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286" r:id="rId2"/>
    <p:sldId id="285" r:id="rId3"/>
    <p:sldId id="329" r:id="rId4"/>
    <p:sldId id="287" r:id="rId5"/>
    <p:sldId id="316" r:id="rId6"/>
    <p:sldId id="292" r:id="rId7"/>
    <p:sldId id="263" r:id="rId8"/>
    <p:sldId id="265" r:id="rId9"/>
    <p:sldId id="266" r:id="rId10"/>
    <p:sldId id="272" r:id="rId11"/>
    <p:sldId id="271" r:id="rId12"/>
    <p:sldId id="267" r:id="rId13"/>
    <p:sldId id="331" r:id="rId14"/>
    <p:sldId id="270" r:id="rId15"/>
    <p:sldId id="318" r:id="rId16"/>
    <p:sldId id="294" r:id="rId17"/>
    <p:sldId id="345" r:id="rId18"/>
    <p:sldId id="349" r:id="rId19"/>
    <p:sldId id="298" r:id="rId20"/>
    <p:sldId id="299" r:id="rId21"/>
    <p:sldId id="333" r:id="rId22"/>
    <p:sldId id="334" r:id="rId23"/>
    <p:sldId id="337" r:id="rId24"/>
    <p:sldId id="300" r:id="rId25"/>
    <p:sldId id="295" r:id="rId26"/>
    <p:sldId id="348" r:id="rId27"/>
    <p:sldId id="319" r:id="rId28"/>
    <p:sldId id="306" r:id="rId29"/>
    <p:sldId id="307" r:id="rId30"/>
    <p:sldId id="347" r:id="rId31"/>
    <p:sldId id="344" r:id="rId32"/>
    <p:sldId id="320" r:id="rId33"/>
    <p:sldId id="310" r:id="rId34"/>
    <p:sldId id="342" r:id="rId35"/>
    <p:sldId id="312" r:id="rId36"/>
    <p:sldId id="313" r:id="rId37"/>
    <p:sldId id="321" r:id="rId38"/>
    <p:sldId id="315" r:id="rId39"/>
    <p:sldId id="322" r:id="rId40"/>
    <p:sldId id="324" r:id="rId41"/>
    <p:sldId id="336" r:id="rId42"/>
    <p:sldId id="338" r:id="rId43"/>
    <p:sldId id="339" r:id="rId44"/>
    <p:sldId id="340" r:id="rId45"/>
    <p:sldId id="341" r:id="rId46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D1"/>
    <a:srgbClr val="C5DFFF"/>
    <a:srgbClr val="0064DC"/>
    <a:srgbClr val="FEDF7E"/>
    <a:srgbClr val="FF8282"/>
    <a:srgbClr val="FF743C"/>
    <a:srgbClr val="9A68E5"/>
    <a:srgbClr val="60B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71"/>
    <p:restoredTop sz="96327" autoAdjust="0"/>
  </p:normalViewPr>
  <p:slideViewPr>
    <p:cSldViewPr snapToGrid="0">
      <p:cViewPr varScale="1">
        <p:scale>
          <a:sx n="109" d="100"/>
          <a:sy n="109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7D6C9-0E7B-754D-8FC6-093D4DCE4295}" type="datetimeFigureOut">
              <a:rPr lang="en-FI" smtClean="0"/>
              <a:t>11/28/2023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F688D-DDF9-3A46-9243-F2EB773AF168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8197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8341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07085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FI" u="none" dirty="0">
              <a:solidFill>
                <a:srgbClr val="92D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74101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1197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9462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71277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97692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8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87080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8382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10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31141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11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97914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12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65685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13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15711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14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55183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15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75535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16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17653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17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71005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19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93465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20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950191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21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033066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22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841195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23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727760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24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131881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25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236425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27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841807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28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570080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29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730334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30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876217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31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9623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32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278991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33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058757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35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255486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36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384256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37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395421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38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689309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39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857211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40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407561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41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395668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42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596686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43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686338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F688D-DDF9-3A46-9243-F2EB773AF168}" type="slidenum">
              <a:rPr lang="en-FI" smtClean="0"/>
              <a:t>45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7457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3EAAD-3FA7-D1C9-429C-620F348D6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8347" y="751302"/>
            <a:ext cx="6347791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F6486-493A-B4CC-664B-249A525E1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8347" y="3230977"/>
            <a:ext cx="6347791" cy="60654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5E6EA7-859F-657E-7CCE-A33E171722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68296" y="4137715"/>
            <a:ext cx="6348147" cy="77628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200" b="0" i="0" spc="300">
                <a:solidFill>
                  <a:schemeClr val="bg1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9056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3EAAD-3FA7-D1C9-429C-620F348D6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51302"/>
            <a:ext cx="5811079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F6486-493A-B4CC-664B-249A525E1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29019"/>
            <a:ext cx="5811079" cy="60654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5E6EA7-859F-657E-7CCE-A33E171722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994" y="4137715"/>
            <a:ext cx="5811405" cy="77628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200" b="0" i="0" spc="300">
                <a:solidFill>
                  <a:schemeClr val="tx1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3359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screen with a blue background&#10;&#10;Description automatically generated">
            <a:extLst>
              <a:ext uri="{FF2B5EF4-FFF2-40B4-BE49-F238E27FC236}">
                <a16:creationId xmlns:a16="http://schemas.microsoft.com/office/drawing/2014/main" id="{DEBC5147-5DF9-D815-752F-EF37B73D68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1032"/>
            <a:ext cx="4240696" cy="1325563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15360"/>
            <a:ext cx="4240696" cy="277619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1984862E-C6BB-FAF8-35A7-17A500401231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529388" y="576263"/>
            <a:ext cx="5229225" cy="5346700"/>
          </a:xfrm>
        </p:spPr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317431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video game&#10;&#10;Description automatically generated">
            <a:extLst>
              <a:ext uri="{FF2B5EF4-FFF2-40B4-BE49-F238E27FC236}">
                <a16:creationId xmlns:a16="http://schemas.microsoft.com/office/drawing/2014/main" id="{D7E6147F-875C-247E-355B-52B15A9F0B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7780"/>
            <a:ext cx="4240696" cy="1328099"/>
          </a:xfrm>
        </p:spPr>
        <p:txBody>
          <a:bodyPr anchor="t">
            <a:normAutofit/>
          </a:bodyPr>
          <a:lstStyle>
            <a:lvl1pPr>
              <a:defRPr sz="35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05342"/>
            <a:ext cx="4240696" cy="299491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24F2F8-C317-404B-5BAB-0A2A235E071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18978" y="2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spc="3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2EDE6E-417E-887A-E6F9-FCE2A03390E2}"/>
              </a:ext>
            </a:extLst>
          </p:cNvPr>
          <p:cNvCxnSpPr>
            <a:cxnSpLocks/>
          </p:cNvCxnSpPr>
          <p:nvPr userDrawn="1"/>
        </p:nvCxnSpPr>
        <p:spPr>
          <a:xfrm>
            <a:off x="318977" y="480570"/>
            <a:ext cx="115363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113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DB2D14A-7059-9230-3AEF-8C9097060434}"/>
              </a:ext>
            </a:extLst>
          </p:cNvPr>
          <p:cNvSpPr/>
          <p:nvPr userDrawn="1"/>
        </p:nvSpPr>
        <p:spPr>
          <a:xfrm>
            <a:off x="6845300" y="0"/>
            <a:ext cx="53467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7780"/>
            <a:ext cx="4240696" cy="1325563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64762" y="787780"/>
            <a:ext cx="4507775" cy="506109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708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DB2D14A-7059-9230-3AEF-8C9097060434}"/>
              </a:ext>
            </a:extLst>
          </p:cNvPr>
          <p:cNvSpPr/>
          <p:nvPr userDrawn="1"/>
        </p:nvSpPr>
        <p:spPr>
          <a:xfrm>
            <a:off x="-1" y="0"/>
            <a:ext cx="76287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7780"/>
            <a:ext cx="4240696" cy="1325563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98024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4716B2-A52B-8091-8E2E-643CA598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9302" y="520701"/>
            <a:ext cx="9150498" cy="1265530"/>
          </a:xfrm>
        </p:spPr>
        <p:txBody>
          <a:bodyPr anchor="b">
            <a:normAutofit/>
          </a:bodyPr>
          <a:lstStyle>
            <a:lvl1pPr marL="0" indent="0">
              <a:buNone/>
              <a:defRPr sz="4400" b="1" i="0">
                <a:solidFill>
                  <a:schemeClr val="tx1"/>
                </a:solidFill>
                <a:latin typeface="Avenir Heavy" panose="0200050302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972F4F4-47F4-0FB1-691E-CE00E13A4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49302" y="1795294"/>
            <a:ext cx="9150498" cy="43261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3" name="Picture 2" descr="A blue screen with a blue background&#10;&#10;Description automatically generated">
            <a:extLst>
              <a:ext uri="{FF2B5EF4-FFF2-40B4-BE49-F238E27FC236}">
                <a16:creationId xmlns:a16="http://schemas.microsoft.com/office/drawing/2014/main" id="{37654041-1F8A-96CA-9B72-9A41B91222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897"/>
          <a:stretch/>
        </p:blipFill>
        <p:spPr>
          <a:xfrm rot="5400000">
            <a:off x="-3000675" y="3000677"/>
            <a:ext cx="6858000" cy="85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77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4716B2-A52B-8091-8E2E-643CA598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0701"/>
            <a:ext cx="10541000" cy="126553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4400" b="1" i="0">
                <a:solidFill>
                  <a:schemeClr val="tx1"/>
                </a:solidFill>
                <a:latin typeface="Avenir Heavy" panose="0200050302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972F4F4-47F4-0FB1-691E-CE00E13A4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95295"/>
            <a:ext cx="10541000" cy="405940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252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blue and white geometric shapes&#10;&#10;Description automatically generated">
            <a:extLst>
              <a:ext uri="{FF2B5EF4-FFF2-40B4-BE49-F238E27FC236}">
                <a16:creationId xmlns:a16="http://schemas.microsoft.com/office/drawing/2014/main" id="{3CD353CF-5010-C2FB-2269-E4E3A728AE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H="1">
            <a:off x="6121400" y="0"/>
            <a:ext cx="6096000" cy="6858000"/>
          </a:xfrm>
          <a:prstGeom prst="rect">
            <a:avLst/>
          </a:prstGeom>
        </p:spPr>
      </p:pic>
      <p:pic>
        <p:nvPicPr>
          <p:cNvPr id="3" name="Picture 2" descr="A white background with blue and white geometric shapes&#10;&#10;Description automatically generated">
            <a:extLst>
              <a:ext uri="{FF2B5EF4-FFF2-40B4-BE49-F238E27FC236}">
                <a16:creationId xmlns:a16="http://schemas.microsoft.com/office/drawing/2014/main" id="{5348B3DD-6B53-2DC0-42FF-7EEE56DD43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14755"/>
            <a:ext cx="6096000" cy="6858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4716B2-A52B-8091-8E2E-643CA598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0701"/>
            <a:ext cx="10541000" cy="126553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4400" b="1" i="0">
                <a:solidFill>
                  <a:schemeClr val="tx1"/>
                </a:solidFill>
                <a:latin typeface="Avenir Heavy" panose="0200050302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972F4F4-47F4-0FB1-691E-CE00E13A4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95295"/>
            <a:ext cx="10541000" cy="405940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281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orange and white geometric shapes&#10;&#10;Description automatically generated">
            <a:extLst>
              <a:ext uri="{FF2B5EF4-FFF2-40B4-BE49-F238E27FC236}">
                <a16:creationId xmlns:a16="http://schemas.microsoft.com/office/drawing/2014/main" id="{0B951461-6C68-DFAD-5BB3-B0F118D551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0" y="0"/>
            <a:ext cx="6096000" cy="6858000"/>
          </a:xfrm>
          <a:prstGeom prst="rect">
            <a:avLst/>
          </a:prstGeom>
        </p:spPr>
      </p:pic>
      <p:pic>
        <p:nvPicPr>
          <p:cNvPr id="4" name="Picture 3" descr="A white background with orange and white geometric shapes&#10;&#10;Description automatically generated">
            <a:extLst>
              <a:ext uri="{FF2B5EF4-FFF2-40B4-BE49-F238E27FC236}">
                <a16:creationId xmlns:a16="http://schemas.microsoft.com/office/drawing/2014/main" id="{E5830D41-68BD-6481-E6E4-886DEB6EDC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4716B2-A52B-8091-8E2E-643CA598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0701"/>
            <a:ext cx="10541000" cy="126553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4400" b="1" i="0">
                <a:solidFill>
                  <a:schemeClr val="tx1"/>
                </a:solidFill>
                <a:latin typeface="Avenir Heavy" panose="0200050302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972F4F4-47F4-0FB1-691E-CE00E13A4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95295"/>
            <a:ext cx="10541000" cy="405940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7916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yellow and white geometric shapes&#10;&#10;Description automatically generated">
            <a:extLst>
              <a:ext uri="{FF2B5EF4-FFF2-40B4-BE49-F238E27FC236}">
                <a16:creationId xmlns:a16="http://schemas.microsoft.com/office/drawing/2014/main" id="{50AE14D9-EEFA-588B-C7DF-DFA2CC901E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2700" y="0"/>
            <a:ext cx="6096000" cy="6858000"/>
          </a:xfrm>
          <a:prstGeom prst="rect">
            <a:avLst/>
          </a:prstGeom>
        </p:spPr>
      </p:pic>
      <p:pic>
        <p:nvPicPr>
          <p:cNvPr id="3" name="Picture 2" descr="A white background with yellow and white geometric shapes&#10;&#10;Description automatically generated">
            <a:extLst>
              <a:ext uri="{FF2B5EF4-FFF2-40B4-BE49-F238E27FC236}">
                <a16:creationId xmlns:a16="http://schemas.microsoft.com/office/drawing/2014/main" id="{989432A2-5558-EDA1-B116-BF6C0B73AD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H="1">
            <a:off x="6083300" y="0"/>
            <a:ext cx="6096000" cy="6858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4716B2-A52B-8091-8E2E-643CA598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0701"/>
            <a:ext cx="10541000" cy="126553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4400" b="1" i="0">
                <a:solidFill>
                  <a:schemeClr val="tx1"/>
                </a:solidFill>
                <a:latin typeface="Avenir Heavy" panose="0200050302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972F4F4-47F4-0FB1-691E-CE00E13A4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95295"/>
            <a:ext cx="10541000" cy="405940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9889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corner with circles and lines&#10;&#10;Description automatically generated">
            <a:extLst>
              <a:ext uri="{FF2B5EF4-FFF2-40B4-BE49-F238E27FC236}">
                <a16:creationId xmlns:a16="http://schemas.microsoft.com/office/drawing/2014/main" id="{AEA95787-17C2-3A34-4F01-D1EF2FF2CF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H="1">
            <a:off x="6083300" y="0"/>
            <a:ext cx="6096000" cy="6858000"/>
          </a:xfrm>
          <a:prstGeom prst="rect">
            <a:avLst/>
          </a:prstGeom>
        </p:spPr>
      </p:pic>
      <p:pic>
        <p:nvPicPr>
          <p:cNvPr id="4" name="Picture 3" descr="A blue and white corner with circles and lines&#10;&#10;Description automatically generated">
            <a:extLst>
              <a:ext uri="{FF2B5EF4-FFF2-40B4-BE49-F238E27FC236}">
                <a16:creationId xmlns:a16="http://schemas.microsoft.com/office/drawing/2014/main" id="{B17A8C92-B522-5B36-CE35-FC01601235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2700" y="0"/>
            <a:ext cx="6096000" cy="6858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4716B2-A52B-8091-8E2E-643CA598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0701"/>
            <a:ext cx="10541000" cy="126553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4400" b="1" i="0">
                <a:solidFill>
                  <a:schemeClr val="tx1"/>
                </a:solidFill>
                <a:latin typeface="Avenir Heavy" panose="0200050302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972F4F4-47F4-0FB1-691E-CE00E13A4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95295"/>
            <a:ext cx="10541000" cy="405940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8420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corner&#10;&#10;Description automatically generated">
            <a:extLst>
              <a:ext uri="{FF2B5EF4-FFF2-40B4-BE49-F238E27FC236}">
                <a16:creationId xmlns:a16="http://schemas.microsoft.com/office/drawing/2014/main" id="{BE82E781-DA7C-6F1C-BC0C-13FDA18358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6096000" cy="6858000"/>
          </a:xfrm>
          <a:prstGeom prst="rect">
            <a:avLst/>
          </a:prstGeom>
        </p:spPr>
      </p:pic>
      <p:pic>
        <p:nvPicPr>
          <p:cNvPr id="5" name="Picture 4" descr="A purple and white corner&#10;&#10;Description automatically generated">
            <a:extLst>
              <a:ext uri="{FF2B5EF4-FFF2-40B4-BE49-F238E27FC236}">
                <a16:creationId xmlns:a16="http://schemas.microsoft.com/office/drawing/2014/main" id="{C5145E96-2C03-CE38-5570-A7ACF63C16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4716B2-A52B-8091-8E2E-643CA598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0701"/>
            <a:ext cx="10541000" cy="126553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4400" b="1" i="0">
                <a:solidFill>
                  <a:schemeClr val="tx1"/>
                </a:solidFill>
                <a:latin typeface="Avenir Heavy" panose="0200050302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972F4F4-47F4-0FB1-691E-CE00E13A4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95295"/>
            <a:ext cx="10541000" cy="405940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1750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blue and white geometric shapes&#10;&#10;Description automatically generated">
            <a:extLst>
              <a:ext uri="{FF2B5EF4-FFF2-40B4-BE49-F238E27FC236}">
                <a16:creationId xmlns:a16="http://schemas.microsoft.com/office/drawing/2014/main" id="{46E7E6ED-90B5-6E92-0688-3796593016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2B5DC1-42CD-EBDE-41EA-8E2202BFDE35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4716B2-A52B-8091-8E2E-643CA598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82255"/>
            <a:ext cx="4874623" cy="126553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4400" b="1" i="0">
                <a:solidFill>
                  <a:schemeClr val="tx1"/>
                </a:solidFill>
                <a:latin typeface="Avenir Heavy" panose="0200050302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972F4F4-47F4-0FB1-691E-CE00E13A4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256849"/>
            <a:ext cx="4874623" cy="36188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7348721-2124-AF4B-2F31-827F38A0D14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FAD41E-9E84-938B-C25C-4AD60643CE34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324600" y="982255"/>
            <a:ext cx="4874623" cy="126553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4400" b="1" i="0">
                <a:solidFill>
                  <a:schemeClr val="tx1"/>
                </a:solidFill>
                <a:latin typeface="Avenir Heavy" panose="0200050302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A404D337-58C3-0053-F9AB-15D8D143954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324600" y="2256849"/>
            <a:ext cx="4874623" cy="36188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929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een and white background&#10;&#10;Description automatically generated">
            <a:extLst>
              <a:ext uri="{FF2B5EF4-FFF2-40B4-BE49-F238E27FC236}">
                <a16:creationId xmlns:a16="http://schemas.microsoft.com/office/drawing/2014/main" id="{4036C24D-6ADF-3538-D025-06E243909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711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white background&#10;&#10;Description automatically generated">
            <a:extLst>
              <a:ext uri="{FF2B5EF4-FFF2-40B4-BE49-F238E27FC236}">
                <a16:creationId xmlns:a16="http://schemas.microsoft.com/office/drawing/2014/main" id="{56714D2A-FCB9-EA3A-590A-84AF254B01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0247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white corner&#10;&#10;Description automatically generated">
            <a:extLst>
              <a:ext uri="{FF2B5EF4-FFF2-40B4-BE49-F238E27FC236}">
                <a16:creationId xmlns:a16="http://schemas.microsoft.com/office/drawing/2014/main" id="{CA703D87-F4EB-9212-D03E-1A9A595740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68440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768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orange and white geometric shapes&#10;&#10;Description automatically generated">
            <a:extLst>
              <a:ext uri="{FF2B5EF4-FFF2-40B4-BE49-F238E27FC236}">
                <a16:creationId xmlns:a16="http://schemas.microsoft.com/office/drawing/2014/main" id="{754EEE83-E477-DF6F-C5E8-21AA930282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3730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orange and white geometric shapes&#10;&#10;Description automatically generated">
            <a:extLst>
              <a:ext uri="{FF2B5EF4-FFF2-40B4-BE49-F238E27FC236}">
                <a16:creationId xmlns:a16="http://schemas.microsoft.com/office/drawing/2014/main" id="{D663C2B4-D576-BB4B-4B32-8E2483C9A8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17734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204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yellow and white geometric shapes&#10;&#10;Description automatically generated">
            <a:extLst>
              <a:ext uri="{FF2B5EF4-FFF2-40B4-BE49-F238E27FC236}">
                <a16:creationId xmlns:a16="http://schemas.microsoft.com/office/drawing/2014/main" id="{F3A54D79-2DB1-19CE-15DD-2CEEB639A3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7490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yellow and white geometric shapes&#10;&#10;Description automatically generated">
            <a:extLst>
              <a:ext uri="{FF2B5EF4-FFF2-40B4-BE49-F238E27FC236}">
                <a16:creationId xmlns:a16="http://schemas.microsoft.com/office/drawing/2014/main" id="{D321B498-D984-3BEB-8179-46E950E3FC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51376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3522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background with geometric shapes&#10;&#10;Description automatically generated">
            <a:extLst>
              <a:ext uri="{FF2B5EF4-FFF2-40B4-BE49-F238E27FC236}">
                <a16:creationId xmlns:a16="http://schemas.microsoft.com/office/drawing/2014/main" id="{7FFE2E0C-D91C-05E3-DAB0-95D8DBCC62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rgbClr val="0064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69311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corner with circles and lines&#10;&#10;Description automatically generated">
            <a:extLst>
              <a:ext uri="{FF2B5EF4-FFF2-40B4-BE49-F238E27FC236}">
                <a16:creationId xmlns:a16="http://schemas.microsoft.com/office/drawing/2014/main" id="{62BB0FDD-3BBC-A400-0DF0-2258200A00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33589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5FD0D-B01F-3B45-7412-A39CF5D7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6D493D-B1AE-04E4-F867-4F263E77D8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409193"/>
            <a:ext cx="4779872" cy="286968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6B6F-5201-F6D3-9922-FEB176EFC406}"/>
              </a:ext>
            </a:extLst>
          </p:cNvPr>
          <p:cNvSpPr/>
          <p:nvPr userDrawn="1"/>
        </p:nvSpPr>
        <p:spPr>
          <a:xfrm>
            <a:off x="0" y="0"/>
            <a:ext cx="12192000" cy="4441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79DB8C-A391-750D-1B2A-E0B6FBFC3C1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27838" y="0"/>
            <a:ext cx="11536324" cy="374468"/>
          </a:xfrm>
        </p:spPr>
        <p:txBody>
          <a:bodyPr anchor="b">
            <a:normAutofit/>
          </a:bodyPr>
          <a:lstStyle>
            <a:lvl1pPr marL="0" indent="0" algn="ctr">
              <a:buNone/>
              <a:defRPr sz="1000" b="1" spc="3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8576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FA4D-A502-CABC-35AE-49D8F4A7B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8323" y="1239453"/>
            <a:ext cx="10315353" cy="438517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3BB3288-9878-B7F0-E047-2E12DB98B46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18978" y="155336"/>
            <a:ext cx="11536324" cy="261842"/>
          </a:xfrm>
        </p:spPr>
        <p:txBody>
          <a:bodyPr>
            <a:normAutofit/>
          </a:bodyPr>
          <a:lstStyle>
            <a:lvl1pPr marL="0" indent="0" algn="ctr">
              <a:buNone/>
              <a:defRPr sz="1000" spc="3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1052BF-E416-5DF0-07A8-230682B86ED2}"/>
              </a:ext>
            </a:extLst>
          </p:cNvPr>
          <p:cNvCxnSpPr/>
          <p:nvPr userDrawn="1"/>
        </p:nvCxnSpPr>
        <p:spPr>
          <a:xfrm>
            <a:off x="318977" y="480570"/>
            <a:ext cx="11536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3650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BD9D7-96BF-E6D4-D2B9-DCE5F388B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6421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632A40-2221-ABBC-85AD-873C8AEBE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88122"/>
            <a:ext cx="5157787" cy="36845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7939BA-91BD-DAD3-AA74-09149C18F5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64210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B79C40-C20E-85F1-A93E-21420AFE76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88122"/>
            <a:ext cx="5183188" cy="36845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E05F334-8B47-2C58-65A7-BEDBB696958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18978" y="155336"/>
            <a:ext cx="11536324" cy="261842"/>
          </a:xfrm>
        </p:spPr>
        <p:txBody>
          <a:bodyPr>
            <a:normAutofit/>
          </a:bodyPr>
          <a:lstStyle>
            <a:lvl1pPr marL="0" indent="0" algn="ctr">
              <a:buNone/>
              <a:defRPr sz="1000" spc="3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95B852-D21B-A3B3-9172-AF286DA2E94F}"/>
              </a:ext>
            </a:extLst>
          </p:cNvPr>
          <p:cNvCxnSpPr/>
          <p:nvPr userDrawn="1"/>
        </p:nvCxnSpPr>
        <p:spPr>
          <a:xfrm>
            <a:off x="318977" y="480570"/>
            <a:ext cx="11536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9793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FEBD2-373A-296E-5E5C-8836CE74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1EE8C-60E6-E9A3-A676-DC06D6459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5A44F-6222-3F38-6E8A-27353300E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09CD4-9895-FE43-B205-5579A4A818E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82435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CD71C-F9E9-E09C-D8AF-E7D705B2D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EB360-B03D-EDC4-E832-90F5A5D0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557DA-49F1-AE67-18DB-643A26D16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09CD4-9895-FE43-B205-5579A4A818E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908422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9CD03-6F13-13EF-EED2-B52F30B16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42CAC-75AF-0BA1-E74A-CD4F6175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9E404D-3351-034D-8482-68A9AC860455}" type="datetimeFigureOut">
              <a:rPr lang="en-FI" smtClean="0"/>
              <a:t>11/28/2023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B3A6AA-9053-16EA-663E-2D7A5C933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765" y="6356350"/>
            <a:ext cx="5362303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309EDD-1748-8AAC-0A28-591C31C5B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09CD4-9895-FE43-B205-5579A4A818E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57858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D2F0CE-828A-8255-4E76-882CDE555F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9E404D-3351-034D-8482-68A9AC860455}" type="datetimeFigureOut">
              <a:rPr lang="en-FI" smtClean="0"/>
              <a:t>11/28/2023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344A0-8A13-5ABA-3BD5-19FA9DD8A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765" y="6356350"/>
            <a:ext cx="5362303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4B08F-E8CD-1D9A-81FF-A2B53E57A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09CD4-9895-FE43-B205-5579A4A818E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959813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6FCCF-73F1-00A5-D794-C69ADD43C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6FAED-14C4-DCD5-6C3D-6EE1283BE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4273A-7199-047A-6068-2D1D0B9EC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D89D4-BA12-D553-1C89-27FCE6E593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9E404D-3351-034D-8482-68A9AC860455}" type="datetimeFigureOut">
              <a:rPr lang="en-FI" smtClean="0"/>
              <a:t>11/28/2023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6F934-13DA-DCA2-07CF-38E615D92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765" y="6356350"/>
            <a:ext cx="5362303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0D50-3233-54DD-C470-01FE654CB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09CD4-9895-FE43-B205-5579A4A818E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504591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9BEBA-234E-A8C1-A303-96AAB793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4AA3C7-274D-1D84-4B2D-46AC8F9F40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12A83-8356-9B6B-B33B-A035CCC4F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8E9F9-6D05-930E-B35B-EFB0D8FF6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9E404D-3351-034D-8482-68A9AC860455}" type="datetimeFigureOut">
              <a:rPr lang="en-FI" smtClean="0"/>
              <a:t>11/28/2023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2680D-9D78-F0A2-C182-E58F6CCDD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765" y="6356350"/>
            <a:ext cx="5362303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20F40-49CE-F368-968C-D2A4AFD43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09CD4-9895-FE43-B205-5579A4A818E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215362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043D9-A7FD-52C9-1FA8-3D4BA7A85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E0C41D-1851-40CE-7B11-0AECEB0C4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7B631-30E7-F1B0-B621-8F56BF48D8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9E404D-3351-034D-8482-68A9AC860455}" type="datetimeFigureOut">
              <a:rPr lang="en-FI" smtClean="0"/>
              <a:t>11/28/2023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84F2E-35F8-B95A-3FE2-234B0AC6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765" y="6356350"/>
            <a:ext cx="5362303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414BC-1BB4-3053-1BCC-2B09AB352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09CD4-9895-FE43-B205-5579A4A818E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381495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0D97D2-39DF-B829-9CEF-8FF19DC69B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78AC54-E43E-E62A-6F22-4893A6252A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536E6-0858-191F-152D-0D7E989818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9E404D-3351-034D-8482-68A9AC860455}" type="datetimeFigureOut">
              <a:rPr lang="en-FI" smtClean="0"/>
              <a:t>11/28/2023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94E5A-150B-64B5-A629-E28B38AEA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765" y="6356350"/>
            <a:ext cx="5362303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5974B-583E-8539-5DA4-0E5C4468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09CD4-9895-FE43-B205-5579A4A818E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1602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7C2F46-6C08-0EEE-5B05-BB7B25B6B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A3D19-7DD2-B522-B6DB-8433EA869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57855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2" r:id="rId3"/>
    <p:sldLayoutId id="2147483664" r:id="rId4"/>
    <p:sldLayoutId id="2147483660" r:id="rId5"/>
    <p:sldLayoutId id="2147483661" r:id="rId6"/>
    <p:sldLayoutId id="2147483667" r:id="rId7"/>
    <p:sldLayoutId id="2147483668" r:id="rId8"/>
    <p:sldLayoutId id="2147483678" r:id="rId9"/>
    <p:sldLayoutId id="2147483679" r:id="rId10"/>
    <p:sldLayoutId id="2147483681" r:id="rId11"/>
    <p:sldLayoutId id="2147483682" r:id="rId12"/>
    <p:sldLayoutId id="2147483680" r:id="rId13"/>
    <p:sldLayoutId id="2147483669" r:id="rId14"/>
    <p:sldLayoutId id="2147483665" r:id="rId15"/>
    <p:sldLayoutId id="2147483670" r:id="rId16"/>
    <p:sldLayoutId id="2147483671" r:id="rId17"/>
    <p:sldLayoutId id="2147483683" r:id="rId18"/>
    <p:sldLayoutId id="2147483672" r:id="rId19"/>
    <p:sldLayoutId id="2147483673" r:id="rId20"/>
    <p:sldLayoutId id="2147483686" r:id="rId21"/>
    <p:sldLayoutId id="2147483674" r:id="rId22"/>
    <p:sldLayoutId id="2147483675" r:id="rId23"/>
    <p:sldLayoutId id="2147483684" r:id="rId24"/>
    <p:sldLayoutId id="2147483676" r:id="rId25"/>
    <p:sldLayoutId id="2147483677" r:id="rId26"/>
    <p:sldLayoutId id="2147483685" r:id="rId27"/>
    <p:sldLayoutId id="2147483662" r:id="rId28"/>
    <p:sldLayoutId id="2147483653" r:id="rId29"/>
    <p:sldLayoutId id="2147483650" r:id="rId30"/>
    <p:sldLayoutId id="2147483651" r:id="rId31"/>
    <p:sldLayoutId id="2147483654" r:id="rId32"/>
    <p:sldLayoutId id="2147483655" r:id="rId33"/>
    <p:sldLayoutId id="2147483656" r:id="rId34"/>
    <p:sldLayoutId id="2147483657" r:id="rId35"/>
    <p:sldLayoutId id="2147483658" r:id="rId36"/>
    <p:sldLayoutId id="2147483659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>
              <a:lumMod val="85000"/>
              <a:lumOff val="15000"/>
            </a:schemeClr>
          </a:solidFill>
          <a:latin typeface="Avenir Heavy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>
              <a:lumMod val="85000"/>
              <a:lumOff val="15000"/>
            </a:schemeClr>
          </a:solidFill>
          <a:latin typeface="Avenir Light" panose="020B0402020203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85000"/>
              <a:lumOff val="15000"/>
            </a:schemeClr>
          </a:solidFill>
          <a:latin typeface="Avenir Light" panose="020B0402020203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85000"/>
              <a:lumOff val="15000"/>
            </a:schemeClr>
          </a:solidFill>
          <a:latin typeface="Avenir Light" panose="020B0402020203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85000"/>
              <a:lumOff val="15000"/>
            </a:schemeClr>
          </a:solidFill>
          <a:latin typeface="Avenir Light" panose="020B0402020203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85000"/>
              <a:lumOff val="15000"/>
            </a:schemeClr>
          </a:solidFill>
          <a:latin typeface="Avenir Light" panose="020B0402020203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tra.fi/julkaisut/heikot-signaalit-2022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hyperlink" Target="http://www.businessmodelgeneration.com/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hyperlink" Target="https://scaledagileframework.com/wp-content/uploads/delightful-downloads/2020/01/Portfolio-Vision_F02_fillable.pdf" TargetMode="External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tulevaisuus.fi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www.leanyhdistys.fi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sinessfinland.fi/suomalaisille-asiakkaille/strategia/business-finlandin-skenaariot/vaihtoehtoiset-tulevaisuudet-podcast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urn.fi/URN:NBN:fi:oulu-202211153586" TargetMode="Externa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234CC-B0F3-C6C1-3B9E-51EBD60796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FI" dirty="0"/>
              <a:t>Ketterä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0A8D7-E8BB-0BF8-6107-033A5F380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8347" y="3230977"/>
            <a:ext cx="4707173" cy="776287"/>
          </a:xfrm>
        </p:spPr>
        <p:txBody>
          <a:bodyPr>
            <a:normAutofit/>
          </a:bodyPr>
          <a:lstStyle/>
          <a:p>
            <a:r>
              <a:rPr lang="en-FI" dirty="0"/>
              <a:t>Strategiatyökalu ketterän ja muutoskyvykkään yrityksen tueksi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AD0CB-332D-BB2C-C394-2BDADF8AE3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8296" y="5718554"/>
            <a:ext cx="6231223" cy="776287"/>
          </a:xfrm>
        </p:spPr>
        <p:txBody>
          <a:bodyPr/>
          <a:lstStyle/>
          <a:p>
            <a:r>
              <a:rPr lang="en-FI" dirty="0"/>
              <a:t>KEMU – KETTERÄN MUUTOSKYVYKKYYDEN VALMENNUSOHJELMA</a:t>
            </a:r>
          </a:p>
        </p:txBody>
      </p:sp>
    </p:spTree>
    <p:extLst>
      <p:ext uri="{BB962C8B-B14F-4D97-AF65-F5344CB8AC3E}">
        <p14:creationId xmlns:p14="http://schemas.microsoft.com/office/powerpoint/2010/main" val="823017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48C3-9E0B-40FF-D30E-C79CBBE7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7780"/>
            <a:ext cx="4240696" cy="2072986"/>
          </a:xfrm>
        </p:spPr>
        <p:txBody>
          <a:bodyPr>
            <a:normAutofit/>
          </a:bodyPr>
          <a:lstStyle/>
          <a:p>
            <a:r>
              <a:rPr lang="en-FI" dirty="0"/>
              <a:t>Miksi ketterä strategia-työskentely?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9C0A2-9566-129F-58FD-10D033251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030582"/>
            <a:ext cx="4373880" cy="2260969"/>
          </a:xfrm>
        </p:spPr>
        <p:txBody>
          <a:bodyPr/>
          <a:lstStyle/>
          <a:p>
            <a:r>
              <a:rPr lang="en-US" sz="1800" u="none" strike="noStrike" dirty="0" err="1">
                <a:effectLst/>
              </a:rPr>
              <a:t>Vertailemalla</a:t>
            </a:r>
            <a:r>
              <a:rPr lang="en-US" sz="1800" u="none" strike="noStrike" dirty="0">
                <a:effectLst/>
              </a:rPr>
              <a:t> </a:t>
            </a:r>
            <a:r>
              <a:rPr lang="en-US" sz="1800" u="none" strike="noStrike" dirty="0" err="1">
                <a:effectLst/>
              </a:rPr>
              <a:t>perinteisen</a:t>
            </a:r>
            <a:r>
              <a:rPr lang="en-US" sz="1800" u="none" strike="noStrike" dirty="0">
                <a:effectLst/>
              </a:rPr>
              <a:t> ja </a:t>
            </a:r>
            <a:r>
              <a:rPr lang="en-US" sz="1800" u="none" strike="noStrike" dirty="0" err="1">
                <a:effectLst/>
              </a:rPr>
              <a:t>resilientin</a:t>
            </a:r>
            <a:r>
              <a:rPr lang="en-US" sz="1800" u="none" strike="noStrike" dirty="0">
                <a:effectLst/>
              </a:rPr>
              <a:t> </a:t>
            </a:r>
            <a:r>
              <a:rPr lang="en-US" sz="1800" u="none" strike="noStrike" dirty="0" err="1">
                <a:effectLst/>
              </a:rPr>
              <a:t>strategiatyöskentelyn</a:t>
            </a:r>
            <a:r>
              <a:rPr lang="en-US" sz="1800" u="none" strike="noStrike" dirty="0">
                <a:effectLst/>
              </a:rPr>
              <a:t> </a:t>
            </a:r>
            <a:r>
              <a:rPr lang="en-US" sz="1800" u="none" strike="noStrike" dirty="0" err="1">
                <a:effectLst/>
              </a:rPr>
              <a:t>eroja</a:t>
            </a:r>
            <a:r>
              <a:rPr lang="en-US" sz="1800" u="none" strike="noStrike" dirty="0">
                <a:effectLst/>
              </a:rPr>
              <a:t> </a:t>
            </a:r>
            <a:r>
              <a:rPr lang="en-US" sz="1800" u="none" strike="noStrike" dirty="0" err="1">
                <a:effectLst/>
              </a:rPr>
              <a:t>voit</a:t>
            </a:r>
            <a:r>
              <a:rPr lang="en-US" sz="1800" u="none" strike="noStrike" dirty="0">
                <a:effectLst/>
              </a:rPr>
              <a:t> </a:t>
            </a:r>
            <a:r>
              <a:rPr lang="en-US" sz="1800" u="none" strike="noStrike" dirty="0" err="1">
                <a:effectLst/>
              </a:rPr>
              <a:t>saada</a:t>
            </a:r>
            <a:r>
              <a:rPr lang="en-US" sz="1800" u="none" strike="noStrike" dirty="0">
                <a:effectLst/>
              </a:rPr>
              <a:t> </a:t>
            </a:r>
            <a:r>
              <a:rPr lang="en-US" sz="1800" u="none" strike="noStrike" dirty="0" err="1">
                <a:effectLst/>
              </a:rPr>
              <a:t>uusia</a:t>
            </a:r>
            <a:r>
              <a:rPr lang="en-US" sz="1800" u="none" strike="noStrike" dirty="0">
                <a:effectLst/>
              </a:rPr>
              <a:t> </a:t>
            </a:r>
            <a:r>
              <a:rPr lang="en-US" sz="1800" u="none" strike="noStrike" dirty="0" err="1">
                <a:effectLst/>
              </a:rPr>
              <a:t>näkökulmia</a:t>
            </a:r>
            <a:r>
              <a:rPr lang="en-US" sz="1800" u="none" strike="noStrike" dirty="0">
                <a:effectLst/>
              </a:rPr>
              <a:t> </a:t>
            </a:r>
            <a:r>
              <a:rPr lang="en-US" sz="1800" u="none" strike="noStrike" dirty="0" err="1">
                <a:effectLst/>
              </a:rPr>
              <a:t>yrityksesi</a:t>
            </a:r>
            <a:r>
              <a:rPr lang="en-US" sz="1800" u="none" strike="noStrike" dirty="0">
                <a:effectLst/>
              </a:rPr>
              <a:t> </a:t>
            </a:r>
            <a:r>
              <a:rPr lang="en-US" sz="1800" u="none" strike="noStrike" dirty="0" err="1">
                <a:effectLst/>
              </a:rPr>
              <a:t>ketteryyden</a:t>
            </a:r>
            <a:r>
              <a:rPr lang="en-US" sz="1800" u="none" strike="noStrike" dirty="0">
                <a:effectLst/>
              </a:rPr>
              <a:t> ja </a:t>
            </a:r>
            <a:r>
              <a:rPr lang="en-US" sz="1800" u="none" strike="noStrike" dirty="0" err="1">
                <a:effectLst/>
              </a:rPr>
              <a:t>muutoskyvykkyyden</a:t>
            </a:r>
            <a:r>
              <a:rPr lang="en-US" sz="1800" u="none" strike="noStrike" dirty="0">
                <a:effectLst/>
              </a:rPr>
              <a:t> </a:t>
            </a:r>
            <a:r>
              <a:rPr lang="en-US" sz="1800" u="none" strike="noStrike" dirty="0" err="1">
                <a:effectLst/>
              </a:rPr>
              <a:t>kehittämiseksi</a:t>
            </a:r>
            <a:r>
              <a:rPr lang="en-US" sz="1800" u="none" strike="noStrike" dirty="0">
                <a:effectLst/>
              </a:rPr>
              <a:t>.</a:t>
            </a:r>
            <a:endParaRPr lang="en-FI" dirty="0"/>
          </a:p>
        </p:txBody>
      </p:sp>
      <p:graphicFrame>
        <p:nvGraphicFramePr>
          <p:cNvPr id="6" name="Table Placeholder 4">
            <a:extLst>
              <a:ext uri="{FF2B5EF4-FFF2-40B4-BE49-F238E27FC236}">
                <a16:creationId xmlns:a16="http://schemas.microsoft.com/office/drawing/2014/main" id="{BAC3D00B-9026-3593-490E-0388D69F2D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853598"/>
              </p:ext>
            </p:extLst>
          </p:nvPr>
        </p:nvGraphicFramePr>
        <p:xfrm>
          <a:off x="6529387" y="681100"/>
          <a:ext cx="5095054" cy="50057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47527">
                  <a:extLst>
                    <a:ext uri="{9D8B030D-6E8A-4147-A177-3AD203B41FA5}">
                      <a16:colId xmlns:a16="http://schemas.microsoft.com/office/drawing/2014/main" val="413767981"/>
                    </a:ext>
                  </a:extLst>
                </a:gridCol>
                <a:gridCol w="2547527">
                  <a:extLst>
                    <a:ext uri="{9D8B030D-6E8A-4147-A177-3AD203B41FA5}">
                      <a16:colId xmlns:a16="http://schemas.microsoft.com/office/drawing/2014/main" val="2639733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FI" sz="1300" b="1" i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Perinteinen strategiatyöskentely</a:t>
                      </a:r>
                    </a:p>
                  </a:txBody>
                  <a:tcPr marL="163440" marR="127440" marT="81720" marB="8172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300" b="1" i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Resilientti ja ketterä strategiatyöskentely</a:t>
                      </a:r>
                    </a:p>
                  </a:txBody>
                  <a:tcPr marL="163440" marR="127440" marT="81720" marB="81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79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Book" panose="02000503020000020003" pitchFamily="2" charset="0"/>
                        </a:rPr>
                        <a:t>Vuosittainen prosessi</a:t>
                      </a:r>
                    </a:p>
                  </a:txBody>
                  <a:tcPr marL="163440" marR="127440" marT="81720" marB="8172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Jatkuva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prosessi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80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Book" panose="02000503020000020003" pitchFamily="2" charset="0"/>
                        </a:rPr>
                        <a:t>Fokus tuloksessa</a:t>
                      </a:r>
                    </a:p>
                  </a:txBody>
                  <a:tcPr marL="163440" marR="127440" marT="81720" marB="8172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Fokus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asiakkaassa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732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Vain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ylin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johto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toteuttaa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kehittämistyötä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Kehittämistyötä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toteutetaan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läpi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organisaation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48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Tuottavuuden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kasvu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kontrolloimalla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Yhteistyöhön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perustuva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tuottavuuden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kasvu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saumatonta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618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Kuiluja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strategisen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suunnittelun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ja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toteutuksen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välillä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Strateginen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suunnittelu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ja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toteutus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on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saumatonta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79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Perustuu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ennusteisiin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Perustuu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laajaan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katselmukseen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sekä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kollektiiviseen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tietoon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336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Riskienhallinta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rajoittaa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innovaatioita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Riskienhallintaa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toteutetaan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yhtä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aikaa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innovatiivisen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toiminnan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kanssa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1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Johdon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tarkkailu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on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rentoa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ja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turvallista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Johdon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tarkkailu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perustuu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todelliseen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ymmärrykseen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682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Kaupallinen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hyöty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on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etiikan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edellä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Etiikka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toimii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aina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päätöksenteon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ajurina</a:t>
                      </a:r>
                      <a:endParaRPr lang="en-FI" sz="1200" b="0" i="0" dirty="0">
                        <a:latin typeface="Avenir Book" panose="02000503020000020003" pitchFamily="2" charset="0"/>
                      </a:endParaRPr>
                    </a:p>
                  </a:txBody>
                  <a:tcPr marL="163440" marR="127440" marT="81720" marB="81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24177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DAC585-1E0F-C192-10C4-B2C255DD4AE8}"/>
              </a:ext>
            </a:extLst>
          </p:cNvPr>
          <p:cNvSpPr txBox="1">
            <a:spLocks/>
          </p:cNvSpPr>
          <p:nvPr/>
        </p:nvSpPr>
        <p:spPr>
          <a:xfrm>
            <a:off x="6529386" y="6176899"/>
            <a:ext cx="5095053" cy="681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200" dirty="0">
                <a:solidFill>
                  <a:schemeClr val="tx1"/>
                </a:solidFill>
                <a:sym typeface="Wingdings" pitchFamily="2" charset="2"/>
              </a:rPr>
              <a:t>Perinteisen ja </a:t>
            </a:r>
            <a:r>
              <a:rPr lang="fi-FI" sz="1200" dirty="0" err="1">
                <a:solidFill>
                  <a:schemeClr val="tx1"/>
                </a:solidFill>
                <a:sym typeface="Wingdings" pitchFamily="2" charset="2"/>
              </a:rPr>
              <a:t>resilientin</a:t>
            </a:r>
            <a:r>
              <a:rPr lang="fi-FI" sz="1200" dirty="0">
                <a:solidFill>
                  <a:schemeClr val="tx1"/>
                </a:solidFill>
                <a:sym typeface="Wingdings" pitchFamily="2" charset="2"/>
              </a:rPr>
              <a:t> strategiatyöskentelyn vertailu (mukaillen </a:t>
            </a:r>
            <a:r>
              <a:rPr lang="fi-FI" sz="1200" dirty="0" err="1">
                <a:solidFill>
                  <a:schemeClr val="tx1"/>
                </a:solidFill>
                <a:sym typeface="Wingdings" pitchFamily="2" charset="2"/>
              </a:rPr>
              <a:t>Holbeche</a:t>
            </a:r>
            <a:r>
              <a:rPr lang="fi-FI" sz="1200" dirty="0">
                <a:solidFill>
                  <a:schemeClr val="tx1"/>
                </a:solidFill>
                <a:sym typeface="Wingdings" pitchFamily="2" charset="2"/>
              </a:rPr>
              <a:t> 2018, 57). </a:t>
            </a:r>
            <a:r>
              <a:rPr lang="fi-FI" sz="1200" b="1" dirty="0">
                <a:solidFill>
                  <a:schemeClr val="tx1"/>
                </a:solidFill>
                <a:sym typeface="Wingdings" pitchFamily="2" charset="2"/>
              </a:rPr>
              <a:t>Lähteet: </a:t>
            </a:r>
            <a:r>
              <a:rPr lang="fi-FI" sz="1200" dirty="0">
                <a:solidFill>
                  <a:schemeClr val="tx1"/>
                </a:solidFill>
                <a:sym typeface="Wingdings" pitchFamily="2" charset="2"/>
              </a:rPr>
              <a:t>1) Sotamaa (2022), 2) </a:t>
            </a:r>
            <a:r>
              <a:rPr lang="fi-FI" sz="1200" dirty="0" err="1">
                <a:solidFill>
                  <a:schemeClr val="tx1"/>
                </a:solidFill>
                <a:sym typeface="Wingdings" pitchFamily="2" charset="2"/>
              </a:rPr>
              <a:t>Holbeche</a:t>
            </a:r>
            <a:r>
              <a:rPr lang="fi-FI" sz="1200" dirty="0">
                <a:solidFill>
                  <a:schemeClr val="tx1"/>
                </a:solidFill>
                <a:sym typeface="Wingdings" pitchFamily="2" charset="2"/>
              </a:rPr>
              <a:t> (2018)</a:t>
            </a:r>
            <a:endParaRPr lang="en-FI" sz="1200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FCED08-FCBE-95BD-7111-6CA67B8E2FDA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5" name="Delay 4">
              <a:extLst>
                <a:ext uri="{FF2B5EF4-FFF2-40B4-BE49-F238E27FC236}">
                  <a16:creationId xmlns:a16="http://schemas.microsoft.com/office/drawing/2014/main" id="{2DB71577-2CE0-034F-09A4-2FAB1B98A26E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7" name="Multiply 6">
              <a:extLst>
                <a:ext uri="{FF2B5EF4-FFF2-40B4-BE49-F238E27FC236}">
                  <a16:creationId xmlns:a16="http://schemas.microsoft.com/office/drawing/2014/main" id="{4B458E11-4552-8DE6-5DCE-7C5BF5565E6E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</p:spTree>
    <p:extLst>
      <p:ext uri="{BB962C8B-B14F-4D97-AF65-F5344CB8AC3E}">
        <p14:creationId xmlns:p14="http://schemas.microsoft.com/office/powerpoint/2010/main" val="411049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E089E8-B617-A0C6-0675-47F1C2885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0700"/>
            <a:ext cx="9345930" cy="1445259"/>
          </a:xfrm>
        </p:spPr>
        <p:txBody>
          <a:bodyPr>
            <a:normAutofit/>
          </a:bodyPr>
          <a:lstStyle/>
          <a:p>
            <a:r>
              <a:rPr lang="en-FI" dirty="0"/>
              <a:t>Näin käytät Ketterä-strategiatyökalua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BFB367-A6C7-3A96-13BD-3111B2303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054374"/>
            <a:ext cx="5105400" cy="4239747"/>
          </a:xfrm>
        </p:spPr>
        <p:txBody>
          <a:bodyPr>
            <a:normAutofit/>
          </a:bodyPr>
          <a:lstStyle/>
          <a:p>
            <a:pPr>
              <a:lnSpc>
                <a:spcPts val="2260"/>
              </a:lnSpc>
              <a:spcBef>
                <a:spcPts val="0"/>
              </a:spcBef>
            </a:pPr>
            <a:r>
              <a:rPr lang="en-US" dirty="0" err="1">
                <a:solidFill>
                  <a:schemeClr val="tx1"/>
                </a:solidFill>
              </a:rPr>
              <a:t>Työkalun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tarkoitus</a:t>
            </a:r>
            <a:r>
              <a:rPr lang="en-US" dirty="0">
                <a:solidFill>
                  <a:schemeClr val="tx1"/>
                </a:solidFill>
              </a:rPr>
              <a:t> on </a:t>
            </a:r>
            <a:r>
              <a:rPr lang="en-US" dirty="0" err="1">
                <a:solidFill>
                  <a:schemeClr val="tx1"/>
                </a:solidFill>
              </a:rPr>
              <a:t>auttaa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yrityksen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toiminnan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suunnittelussa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tarjoamalla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fi-FI" dirty="0">
                <a:sym typeface="Wingdings" panose="05000000000000000000" pitchFamily="2" charset="2"/>
              </a:rPr>
              <a:t>systemaattinen prosessi </a:t>
            </a:r>
            <a:r>
              <a:rPr lang="en-US" dirty="0" err="1">
                <a:solidFill>
                  <a:schemeClr val="tx1"/>
                </a:solidFill>
              </a:rPr>
              <a:t>strategiatyön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vaiheisiin</a:t>
            </a:r>
            <a:r>
              <a:rPr lang="en-US" dirty="0">
                <a:solidFill>
                  <a:schemeClr val="tx1"/>
                </a:solidFill>
              </a:rPr>
              <a:t>. </a:t>
            </a:r>
            <a:r>
              <a:rPr lang="en-US" dirty="0" err="1">
                <a:solidFill>
                  <a:schemeClr val="tx1"/>
                </a:solidFill>
              </a:rPr>
              <a:t>Työkalu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etenee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vaiheittain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Kunkin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vaiheen</a:t>
            </a:r>
            <a:r>
              <a:rPr lang="en-US" dirty="0">
                <a:solidFill>
                  <a:schemeClr val="tx1"/>
                </a:solidFill>
              </a:rPr>
              <a:t> alle </a:t>
            </a:r>
            <a:r>
              <a:rPr lang="en-US" dirty="0" err="1">
                <a:solidFill>
                  <a:schemeClr val="tx1"/>
                </a:solidFill>
              </a:rPr>
              <a:t>mahtuu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paljon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osa-alueita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Tärkeintä</a:t>
            </a:r>
            <a:r>
              <a:rPr lang="en-US" dirty="0">
                <a:solidFill>
                  <a:schemeClr val="tx1"/>
                </a:solidFill>
              </a:rPr>
              <a:t> on </a:t>
            </a:r>
            <a:r>
              <a:rPr lang="en-US" dirty="0" err="1">
                <a:solidFill>
                  <a:schemeClr val="tx1"/>
                </a:solidFill>
              </a:rPr>
              <a:t>edetä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prosessissa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vaihe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kerrallaan</a:t>
            </a:r>
            <a:r>
              <a:rPr lang="en-US" dirty="0">
                <a:solidFill>
                  <a:schemeClr val="tx1"/>
                </a:solidFill>
              </a:rPr>
              <a:t> ja </a:t>
            </a:r>
            <a:r>
              <a:rPr lang="en-US" dirty="0" err="1">
                <a:solidFill>
                  <a:schemeClr val="tx1"/>
                </a:solidFill>
              </a:rPr>
              <a:t>systemaattisesti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ts val="2260"/>
              </a:lnSpc>
              <a:spcBef>
                <a:spcPts val="0"/>
              </a:spcBef>
            </a:pPr>
            <a:br>
              <a:rPr lang="en-US" dirty="0">
                <a:solidFill>
                  <a:schemeClr val="tx1"/>
                </a:solidFill>
              </a:rPr>
            </a:br>
            <a:r>
              <a:rPr lang="en-US" dirty="0" err="1">
                <a:solidFill>
                  <a:schemeClr val="tx1"/>
                </a:solidFill>
              </a:rPr>
              <a:t>Löydät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työkalun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vaiheista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myös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linkkejä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materiaaleihin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joista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apua</a:t>
            </a:r>
            <a:r>
              <a:rPr lang="en-US" dirty="0">
                <a:solidFill>
                  <a:schemeClr val="tx1"/>
                </a:solidFill>
              </a:rPr>
              <a:t> ja </a:t>
            </a:r>
            <a:r>
              <a:rPr lang="en-US" dirty="0" err="1">
                <a:solidFill>
                  <a:schemeClr val="tx1"/>
                </a:solidFill>
              </a:rPr>
              <a:t>tietoa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Saat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aihealueen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teemoista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lisätietoa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KeMu-hankkeessa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toteutettujen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mikrokurssien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kautta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5AE5E0-57E0-EE75-3B2D-CD98B99EEC61}"/>
              </a:ext>
            </a:extLst>
          </p:cNvPr>
          <p:cNvSpPr txBox="1">
            <a:spLocks/>
          </p:cNvSpPr>
          <p:nvPr/>
        </p:nvSpPr>
        <p:spPr>
          <a:xfrm>
            <a:off x="6248402" y="2054374"/>
            <a:ext cx="5257799" cy="4239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60"/>
              </a:lnSpc>
              <a:spcBef>
                <a:spcPts val="0"/>
              </a:spcBef>
            </a:pPr>
            <a:r>
              <a:rPr lang="en-US" dirty="0" err="1">
                <a:solidFill>
                  <a:schemeClr val="tx1"/>
                </a:solidFill>
              </a:rPr>
              <a:t>Mikrokurssit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löytyvät</a:t>
            </a:r>
            <a:r>
              <a:rPr lang="en-US" dirty="0">
                <a:solidFill>
                  <a:schemeClr val="tx1"/>
                </a:solidFill>
              </a:rPr>
              <a:t> Moodle-</a:t>
            </a:r>
            <a:r>
              <a:rPr lang="en-US" dirty="0" err="1">
                <a:solidFill>
                  <a:schemeClr val="tx1"/>
                </a:solidFill>
              </a:rPr>
              <a:t>oppimisympäristöstä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jonne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pääsyn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alueesi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yrityskehittäjän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kautta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ts val="226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>
              <a:lnSpc>
                <a:spcPts val="226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Eri </a:t>
            </a:r>
            <a:r>
              <a:rPr lang="en-US" dirty="0" err="1">
                <a:solidFill>
                  <a:schemeClr val="tx1"/>
                </a:solidFill>
              </a:rPr>
              <a:t>vaiheissa</a:t>
            </a:r>
            <a:r>
              <a:rPr lang="en-US" dirty="0">
                <a:solidFill>
                  <a:schemeClr val="tx1"/>
                </a:solidFill>
              </a:rPr>
              <a:t> on </a:t>
            </a:r>
            <a:r>
              <a:rPr lang="en-US" dirty="0" err="1">
                <a:solidFill>
                  <a:schemeClr val="tx1"/>
                </a:solidFill>
              </a:rPr>
              <a:t>myös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listattu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lähteitä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joihin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voit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halutessasi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perehtyä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Lähteet</a:t>
            </a:r>
            <a:r>
              <a:rPr lang="en-US" dirty="0">
                <a:solidFill>
                  <a:schemeClr val="tx1"/>
                </a:solidFill>
              </a:rPr>
              <a:t> on </a:t>
            </a:r>
            <a:r>
              <a:rPr lang="en-US" dirty="0" err="1">
                <a:solidFill>
                  <a:schemeClr val="tx1"/>
                </a:solidFill>
              </a:rPr>
              <a:t>numeroitu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dioille</a:t>
            </a:r>
            <a:r>
              <a:rPr lang="en-US" dirty="0">
                <a:solidFill>
                  <a:schemeClr val="tx1"/>
                </a:solidFill>
              </a:rPr>
              <a:t> ja </a:t>
            </a:r>
            <a:r>
              <a:rPr lang="en-US" dirty="0" err="1">
                <a:solidFill>
                  <a:schemeClr val="tx1"/>
                </a:solidFill>
              </a:rPr>
              <a:t>työkalun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viimeisiltä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sivulta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löydät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kattavan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lähdeluettelon</a:t>
            </a:r>
            <a:r>
              <a:rPr lang="en-US" dirty="0">
                <a:solidFill>
                  <a:schemeClr val="tx1"/>
                </a:solidFill>
              </a:rPr>
              <a:t> ja </a:t>
            </a:r>
            <a:r>
              <a:rPr lang="en-US" dirty="0" err="1">
                <a:solidFill>
                  <a:schemeClr val="tx1"/>
                </a:solidFill>
              </a:rPr>
              <a:t>tarkemmat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lähdetiedot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numeroiduista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lähdeviitteistä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ts val="226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>
              <a:lnSpc>
                <a:spcPts val="2260"/>
              </a:lnSpc>
              <a:spcBef>
                <a:spcPts val="0"/>
              </a:spcBef>
            </a:pPr>
            <a:r>
              <a:rPr lang="en-US" dirty="0" err="1">
                <a:solidFill>
                  <a:schemeClr val="tx1"/>
                </a:solidFill>
              </a:rPr>
              <a:t>Helpointa</a:t>
            </a:r>
            <a:r>
              <a:rPr lang="en-US" dirty="0">
                <a:solidFill>
                  <a:schemeClr val="tx1"/>
                </a:solidFill>
              </a:rPr>
              <a:t> on </a:t>
            </a:r>
            <a:r>
              <a:rPr lang="en-US" dirty="0" err="1">
                <a:solidFill>
                  <a:schemeClr val="tx1"/>
                </a:solidFill>
              </a:rPr>
              <a:t>täyttää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suoraan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työkaluun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organisaatiosi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tietoja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Voit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hävittää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tiedostosta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sitä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mukaa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kun</a:t>
            </a:r>
            <a:r>
              <a:rPr lang="en-US" dirty="0">
                <a:solidFill>
                  <a:schemeClr val="tx1"/>
                </a:solidFill>
              </a:rPr>
              <a:t> et </a:t>
            </a:r>
            <a:r>
              <a:rPr lang="en-US" dirty="0" err="1">
                <a:solidFill>
                  <a:schemeClr val="tx1"/>
                </a:solidFill>
              </a:rPr>
              <a:t>tarvitse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niissä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olevaa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tietoa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enää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Tällöin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jäljelle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jää</a:t>
            </a:r>
            <a:r>
              <a:rPr lang="en-US" dirty="0">
                <a:solidFill>
                  <a:schemeClr val="tx1"/>
                </a:solidFill>
              </a:rPr>
              <a:t> vain </a:t>
            </a:r>
            <a:r>
              <a:rPr lang="en-US" dirty="0" err="1">
                <a:solidFill>
                  <a:schemeClr val="tx1"/>
                </a:solidFill>
              </a:rPr>
              <a:t>organisaatiosi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oma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suunnitelma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Poistettavat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diat</a:t>
            </a:r>
            <a:r>
              <a:rPr lang="en-US" dirty="0">
                <a:solidFill>
                  <a:schemeClr val="tx1"/>
                </a:solidFill>
              </a:rPr>
              <a:t> on </a:t>
            </a:r>
            <a:r>
              <a:rPr lang="en-US" dirty="0" err="1">
                <a:solidFill>
                  <a:schemeClr val="tx1"/>
                </a:solidFill>
              </a:rPr>
              <a:t>merkitty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vasempaan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yläkulmaan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mustalla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raksielementillä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C9EFA8-F6C8-1DF0-4DC6-BD3AC5E1A56C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9" name="Delay 8">
              <a:extLst>
                <a:ext uri="{FF2B5EF4-FFF2-40B4-BE49-F238E27FC236}">
                  <a16:creationId xmlns:a16="http://schemas.microsoft.com/office/drawing/2014/main" id="{F3562BFA-B092-E3BE-D47C-BD6ED1565D25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7" name="Multiply 6">
              <a:extLst>
                <a:ext uri="{FF2B5EF4-FFF2-40B4-BE49-F238E27FC236}">
                  <a16:creationId xmlns:a16="http://schemas.microsoft.com/office/drawing/2014/main" id="{D5AA8DB6-AAEA-A182-1430-C62A11C518A2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</p:spTree>
    <p:extLst>
      <p:ext uri="{BB962C8B-B14F-4D97-AF65-F5344CB8AC3E}">
        <p14:creationId xmlns:p14="http://schemas.microsoft.com/office/powerpoint/2010/main" val="2227617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8B8CF-C396-A377-6B0F-C8EE8E748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1032"/>
            <a:ext cx="4831814" cy="2734169"/>
          </a:xfrm>
        </p:spPr>
        <p:txBody>
          <a:bodyPr>
            <a:normAutofit fontScale="90000"/>
          </a:bodyPr>
          <a:lstStyle/>
          <a:p>
            <a:r>
              <a:rPr lang="en-FI" dirty="0"/>
              <a:t>Prosessi ketterän ja muutoskyvykkään yrityksen strategia-työn tueksi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2EA20B3-DBE4-1F15-3F33-DEF46096364D}"/>
              </a:ext>
            </a:extLst>
          </p:cNvPr>
          <p:cNvGrpSpPr/>
          <p:nvPr/>
        </p:nvGrpSpPr>
        <p:grpSpPr>
          <a:xfrm>
            <a:off x="6728092" y="4746318"/>
            <a:ext cx="4831815" cy="955927"/>
            <a:chOff x="0" y="3788952"/>
            <a:chExt cx="4831815" cy="955927"/>
          </a:xfrm>
          <a:effectLst/>
        </p:grpSpPr>
        <p:sp>
          <p:nvSpPr>
            <p:cNvPr id="75" name="Up Arrow Callout 74">
              <a:extLst>
                <a:ext uri="{FF2B5EF4-FFF2-40B4-BE49-F238E27FC236}">
                  <a16:creationId xmlns:a16="http://schemas.microsoft.com/office/drawing/2014/main" id="{E89D9A62-6F63-83F9-4B44-09C74749DFC4}"/>
                </a:ext>
              </a:extLst>
            </p:cNvPr>
            <p:cNvSpPr/>
            <p:nvPr/>
          </p:nvSpPr>
          <p:spPr>
            <a:xfrm rot="10800000">
              <a:off x="0" y="3788952"/>
              <a:ext cx="4831815" cy="955927"/>
            </a:xfrm>
            <a:prstGeom prst="upArrow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76" name="Up Arrow Callout 6">
              <a:extLst>
                <a:ext uri="{FF2B5EF4-FFF2-40B4-BE49-F238E27FC236}">
                  <a16:creationId xmlns:a16="http://schemas.microsoft.com/office/drawing/2014/main" id="{52452057-3076-F248-2ABC-3AC38301A546}"/>
                </a:ext>
              </a:extLst>
            </p:cNvPr>
            <p:cNvSpPr txBox="1"/>
            <p:nvPr/>
          </p:nvSpPr>
          <p:spPr>
            <a:xfrm>
              <a:off x="0" y="3788952"/>
              <a:ext cx="4831815" cy="335530"/>
            </a:xfrm>
            <a:prstGeom prst="rect">
              <a:avLst/>
            </a:prstGeom>
            <a:solidFill>
              <a:schemeClr val="accent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Vaihe</a:t>
              </a:r>
              <a:r>
                <a:rPr lang="en-GB" sz="1400" b="1" kern="1200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 5: </a:t>
              </a:r>
              <a:r>
                <a:rPr lang="en-GB" sz="1400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Strategiatyö</a:t>
              </a:r>
              <a:r>
                <a:rPr lang="en-GB" sz="1400" b="1" kern="1200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sz="1400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ja</a:t>
              </a:r>
              <a:r>
                <a:rPr lang="en-GB" sz="1400" b="1" kern="1200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sz="1400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johtaminen</a:t>
              </a:r>
              <a:endParaRPr lang="en-GB" sz="1400" b="1" kern="1200" dirty="0">
                <a:solidFill>
                  <a:schemeClr val="bg1"/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8B6353-188E-9365-C075-3C35616C0DF2}"/>
              </a:ext>
            </a:extLst>
          </p:cNvPr>
          <p:cNvGrpSpPr/>
          <p:nvPr/>
        </p:nvGrpSpPr>
        <p:grpSpPr>
          <a:xfrm>
            <a:off x="6728092" y="5081849"/>
            <a:ext cx="2415907" cy="285822"/>
            <a:chOff x="0" y="4124483"/>
            <a:chExt cx="2415907" cy="285822"/>
          </a:xfrm>
          <a:solidFill>
            <a:schemeClr val="accent1">
              <a:lumMod val="20000"/>
              <a:lumOff val="80000"/>
            </a:schemeClr>
          </a:solidFill>
          <a:effectLst/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7098928-CB2E-5936-8649-745D2A1760D7}"/>
                </a:ext>
              </a:extLst>
            </p:cNvPr>
            <p:cNvSpPr/>
            <p:nvPr/>
          </p:nvSpPr>
          <p:spPr>
            <a:xfrm>
              <a:off x="0" y="4124483"/>
              <a:ext cx="2415907" cy="285822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450A533-526E-F613-7A09-A985D95E0343}"/>
                </a:ext>
              </a:extLst>
            </p:cNvPr>
            <p:cNvSpPr txBox="1"/>
            <p:nvPr/>
          </p:nvSpPr>
          <p:spPr>
            <a:xfrm>
              <a:off x="0" y="4124483"/>
              <a:ext cx="2415907" cy="28582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15240" rIns="85344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kern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Book" panose="02000503020000020003" pitchFamily="2" charset="0"/>
                </a:rPr>
                <a:t>Seurannan</a:t>
              </a:r>
              <a:r>
                <a:rPr lang="en-GB" sz="14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Book" panose="02000503020000020003" pitchFamily="2" charset="0"/>
                </a:rPr>
                <a:t> </a:t>
              </a:r>
              <a:r>
                <a:rPr lang="en-GB" sz="1400" kern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Book" panose="02000503020000020003" pitchFamily="2" charset="0"/>
                </a:rPr>
                <a:t>toimenpiteet</a:t>
              </a:r>
              <a:endParaRPr lang="en-GB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F5A1B25-08F0-32BB-573C-69FF487269DD}"/>
              </a:ext>
            </a:extLst>
          </p:cNvPr>
          <p:cNvGrpSpPr/>
          <p:nvPr/>
        </p:nvGrpSpPr>
        <p:grpSpPr>
          <a:xfrm>
            <a:off x="9143999" y="5081849"/>
            <a:ext cx="2415907" cy="285822"/>
            <a:chOff x="2415907" y="4124483"/>
            <a:chExt cx="2415907" cy="285822"/>
          </a:xfrm>
          <a:solidFill>
            <a:schemeClr val="accent1">
              <a:lumMod val="20000"/>
              <a:lumOff val="80000"/>
            </a:schemeClr>
          </a:solidFill>
          <a:effectLst/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2989339-488D-8BFA-66E1-10C20F9CE229}"/>
                </a:ext>
              </a:extLst>
            </p:cNvPr>
            <p:cNvSpPr/>
            <p:nvPr/>
          </p:nvSpPr>
          <p:spPr>
            <a:xfrm>
              <a:off x="2415907" y="4124483"/>
              <a:ext cx="2415907" cy="285822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442B26A-A8CE-E595-21A5-E850A70D8971}"/>
                </a:ext>
              </a:extLst>
            </p:cNvPr>
            <p:cNvSpPr txBox="1"/>
            <p:nvPr/>
          </p:nvSpPr>
          <p:spPr>
            <a:xfrm>
              <a:off x="2415907" y="4124483"/>
              <a:ext cx="2415907" cy="28582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15240" rIns="85344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kern="1200" dirty="0" err="1">
                  <a:latin typeface="Avenir Book" panose="02000503020000020003" pitchFamily="2" charset="0"/>
                </a:rPr>
                <a:t>Johtamisjärjestelmät</a:t>
              </a:r>
              <a:endParaRPr lang="en-GB" sz="1400" kern="1200" dirty="0">
                <a:latin typeface="Avenir Book" panose="02000503020000020003" pitchFamily="2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320070C-CA09-1B10-6F28-D2EA3F612062}"/>
              </a:ext>
            </a:extLst>
          </p:cNvPr>
          <p:cNvGrpSpPr/>
          <p:nvPr/>
        </p:nvGrpSpPr>
        <p:grpSpPr>
          <a:xfrm>
            <a:off x="6728092" y="3704342"/>
            <a:ext cx="4831815" cy="955927"/>
            <a:chOff x="0" y="2842348"/>
            <a:chExt cx="4831815" cy="955927"/>
          </a:xfrm>
          <a:solidFill>
            <a:srgbClr val="FEDF7E"/>
          </a:solidFill>
        </p:grpSpPr>
        <p:sp>
          <p:nvSpPr>
            <p:cNvPr id="69" name="Up Arrow Callout 68">
              <a:extLst>
                <a:ext uri="{FF2B5EF4-FFF2-40B4-BE49-F238E27FC236}">
                  <a16:creationId xmlns:a16="http://schemas.microsoft.com/office/drawing/2014/main" id="{71BFD9CC-5DC1-6511-1412-80DF14EC222D}"/>
                </a:ext>
              </a:extLst>
            </p:cNvPr>
            <p:cNvSpPr/>
            <p:nvPr/>
          </p:nvSpPr>
          <p:spPr>
            <a:xfrm rot="10800000">
              <a:off x="0" y="2842348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70" name="Up Arrow Callout 12">
              <a:extLst>
                <a:ext uri="{FF2B5EF4-FFF2-40B4-BE49-F238E27FC236}">
                  <a16:creationId xmlns:a16="http://schemas.microsoft.com/office/drawing/2014/main" id="{095FD8BF-1814-C2BD-1E29-DC3B8858905A}"/>
                </a:ext>
              </a:extLst>
            </p:cNvPr>
            <p:cNvSpPr txBox="1"/>
            <p:nvPr/>
          </p:nvSpPr>
          <p:spPr>
            <a:xfrm rot="21600000">
              <a:off x="0" y="2842348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Heavy" panose="02000503020000020003" pitchFamily="2" charset="0"/>
                </a:rPr>
                <a:t>Vaihe</a:t>
              </a:r>
              <a:r>
                <a:rPr lang="en-GB" sz="1400" b="1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Heavy" panose="02000503020000020003" pitchFamily="2" charset="0"/>
                </a:rPr>
                <a:t> 4: </a:t>
              </a:r>
              <a:r>
                <a:rPr lang="en-GB" sz="1400" b="1" kern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Heavy" panose="02000503020000020003" pitchFamily="2" charset="0"/>
                </a:rPr>
                <a:t>Strategian</a:t>
              </a:r>
              <a:r>
                <a:rPr lang="en-GB" sz="1400" b="1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Heavy" panose="02000503020000020003" pitchFamily="2" charset="0"/>
                </a:rPr>
                <a:t> </a:t>
              </a:r>
              <a:r>
                <a:rPr lang="en-GB" sz="1400" b="1" kern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Heavy" panose="02000503020000020003" pitchFamily="2" charset="0"/>
                </a:rPr>
                <a:t>arviointi</a:t>
              </a:r>
              <a:endParaRPr lang="en-GB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E6E9EB8-4E95-BF20-6DA9-47E40AD14034}"/>
              </a:ext>
            </a:extLst>
          </p:cNvPr>
          <p:cNvGrpSpPr/>
          <p:nvPr/>
        </p:nvGrpSpPr>
        <p:grpSpPr>
          <a:xfrm>
            <a:off x="6728092" y="2638428"/>
            <a:ext cx="4831815" cy="955927"/>
            <a:chOff x="0" y="1895744"/>
            <a:chExt cx="4831815" cy="955927"/>
          </a:xfrm>
          <a:solidFill>
            <a:schemeClr val="accent5"/>
          </a:solidFill>
        </p:grpSpPr>
        <p:sp>
          <p:nvSpPr>
            <p:cNvPr id="67" name="Up Arrow Callout 66">
              <a:extLst>
                <a:ext uri="{FF2B5EF4-FFF2-40B4-BE49-F238E27FC236}">
                  <a16:creationId xmlns:a16="http://schemas.microsoft.com/office/drawing/2014/main" id="{F48DED29-BC19-83FD-853B-AD58208A388D}"/>
                </a:ext>
              </a:extLst>
            </p:cNvPr>
            <p:cNvSpPr/>
            <p:nvPr/>
          </p:nvSpPr>
          <p:spPr>
            <a:xfrm rot="10800000">
              <a:off x="0" y="1895744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68" name="Up Arrow Callout 14">
              <a:extLst>
                <a:ext uri="{FF2B5EF4-FFF2-40B4-BE49-F238E27FC236}">
                  <a16:creationId xmlns:a16="http://schemas.microsoft.com/office/drawing/2014/main" id="{3989294F-D1A9-4DE8-1B11-34B26F808EF3}"/>
                </a:ext>
              </a:extLst>
            </p:cNvPr>
            <p:cNvSpPr txBox="1"/>
            <p:nvPr/>
          </p:nvSpPr>
          <p:spPr>
            <a:xfrm rot="21600000">
              <a:off x="0" y="1895744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Vaihe</a:t>
              </a:r>
              <a:r>
                <a:rPr lang="en-GB" sz="1400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3: </a:t>
              </a: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Strategian</a:t>
              </a:r>
              <a:r>
                <a:rPr lang="en-GB" sz="1400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toteuttaminen</a:t>
              </a:r>
              <a:endParaRPr lang="en-GB" sz="1400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9F357CE-9266-EC45-A7C3-CFDB9C65B8D8}"/>
              </a:ext>
            </a:extLst>
          </p:cNvPr>
          <p:cNvGrpSpPr/>
          <p:nvPr/>
        </p:nvGrpSpPr>
        <p:grpSpPr>
          <a:xfrm>
            <a:off x="6728092" y="1593778"/>
            <a:ext cx="4831815" cy="955927"/>
            <a:chOff x="0" y="949139"/>
            <a:chExt cx="4831815" cy="955927"/>
          </a:xfrm>
          <a:solidFill>
            <a:schemeClr val="accent3"/>
          </a:solidFill>
        </p:grpSpPr>
        <p:sp>
          <p:nvSpPr>
            <p:cNvPr id="65" name="Up Arrow Callout 64">
              <a:extLst>
                <a:ext uri="{FF2B5EF4-FFF2-40B4-BE49-F238E27FC236}">
                  <a16:creationId xmlns:a16="http://schemas.microsoft.com/office/drawing/2014/main" id="{E5D19AAC-8652-2ADD-12F1-B83A98E9FB3D}"/>
                </a:ext>
              </a:extLst>
            </p:cNvPr>
            <p:cNvSpPr/>
            <p:nvPr/>
          </p:nvSpPr>
          <p:spPr>
            <a:xfrm rot="10800000">
              <a:off x="0" y="949139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66" name="Up Arrow Callout 16">
              <a:extLst>
                <a:ext uri="{FF2B5EF4-FFF2-40B4-BE49-F238E27FC236}">
                  <a16:creationId xmlns:a16="http://schemas.microsoft.com/office/drawing/2014/main" id="{E8DB997D-FA19-86D5-10FD-AC2969AE025F}"/>
                </a:ext>
              </a:extLst>
            </p:cNvPr>
            <p:cNvSpPr txBox="1"/>
            <p:nvPr/>
          </p:nvSpPr>
          <p:spPr>
            <a:xfrm rot="21600000">
              <a:off x="0" y="949139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Vaihe</a:t>
              </a:r>
              <a:r>
                <a:rPr lang="en-GB" sz="1400" b="1" kern="1200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 2: </a:t>
              </a:r>
              <a:r>
                <a:rPr lang="en-GB" sz="1400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Strategian</a:t>
              </a:r>
              <a:r>
                <a:rPr lang="en-GB" sz="1400" b="1" kern="1200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sz="1400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luominen</a:t>
              </a:r>
              <a:endParaRPr lang="en-GB" sz="1400" b="1" kern="1200" dirty="0">
                <a:solidFill>
                  <a:schemeClr val="bg1"/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96F9DB1-F2AF-3A1C-291B-E8BF59D70EE5}"/>
              </a:ext>
            </a:extLst>
          </p:cNvPr>
          <p:cNvGrpSpPr/>
          <p:nvPr/>
        </p:nvGrpSpPr>
        <p:grpSpPr>
          <a:xfrm>
            <a:off x="6728092" y="551803"/>
            <a:ext cx="4831815" cy="955927"/>
            <a:chOff x="0" y="2535"/>
            <a:chExt cx="4831815" cy="955927"/>
          </a:xfrm>
        </p:grpSpPr>
        <p:sp>
          <p:nvSpPr>
            <p:cNvPr id="63" name="Up Arrow Callout 62">
              <a:extLst>
                <a:ext uri="{FF2B5EF4-FFF2-40B4-BE49-F238E27FC236}">
                  <a16:creationId xmlns:a16="http://schemas.microsoft.com/office/drawing/2014/main" id="{59BA6F51-DC99-A17D-4673-C0FE23C9C6A6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64" name="Up Arrow Callout 18">
              <a:extLst>
                <a:ext uri="{FF2B5EF4-FFF2-40B4-BE49-F238E27FC236}">
                  <a16:creationId xmlns:a16="http://schemas.microsoft.com/office/drawing/2014/main" id="{5B6E28A1-757A-2A83-E15A-152380AD6A9C}"/>
                </a:ext>
              </a:extLst>
            </p:cNvPr>
            <p:cNvSpPr txBox="1"/>
            <p:nvPr/>
          </p:nvSpPr>
          <p:spPr>
            <a:xfrm rot="21600000">
              <a:off x="0" y="2535"/>
              <a:ext cx="4831815" cy="621133"/>
            </a:xfrm>
            <a:prstGeom prst="rect">
              <a:avLst/>
            </a:prstGeom>
            <a:solidFill>
              <a:schemeClr val="accent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Vaihe</a:t>
              </a:r>
              <a:r>
                <a:rPr lang="en-GB" sz="1400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1: </a:t>
              </a: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Liiketoiminnan</a:t>
              </a:r>
              <a:r>
                <a:rPr lang="en-GB" sz="1400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suunnittelu</a:t>
              </a:r>
              <a:endParaRPr lang="en-GB" sz="1400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F9BB1215-E5F5-C5AE-80CF-1986DF335CF0}"/>
              </a:ext>
            </a:extLst>
          </p:cNvPr>
          <p:cNvSpPr txBox="1"/>
          <p:nvPr/>
        </p:nvSpPr>
        <p:spPr>
          <a:xfrm>
            <a:off x="6096000" y="5833407"/>
            <a:ext cx="6096000" cy="307777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Työkalu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jää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elämään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organisaatiossa</a:t>
            </a:r>
            <a:endParaRPr lang="en-FI" sz="1400" b="1" dirty="0">
              <a:latin typeface="Avenir Heavy" panose="02000503020000020003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477F3-3265-12FF-031F-E3106A46CA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535201"/>
            <a:ext cx="4373880" cy="1833772"/>
          </a:xfrm>
        </p:spPr>
        <p:txBody>
          <a:bodyPr/>
          <a:lstStyle/>
          <a:p>
            <a:r>
              <a:rPr lang="fi-FI" dirty="0">
                <a:sym typeface="Wingdings" pitchFamily="2" charset="2"/>
              </a:rPr>
              <a:t>Ketterä yritys voi hyödyntää strategiatyössään perinteistä strategisen johtamisen prosessia.</a:t>
            </a:r>
            <a:endParaRPr lang="en-FI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B679E7-DD5C-B63B-57E2-0785CB8EB632}"/>
              </a:ext>
            </a:extLst>
          </p:cNvPr>
          <p:cNvSpPr txBox="1"/>
          <p:nvPr/>
        </p:nvSpPr>
        <p:spPr>
          <a:xfrm>
            <a:off x="-821933" y="1232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2F0472-7DE4-3854-8BB8-FF12FE423DAE}"/>
              </a:ext>
            </a:extLst>
          </p:cNvPr>
          <p:cNvSpPr txBox="1">
            <a:spLocks/>
          </p:cNvSpPr>
          <p:nvPr/>
        </p:nvSpPr>
        <p:spPr>
          <a:xfrm>
            <a:off x="6728093" y="6475759"/>
            <a:ext cx="4831814" cy="3822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200" b="1" dirty="0">
                <a:solidFill>
                  <a:schemeClr val="tx1"/>
                </a:solidFill>
                <a:sym typeface="Wingdings" pitchFamily="2" charset="2"/>
              </a:rPr>
              <a:t>Lähde: </a:t>
            </a:r>
            <a:r>
              <a:rPr lang="fi-FI" sz="1200" dirty="0">
                <a:solidFill>
                  <a:schemeClr val="tx1"/>
                </a:solidFill>
                <a:sym typeface="Wingdings" pitchFamily="2" charset="2"/>
              </a:rPr>
              <a:t>3) Johnson ym. (2011)</a:t>
            </a:r>
            <a:endParaRPr lang="en-FI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735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C07547-4597-EB0A-877D-0B25C505EEEC}"/>
              </a:ext>
            </a:extLst>
          </p:cNvPr>
          <p:cNvSpPr/>
          <p:nvPr/>
        </p:nvSpPr>
        <p:spPr>
          <a:xfrm>
            <a:off x="838200" y="2786354"/>
            <a:ext cx="10288213" cy="5462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704820-0187-057A-5536-69A6F0EBDEAE}"/>
              </a:ext>
            </a:extLst>
          </p:cNvPr>
          <p:cNvSpPr txBox="1"/>
          <p:nvPr/>
        </p:nvSpPr>
        <p:spPr>
          <a:xfrm>
            <a:off x="838200" y="2892542"/>
            <a:ext cx="10288213" cy="307777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Liiketoimintasuunnitelma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on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olemassa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ja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se on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ajan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tasalla</a:t>
            </a:r>
            <a:endParaRPr lang="en-FI" sz="1400" b="1" dirty="0">
              <a:latin typeface="Avenir Heavy" panose="02000503020000020003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4A62862-9F95-6F43-19D8-8D37E48C4B6D}"/>
              </a:ext>
            </a:extLst>
          </p:cNvPr>
          <p:cNvSpPr txBox="1">
            <a:spLocks/>
          </p:cNvSpPr>
          <p:nvPr/>
        </p:nvSpPr>
        <p:spPr>
          <a:xfrm>
            <a:off x="838200" y="403776"/>
            <a:ext cx="10541000" cy="10478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/>
                </a:solidFill>
                <a:latin typeface="Avenir Heavy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dirty="0"/>
              <a:t>Strategiatyön vaihe 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4B81DD0-BD3A-813D-2FA7-D3E18CC2D436}"/>
              </a:ext>
            </a:extLst>
          </p:cNvPr>
          <p:cNvGrpSpPr/>
          <p:nvPr/>
        </p:nvGrpSpPr>
        <p:grpSpPr>
          <a:xfrm>
            <a:off x="830000" y="1920738"/>
            <a:ext cx="10296415" cy="955927"/>
            <a:chOff x="-3854" y="2535"/>
            <a:chExt cx="4839524" cy="955927"/>
          </a:xfrm>
          <a:effectLst/>
        </p:grpSpPr>
        <p:sp>
          <p:nvSpPr>
            <p:cNvPr id="8" name="Up Arrow Callout 7">
              <a:extLst>
                <a:ext uri="{FF2B5EF4-FFF2-40B4-BE49-F238E27FC236}">
                  <a16:creationId xmlns:a16="http://schemas.microsoft.com/office/drawing/2014/main" id="{B7BFE75B-2192-EBCD-A24A-8BBDC5A1FDCF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9" name="Up Arrow Callout 4">
              <a:extLst>
                <a:ext uri="{FF2B5EF4-FFF2-40B4-BE49-F238E27FC236}">
                  <a16:creationId xmlns:a16="http://schemas.microsoft.com/office/drawing/2014/main" id="{8D9AF671-A4A5-380B-6BA7-8FC333E65AA3}"/>
                </a:ext>
              </a:extLst>
            </p:cNvPr>
            <p:cNvSpPr txBox="1"/>
            <p:nvPr/>
          </p:nvSpPr>
          <p:spPr>
            <a:xfrm>
              <a:off x="-3854" y="2535"/>
              <a:ext cx="4839524" cy="6211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Vaihe</a:t>
              </a:r>
              <a:r>
                <a:rPr lang="en-GB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1: </a:t>
              </a: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Liiketoiminnan</a:t>
              </a:r>
              <a:r>
                <a:rPr lang="en-GB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suunnittelu</a:t>
              </a:r>
              <a:endParaRPr lang="en-GB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8D5C6B-8D1D-6117-00C9-DFCBF725570C}"/>
              </a:ext>
            </a:extLst>
          </p:cNvPr>
          <p:cNvGrpSpPr/>
          <p:nvPr/>
        </p:nvGrpSpPr>
        <p:grpSpPr>
          <a:xfrm>
            <a:off x="838199" y="3452648"/>
            <a:ext cx="5076000" cy="955927"/>
            <a:chOff x="0" y="2535"/>
            <a:chExt cx="4831815" cy="95592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1" name="Up Arrow Callout 10">
              <a:extLst>
                <a:ext uri="{FF2B5EF4-FFF2-40B4-BE49-F238E27FC236}">
                  <a16:creationId xmlns:a16="http://schemas.microsoft.com/office/drawing/2014/main" id="{C13A354D-2007-2660-3324-0A540D7B51F7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2" name="Up Arrow Callout 4">
              <a:extLst>
                <a:ext uri="{FF2B5EF4-FFF2-40B4-BE49-F238E27FC236}">
                  <a16:creationId xmlns:a16="http://schemas.microsoft.com/office/drawing/2014/main" id="{98EB5E76-F21F-2608-F808-789D6AC27051}"/>
                </a:ext>
              </a:extLst>
            </p:cNvPr>
            <p:cNvSpPr txBox="1"/>
            <p:nvPr/>
          </p:nvSpPr>
          <p:spPr>
            <a:xfrm rot="21600000">
              <a:off x="0" y="2535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Heavy" panose="02000503020000020003" pitchFamily="2" charset="0"/>
                </a:rPr>
                <a:t>Kyllä</a:t>
              </a:r>
              <a:endParaRPr lang="en-GB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76EF3C-527C-2ECC-CF92-4139DD966E60}"/>
              </a:ext>
            </a:extLst>
          </p:cNvPr>
          <p:cNvGrpSpPr/>
          <p:nvPr/>
        </p:nvGrpSpPr>
        <p:grpSpPr>
          <a:xfrm>
            <a:off x="6042213" y="3452648"/>
            <a:ext cx="5076000" cy="955927"/>
            <a:chOff x="0" y="2535"/>
            <a:chExt cx="4831815" cy="95592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4" name="Up Arrow Callout 13">
              <a:extLst>
                <a:ext uri="{FF2B5EF4-FFF2-40B4-BE49-F238E27FC236}">
                  <a16:creationId xmlns:a16="http://schemas.microsoft.com/office/drawing/2014/main" id="{4A80B02B-9FAF-3BA9-7ACF-316D457CBE21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15" name="Up Arrow Callout 4">
              <a:extLst>
                <a:ext uri="{FF2B5EF4-FFF2-40B4-BE49-F238E27FC236}">
                  <a16:creationId xmlns:a16="http://schemas.microsoft.com/office/drawing/2014/main" id="{8622718C-D10A-4334-39D3-7B866AE995D7}"/>
                </a:ext>
              </a:extLst>
            </p:cNvPr>
            <p:cNvSpPr txBox="1"/>
            <p:nvPr/>
          </p:nvSpPr>
          <p:spPr>
            <a:xfrm rot="21600000">
              <a:off x="0" y="2535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Heavy" panose="02000503020000020003" pitchFamily="2" charset="0"/>
                </a:rPr>
                <a:t>Ei</a:t>
              </a:r>
              <a:endParaRPr lang="en-GB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Heavy" panose="02000503020000020003" pitchFamily="2" charset="0"/>
              </a:endParaRPr>
            </a:p>
          </p:txBody>
        </p:sp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1ACD9C0-31C5-D948-F73A-89AF29CCEF4B}"/>
              </a:ext>
            </a:extLst>
          </p:cNvPr>
          <p:cNvSpPr txBox="1">
            <a:spLocks/>
          </p:cNvSpPr>
          <p:nvPr/>
        </p:nvSpPr>
        <p:spPr>
          <a:xfrm>
            <a:off x="6039194" y="4464350"/>
            <a:ext cx="5076001" cy="1587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Laadi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tai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päivitä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liiketoimintasuunnitelma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Määritä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liikeidea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toimintamalli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(=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missio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tuotteet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tai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palvelut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asiakkaat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).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Määritä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visio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tavoitteet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sekä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päämäärät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laadi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budjetti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Valitse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strategiat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joilla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tavoitteisiin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päästään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: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liiketoimintastrategia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asiakasstrategia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markkinointistrategia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kilpailustrategia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sekä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henkilöstösuunnitelma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joka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on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johdettu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strategiasta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F227721-6F2E-3A10-3C76-66606B59DBF6}"/>
              </a:ext>
            </a:extLst>
          </p:cNvPr>
          <p:cNvSpPr txBox="1">
            <a:spLocks/>
          </p:cNvSpPr>
          <p:nvPr/>
        </p:nvSpPr>
        <p:spPr>
          <a:xfrm>
            <a:off x="838199" y="4516246"/>
            <a:ext cx="4862690" cy="609546"/>
          </a:xfrm>
          <a:prstGeom prst="rect">
            <a:avLst/>
          </a:prstGeom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ctr">
              <a:spcBef>
                <a:spcPts val="0"/>
              </a:spcBef>
              <a:buFont typeface="Wingdings" pitchFamily="2" charset="2"/>
              <a:buChar char="Ø"/>
            </a:pPr>
            <a:r>
              <a:rPr lang="en-GB" sz="1200" b="1" spc="300" dirty="0">
                <a:solidFill>
                  <a:schemeClr val="tx1"/>
                </a:solidFill>
                <a:sym typeface="Wingdings" pitchFamily="2" charset="2"/>
              </a:rPr>
              <a:t>SIIRRY VAIHEESEEN 2</a:t>
            </a:r>
          </a:p>
          <a:p>
            <a:pPr algn="ctr">
              <a:spcBef>
                <a:spcPts val="0"/>
              </a:spcBef>
            </a:pPr>
            <a:endParaRPr lang="en-GB" sz="1200" b="1" spc="300" dirty="0">
              <a:solidFill>
                <a:schemeClr val="tx1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C4AD7-4A68-7628-ADEB-B46E6A21BE78}"/>
              </a:ext>
            </a:extLst>
          </p:cNvPr>
          <p:cNvSpPr txBox="1">
            <a:spLocks/>
          </p:cNvSpPr>
          <p:nvPr/>
        </p:nvSpPr>
        <p:spPr>
          <a:xfrm>
            <a:off x="6039194" y="5901835"/>
            <a:ext cx="5191546" cy="468000"/>
          </a:xfrm>
          <a:prstGeom prst="rect">
            <a:avLst/>
          </a:prstGeom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ctr">
              <a:spcBef>
                <a:spcPts val="0"/>
              </a:spcBef>
              <a:buFont typeface="Wingdings" pitchFamily="2" charset="2"/>
              <a:buChar char="Ø"/>
            </a:pPr>
            <a:r>
              <a:rPr lang="en-GB" sz="1200" b="1" spc="300" dirty="0">
                <a:solidFill>
                  <a:schemeClr val="tx1"/>
                </a:solidFill>
                <a:sym typeface="Wingdings" pitchFamily="2" charset="2"/>
              </a:rPr>
              <a:t>JATKA ETEENPÄIN</a:t>
            </a:r>
            <a:endParaRPr lang="en-GB" sz="1200" b="1" spc="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594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230A8F-6799-8E56-5899-6C321A6DF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FI" sz="4400" dirty="0"/>
              <a:t>Liiketoiminta-</a:t>
            </a:r>
            <a:br>
              <a:rPr lang="en-FI" sz="4400" dirty="0"/>
            </a:br>
            <a:r>
              <a:rPr lang="en-FI" sz="4400" dirty="0"/>
              <a:t>suunnitelma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874B9-0CD5-6C75-D9D2-87B4F21AE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3741034"/>
            <a:ext cx="4874623" cy="2596444"/>
          </a:xfrm>
        </p:spPr>
        <p:txBody>
          <a:bodyPr>
            <a:noAutofit/>
          </a:bodyPr>
          <a:lstStyle/>
          <a:p>
            <a:pPr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300" u="none" strike="noStrike" dirty="0" err="1">
                <a:effectLst/>
              </a:rPr>
              <a:t>Liikeidea</a:t>
            </a:r>
            <a:r>
              <a:rPr lang="en-GB" sz="1300" u="none" strike="noStrike" dirty="0">
                <a:effectLst/>
              </a:rPr>
              <a:t> = </a:t>
            </a:r>
            <a:r>
              <a:rPr lang="en-GB" sz="1300" u="none" strike="noStrike" dirty="0" err="1">
                <a:effectLst/>
              </a:rPr>
              <a:t>Mitä</a:t>
            </a:r>
            <a:r>
              <a:rPr lang="en-GB" sz="1300" u="none" strike="noStrike" dirty="0">
                <a:effectLst/>
              </a:rPr>
              <a:t>, </a:t>
            </a:r>
            <a:r>
              <a:rPr lang="en-GB" sz="1300" u="none" strike="noStrike" dirty="0" err="1">
                <a:effectLst/>
              </a:rPr>
              <a:t>kenelle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ja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miten</a:t>
            </a:r>
            <a:r>
              <a:rPr lang="en-GB" sz="1300" u="none" strike="noStrike" dirty="0">
                <a:effectLst/>
              </a:rPr>
              <a:t>?</a:t>
            </a:r>
            <a:br>
              <a:rPr lang="en-GB" sz="1300" dirty="0"/>
            </a:br>
            <a:br>
              <a:rPr lang="en-GB" sz="1300" dirty="0"/>
            </a:br>
            <a:r>
              <a:rPr lang="en-GB" sz="1300" u="none" strike="noStrike" dirty="0" err="1">
                <a:effectLst/>
              </a:rPr>
              <a:t>Missio</a:t>
            </a:r>
            <a:r>
              <a:rPr lang="en-GB" sz="1300" u="none" strike="noStrike" dirty="0">
                <a:effectLst/>
              </a:rPr>
              <a:t> (</a:t>
            </a:r>
            <a:r>
              <a:rPr lang="en-GB" sz="1300" u="none" strike="noStrike" dirty="0" err="1">
                <a:effectLst/>
              </a:rPr>
              <a:t>toiminta-ajatus</a:t>
            </a:r>
            <a:r>
              <a:rPr lang="en-GB" sz="1300" u="none" strike="noStrike" dirty="0">
                <a:effectLst/>
              </a:rPr>
              <a:t>) = </a:t>
            </a:r>
            <a:r>
              <a:rPr lang="en-GB" sz="1300" u="none" strike="noStrike" dirty="0" err="1">
                <a:effectLst/>
              </a:rPr>
              <a:t>Yrityksen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valinta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siitä</a:t>
            </a:r>
            <a:r>
              <a:rPr lang="en-GB" sz="1300" u="none" strike="noStrike" dirty="0">
                <a:effectLst/>
              </a:rPr>
              <a:t>, </a:t>
            </a:r>
            <a:r>
              <a:rPr lang="en-GB" sz="1300" u="none" strike="noStrike" dirty="0" err="1">
                <a:effectLst/>
              </a:rPr>
              <a:t>missä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liiketoiminnassa</a:t>
            </a:r>
            <a:r>
              <a:rPr lang="en-GB" sz="1300" u="none" strike="noStrike" dirty="0">
                <a:effectLst/>
              </a:rPr>
              <a:t> se on </a:t>
            </a:r>
            <a:r>
              <a:rPr lang="en-GB" sz="1300" u="none" strike="noStrike" dirty="0" err="1">
                <a:effectLst/>
              </a:rPr>
              <a:t>mukana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ja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ketkä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ovat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sen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asiakkaita</a:t>
            </a:r>
            <a:r>
              <a:rPr lang="en-GB" sz="1300" u="none" strike="noStrike" dirty="0">
                <a:effectLst/>
              </a:rPr>
              <a:t>.</a:t>
            </a:r>
            <a:endParaRPr lang="en-GB" sz="1300" dirty="0">
              <a:effectLst/>
            </a:endParaRPr>
          </a:p>
          <a:p>
            <a:pPr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300" u="none" strike="noStrike" dirty="0">
                <a:effectLst/>
              </a:rPr>
              <a:t>Visio = </a:t>
            </a:r>
            <a:r>
              <a:rPr lang="en-GB" sz="1300" u="none" strike="noStrike" dirty="0" err="1">
                <a:effectLst/>
              </a:rPr>
              <a:t>Yrityksen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näkemys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sen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omasta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ja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toimintaympäristön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tulevaisuudesta</a:t>
            </a:r>
            <a:endParaRPr lang="en-GB" sz="1300" dirty="0">
              <a:effectLst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72982-05C9-E3D4-58BA-88257BEE2A0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27838" y="0"/>
            <a:ext cx="11536324" cy="374468"/>
          </a:xfrm>
        </p:spPr>
        <p:txBody>
          <a:bodyPr>
            <a:noAutofit/>
          </a:bodyPr>
          <a:lstStyle/>
          <a:p>
            <a:r>
              <a:rPr lang="en-FI" dirty="0"/>
              <a:t>KETTERÄ STRATEGIATYÖKALU, VAIHE 1: LIIKETOIMINNAN SUUNNITTELU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74497-88F7-06C4-F643-E6DE770502DB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324600" y="982255"/>
            <a:ext cx="4874623" cy="720815"/>
          </a:xfrm>
        </p:spPr>
        <p:txBody>
          <a:bodyPr>
            <a:normAutofit/>
          </a:bodyPr>
          <a:lstStyle/>
          <a:p>
            <a:r>
              <a:rPr lang="en-FI" dirty="0"/>
              <a:t>Strategia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EDF9B4-FE6D-5E74-4563-079EF8897339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324600" y="3741034"/>
            <a:ext cx="4874623" cy="2003655"/>
          </a:xfrm>
        </p:spPr>
        <p:txBody>
          <a:bodyPr>
            <a:normAutofit/>
          </a:bodyPr>
          <a:lstStyle/>
          <a:p>
            <a:r>
              <a:rPr lang="en-GB" sz="1300" u="none" strike="noStrike" dirty="0" err="1">
                <a:effectLst/>
              </a:rPr>
              <a:t>Strategia</a:t>
            </a:r>
            <a:r>
              <a:rPr lang="en-GB" sz="1300" u="none" strike="noStrike" dirty="0">
                <a:effectLst/>
              </a:rPr>
              <a:t> = </a:t>
            </a:r>
            <a:r>
              <a:rPr lang="en-GB" sz="1300" u="none" strike="noStrike" dirty="0" err="1">
                <a:effectLst/>
              </a:rPr>
              <a:t>Punainen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lanka</a:t>
            </a:r>
            <a:r>
              <a:rPr lang="en-GB" sz="1300" u="none" strike="noStrike" dirty="0">
                <a:effectLst/>
              </a:rPr>
              <a:t>, sis. </a:t>
            </a:r>
            <a:r>
              <a:rPr lang="en-GB" sz="1300" u="none" strike="noStrike" dirty="0" err="1">
                <a:effectLst/>
              </a:rPr>
              <a:t>aikomukset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ja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päämäärät</a:t>
            </a:r>
            <a:r>
              <a:rPr lang="en-GB" sz="1300" u="none" strike="noStrike" dirty="0">
                <a:effectLst/>
              </a:rPr>
              <a:t>,</a:t>
            </a:r>
            <a:br>
              <a:rPr lang="en-GB" sz="1300" u="none" strike="noStrike" dirty="0">
                <a:effectLst/>
              </a:rPr>
            </a:br>
            <a:r>
              <a:rPr lang="en-GB" sz="1300" u="none" strike="noStrike" dirty="0" err="1">
                <a:effectLst/>
              </a:rPr>
              <a:t>resurssien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hankinta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ja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mobilisointi</a:t>
            </a:r>
            <a:r>
              <a:rPr lang="en-GB" sz="1300" u="none" strike="noStrike" dirty="0">
                <a:effectLst/>
              </a:rPr>
              <a:t>, </a:t>
            </a:r>
            <a:r>
              <a:rPr lang="en-GB" sz="1300" u="none" strike="noStrike" dirty="0" err="1">
                <a:effectLst/>
              </a:rPr>
              <a:t>mahdollisuus</a:t>
            </a:r>
            <a:r>
              <a:rPr lang="en-GB" sz="1300" u="none" strike="noStrike" dirty="0">
                <a:effectLst/>
              </a:rPr>
              <a:t>, </a:t>
            </a:r>
            <a:r>
              <a:rPr lang="en-GB" sz="1300" u="none" strike="noStrike" dirty="0" err="1">
                <a:effectLst/>
              </a:rPr>
              <a:t>systemaattiset</a:t>
            </a:r>
            <a:r>
              <a:rPr lang="en-GB" sz="1300" u="none" strike="noStrike" dirty="0">
                <a:effectLst/>
              </a:rPr>
              <a:t> </a:t>
            </a:r>
            <a:r>
              <a:rPr lang="en-GB" sz="1300" u="none" strike="noStrike" dirty="0" err="1">
                <a:effectLst/>
              </a:rPr>
              <a:t>toimenpiteet</a:t>
            </a:r>
            <a:r>
              <a:rPr lang="en-GB" sz="1300" u="none" strike="noStrike" dirty="0">
                <a:effectLst/>
              </a:rPr>
              <a:t>.</a:t>
            </a:r>
            <a:br>
              <a:rPr lang="en-US" sz="1300" u="none" strike="noStrike" dirty="0">
                <a:effectLst/>
              </a:rPr>
            </a:br>
            <a:br>
              <a:rPr lang="en-US" sz="1300" u="none" strike="noStrike" dirty="0">
                <a:effectLst/>
              </a:rPr>
            </a:br>
            <a:r>
              <a:rPr lang="en-US" sz="1300" u="none" strike="noStrike" dirty="0" err="1">
                <a:effectLst/>
              </a:rPr>
              <a:t>Strategia</a:t>
            </a:r>
            <a:r>
              <a:rPr lang="en-US" sz="1300" u="none" strike="noStrike" dirty="0">
                <a:effectLst/>
              </a:rPr>
              <a:t> on </a:t>
            </a:r>
            <a:r>
              <a:rPr lang="en-US" sz="1300" u="none" strike="noStrike" dirty="0" err="1">
                <a:effectLst/>
              </a:rPr>
              <a:t>yrityksen</a:t>
            </a:r>
            <a:r>
              <a:rPr lang="en-US" sz="1300" u="none" strike="noStrike" dirty="0">
                <a:effectLst/>
              </a:rPr>
              <a:t> </a:t>
            </a:r>
            <a:r>
              <a:rPr lang="en-US" sz="1300" u="none" strike="noStrike" dirty="0" err="1">
                <a:effectLst/>
              </a:rPr>
              <a:t>suunnitelma</a:t>
            </a:r>
            <a:r>
              <a:rPr lang="en-US" sz="1300" u="none" strike="noStrike" dirty="0">
                <a:effectLst/>
              </a:rPr>
              <a:t>, </a:t>
            </a:r>
            <a:r>
              <a:rPr lang="en-US" sz="1300" u="none" strike="noStrike" dirty="0" err="1">
                <a:effectLst/>
              </a:rPr>
              <a:t>joka</a:t>
            </a:r>
            <a:r>
              <a:rPr lang="en-US" sz="1300" u="none" strike="noStrike" dirty="0">
                <a:effectLst/>
              </a:rPr>
              <a:t> </a:t>
            </a:r>
            <a:r>
              <a:rPr lang="en-US" sz="1300" u="none" strike="noStrike" dirty="0" err="1">
                <a:effectLst/>
              </a:rPr>
              <a:t>sisältää</a:t>
            </a:r>
            <a:r>
              <a:rPr lang="en-US" sz="1300" u="none" strike="noStrike" dirty="0">
                <a:effectLst/>
              </a:rPr>
              <a:t> ne </a:t>
            </a:r>
            <a:r>
              <a:rPr lang="en-US" sz="1300" u="none" strike="noStrike" dirty="0" err="1">
                <a:effectLst/>
              </a:rPr>
              <a:t>päätökset</a:t>
            </a:r>
            <a:r>
              <a:rPr lang="en-US" sz="1300" u="none" strike="noStrike" dirty="0">
                <a:effectLst/>
              </a:rPr>
              <a:t> ja </a:t>
            </a:r>
            <a:r>
              <a:rPr lang="en-US" sz="1300" u="none" strike="noStrike" dirty="0" err="1">
                <a:effectLst/>
              </a:rPr>
              <a:t>toimenpiteet</a:t>
            </a:r>
            <a:r>
              <a:rPr lang="en-US" sz="1300" u="none" strike="noStrike" dirty="0">
                <a:effectLst/>
              </a:rPr>
              <a:t>, </a:t>
            </a:r>
            <a:r>
              <a:rPr lang="en-US" sz="1300" u="none" strike="noStrike" dirty="0" err="1">
                <a:effectLst/>
              </a:rPr>
              <a:t>jotka</a:t>
            </a:r>
            <a:r>
              <a:rPr lang="en-US" sz="1300" u="none" strike="noStrike" dirty="0">
                <a:effectLst/>
              </a:rPr>
              <a:t> </a:t>
            </a:r>
            <a:r>
              <a:rPr lang="en-US" sz="1300" u="none" strike="noStrike" dirty="0" err="1">
                <a:effectLst/>
              </a:rPr>
              <a:t>mahdollistavat</a:t>
            </a:r>
            <a:r>
              <a:rPr lang="en-US" sz="1300" u="none" strike="noStrike" dirty="0">
                <a:effectLst/>
              </a:rPr>
              <a:t> </a:t>
            </a:r>
            <a:r>
              <a:rPr lang="en-US" sz="1300" u="none" strike="noStrike" dirty="0" err="1">
                <a:effectLst/>
              </a:rPr>
              <a:t>yrityksen</a:t>
            </a:r>
            <a:r>
              <a:rPr lang="en-US" sz="1300" u="none" strike="noStrike" dirty="0">
                <a:effectLst/>
              </a:rPr>
              <a:t> </a:t>
            </a:r>
            <a:r>
              <a:rPr lang="en-US" sz="1300" u="none" strike="noStrike" dirty="0" err="1">
                <a:effectLst/>
              </a:rPr>
              <a:t>menestymisen</a:t>
            </a:r>
            <a:r>
              <a:rPr lang="en-US" sz="1300" u="none" strike="noStrike" dirty="0">
                <a:effectLst/>
              </a:rPr>
              <a:t> </a:t>
            </a:r>
            <a:r>
              <a:rPr lang="en-US" sz="1300" u="none" strike="noStrike" dirty="0" err="1">
                <a:effectLst/>
              </a:rPr>
              <a:t>tulevaisuudessa</a:t>
            </a:r>
            <a:r>
              <a:rPr lang="en-US" sz="1300" u="none" strike="noStrike" dirty="0">
                <a:effectLst/>
              </a:rPr>
              <a:t>.</a:t>
            </a:r>
            <a:endParaRPr lang="en-FI" sz="13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DCF255-65A3-6E67-85E8-6EF5944BA94A}"/>
              </a:ext>
            </a:extLst>
          </p:cNvPr>
          <p:cNvSpPr txBox="1">
            <a:spLocks/>
          </p:cNvSpPr>
          <p:nvPr/>
        </p:nvSpPr>
        <p:spPr>
          <a:xfrm>
            <a:off x="898529" y="2449871"/>
            <a:ext cx="1990060" cy="10890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/>
                </a:solidFill>
                <a:latin typeface="Avenir Heavy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b="0" dirty="0" err="1">
                <a:latin typeface="Avenir Light" panose="020B0402020203020204" pitchFamily="34" charset="77"/>
              </a:rPr>
              <a:t>Liikeidea</a:t>
            </a:r>
            <a:endParaRPr lang="en-US" sz="1300" b="0" dirty="0">
              <a:latin typeface="Avenir Light" panose="020B0402020203020204" pitchFamily="34" charset="77"/>
            </a:endParaRPr>
          </a:p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b="0" dirty="0" err="1">
                <a:latin typeface="Avenir Light" panose="020B0402020203020204" pitchFamily="34" charset="77"/>
              </a:rPr>
              <a:t>Toimintamalli</a:t>
            </a:r>
            <a:endParaRPr lang="en-US" sz="1300" b="0" dirty="0">
              <a:latin typeface="Avenir Light" panose="020B0402020203020204" pitchFamily="34" charset="77"/>
            </a:endParaRPr>
          </a:p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b="0" dirty="0" err="1">
                <a:latin typeface="Avenir Light" panose="020B0402020203020204" pitchFamily="34" charset="77"/>
              </a:rPr>
              <a:t>Missio</a:t>
            </a:r>
            <a:endParaRPr lang="en-US" sz="1300" b="0" dirty="0">
              <a:latin typeface="Avenir Light" panose="020B0402020203020204" pitchFamily="34" charset="77"/>
            </a:endParaRPr>
          </a:p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b="0" dirty="0" err="1">
                <a:latin typeface="Avenir Light" panose="020B0402020203020204" pitchFamily="34" charset="77"/>
              </a:rPr>
              <a:t>Tuotteet</a:t>
            </a:r>
            <a:r>
              <a:rPr lang="en-US" sz="1300" b="0" dirty="0">
                <a:latin typeface="Avenir Light" panose="020B0402020203020204" pitchFamily="34" charset="77"/>
              </a:rPr>
              <a:t> / </a:t>
            </a:r>
            <a:r>
              <a:rPr lang="en-US" sz="1300" b="0" dirty="0" err="1">
                <a:latin typeface="Avenir Light" panose="020B0402020203020204" pitchFamily="34" charset="77"/>
              </a:rPr>
              <a:t>palvelut</a:t>
            </a:r>
            <a:endParaRPr lang="en-US" sz="1300" b="0" dirty="0">
              <a:latin typeface="Avenir Light" panose="020B0402020203020204" pitchFamily="34" charset="77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24A4935-D054-2D6D-1377-871BF3B07C4D}"/>
              </a:ext>
            </a:extLst>
          </p:cNvPr>
          <p:cNvSpPr txBox="1">
            <a:spLocks/>
          </p:cNvSpPr>
          <p:nvPr/>
        </p:nvSpPr>
        <p:spPr>
          <a:xfrm>
            <a:off x="2896662" y="2449871"/>
            <a:ext cx="2646182" cy="1089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86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dirty="0" err="1"/>
              <a:t>Asiakkaat</a:t>
            </a:r>
            <a:endParaRPr lang="en-US" sz="1300" dirty="0"/>
          </a:p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dirty="0" err="1"/>
              <a:t>Visiot</a:t>
            </a:r>
            <a:endParaRPr lang="en-US" sz="1300" dirty="0"/>
          </a:p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dirty="0" err="1"/>
              <a:t>Tavoitteet</a:t>
            </a:r>
            <a:r>
              <a:rPr lang="en-US" sz="1300" dirty="0"/>
              <a:t> ja </a:t>
            </a:r>
            <a:r>
              <a:rPr lang="en-US" sz="1300" dirty="0" err="1"/>
              <a:t>päämäärät</a:t>
            </a:r>
            <a:endParaRPr lang="en-US" sz="1300" dirty="0"/>
          </a:p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dirty="0" err="1"/>
              <a:t>Budjetti</a:t>
            </a:r>
            <a:endParaRPr lang="en-US" sz="1300" dirty="0"/>
          </a:p>
          <a:p>
            <a:pPr fontAlgn="base">
              <a:lnSpc>
                <a:spcPct val="100000"/>
              </a:lnSpc>
              <a:spcBef>
                <a:spcPts val="500"/>
              </a:spcBef>
            </a:pPr>
            <a:endParaRPr lang="en-US" sz="13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ACD7616-8DD1-3E93-3F2E-BD0697A02375}"/>
              </a:ext>
            </a:extLst>
          </p:cNvPr>
          <p:cNvSpPr txBox="1">
            <a:spLocks/>
          </p:cNvSpPr>
          <p:nvPr/>
        </p:nvSpPr>
        <p:spPr>
          <a:xfrm>
            <a:off x="6328485" y="2449871"/>
            <a:ext cx="2522004" cy="10890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/>
                </a:solidFill>
                <a:latin typeface="Avenir Heavy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b="0" dirty="0" err="1">
                <a:latin typeface="Avenir Light" panose="020B0402020203020204" pitchFamily="34" charset="77"/>
              </a:rPr>
              <a:t>Liiketoimintastrategia</a:t>
            </a:r>
            <a:endParaRPr lang="en-US" sz="1300" b="0" dirty="0">
              <a:latin typeface="Avenir Light" panose="020B0402020203020204" pitchFamily="34" charset="77"/>
            </a:endParaRPr>
          </a:p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b="0" dirty="0" err="1">
                <a:latin typeface="Avenir Light" panose="020B0402020203020204" pitchFamily="34" charset="77"/>
              </a:rPr>
              <a:t>Asiakasstrategia</a:t>
            </a:r>
            <a:endParaRPr lang="en-US" sz="1300" b="0" dirty="0">
              <a:latin typeface="Avenir Light" panose="020B0402020203020204" pitchFamily="34" charset="77"/>
            </a:endParaRPr>
          </a:p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b="0" dirty="0" err="1">
                <a:latin typeface="Avenir Light" panose="020B0402020203020204" pitchFamily="34" charset="77"/>
              </a:rPr>
              <a:t>Markkinointistrategia</a:t>
            </a:r>
            <a:endParaRPr lang="en-US" sz="1300" b="0" dirty="0">
              <a:latin typeface="Avenir Light" panose="020B0402020203020204" pitchFamily="34" charset="77"/>
            </a:endParaRPr>
          </a:p>
          <a:p>
            <a:pPr fontAlgn="base">
              <a:lnSpc>
                <a:spcPct val="100000"/>
              </a:lnSpc>
              <a:spcBef>
                <a:spcPts val="500"/>
              </a:spcBef>
            </a:pPr>
            <a:endParaRPr lang="en-US" sz="1300" b="0" dirty="0">
              <a:latin typeface="Avenir Light" panose="020B0402020203020204" pitchFamily="34" charset="77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0ACF04-E992-969E-F9D2-2D4812EE49BC}"/>
              </a:ext>
            </a:extLst>
          </p:cNvPr>
          <p:cNvSpPr txBox="1">
            <a:spLocks/>
          </p:cNvSpPr>
          <p:nvPr/>
        </p:nvSpPr>
        <p:spPr>
          <a:xfrm>
            <a:off x="8755596" y="2449871"/>
            <a:ext cx="2522004" cy="10890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/>
                </a:solidFill>
                <a:latin typeface="Avenir Heavy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b="0" dirty="0" err="1">
                <a:latin typeface="Avenir Light" panose="020B0402020203020204" pitchFamily="34" charset="77"/>
              </a:rPr>
              <a:t>Kilpailustrategia</a:t>
            </a:r>
            <a:endParaRPr lang="en-US" sz="1300" b="0" dirty="0">
              <a:latin typeface="Avenir Light" panose="020B0402020203020204" pitchFamily="34" charset="77"/>
            </a:endParaRPr>
          </a:p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b="0" dirty="0" err="1">
                <a:latin typeface="Avenir Light" panose="020B0402020203020204" pitchFamily="34" charset="77"/>
              </a:rPr>
              <a:t>Henkilöstöstrategia</a:t>
            </a:r>
            <a:endParaRPr lang="en-US" sz="1300" b="0" dirty="0">
              <a:latin typeface="Avenir Light" panose="020B0402020203020204" pitchFamily="34" charset="77"/>
            </a:endParaRPr>
          </a:p>
          <a:p>
            <a:pPr marL="285750" indent="-285750" fontAlgn="base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300" b="0" dirty="0" err="1">
                <a:latin typeface="Avenir Light" panose="020B0402020203020204" pitchFamily="34" charset="77"/>
              </a:rPr>
              <a:t>Talouden</a:t>
            </a:r>
            <a:r>
              <a:rPr lang="en-US" sz="1300" b="0" dirty="0">
                <a:latin typeface="Avenir Light" panose="020B0402020203020204" pitchFamily="34" charset="77"/>
              </a:rPr>
              <a:t> </a:t>
            </a:r>
            <a:r>
              <a:rPr lang="en-US" sz="1300" b="0" dirty="0" err="1">
                <a:latin typeface="Avenir Light" panose="020B0402020203020204" pitchFamily="34" charset="77"/>
              </a:rPr>
              <a:t>strategia</a:t>
            </a:r>
            <a:endParaRPr lang="en-US" sz="1300" b="0" dirty="0">
              <a:latin typeface="Avenir Light" panose="020B0402020203020204" pitchFamily="34" charset="77"/>
            </a:endParaRPr>
          </a:p>
          <a:p>
            <a:pPr fontAlgn="base">
              <a:lnSpc>
                <a:spcPct val="100000"/>
              </a:lnSpc>
              <a:spcBef>
                <a:spcPts val="500"/>
              </a:spcBef>
            </a:pPr>
            <a:endParaRPr lang="en-US" sz="1300" b="0" dirty="0">
              <a:latin typeface="Avenir Light" panose="020B0402020203020204" pitchFamily="34" charset="77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79D725-2CD3-3BB0-797D-CF4ECFB0D394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11" name="Delay 10">
              <a:extLst>
                <a:ext uri="{FF2B5EF4-FFF2-40B4-BE49-F238E27FC236}">
                  <a16:creationId xmlns:a16="http://schemas.microsoft.com/office/drawing/2014/main" id="{597CFC12-4CE3-66F3-BEF3-A731ABA03FC8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3" name="Multiply 12">
              <a:extLst>
                <a:ext uri="{FF2B5EF4-FFF2-40B4-BE49-F238E27FC236}">
                  <a16:creationId xmlns:a16="http://schemas.microsoft.com/office/drawing/2014/main" id="{47505B09-2A54-3900-0925-78FF989C3A08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3F5886F-A209-92C0-4AAA-A952DB2ABCD1}"/>
              </a:ext>
            </a:extLst>
          </p:cNvPr>
          <p:cNvSpPr txBox="1">
            <a:spLocks/>
          </p:cNvSpPr>
          <p:nvPr/>
        </p:nvSpPr>
        <p:spPr>
          <a:xfrm>
            <a:off x="838200" y="6235700"/>
            <a:ext cx="8945880" cy="6223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200" b="1" dirty="0">
                <a:solidFill>
                  <a:schemeClr val="tx1"/>
                </a:solidFill>
                <a:latin typeface="Avenir Heavy" panose="02000503020000020003" pitchFamily="2" charset="0"/>
                <a:sym typeface="Wingdings" pitchFamily="2" charset="2"/>
              </a:rPr>
              <a:t>Lähteet: 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4)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Ruuska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ym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(2001), 5)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Martinsuo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ym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(2016), 6)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Kamensky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(2014), 7)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Juuti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ym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(2022)</a:t>
            </a:r>
            <a:endParaRPr lang="en-FI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673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69E0D-DA56-7C74-EB48-AC81CA769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3083"/>
            <a:ext cx="4873978" cy="2535957"/>
          </a:xfrm>
        </p:spPr>
        <p:txBody>
          <a:bodyPr>
            <a:normAutofit/>
          </a:bodyPr>
          <a:lstStyle/>
          <a:p>
            <a:r>
              <a:rPr lang="en-FI" dirty="0">
                <a:solidFill>
                  <a:schemeClr val="tx1"/>
                </a:solidFill>
              </a:rPr>
              <a:t>Lisätietoa liiketoiminnan suunnittelun tueksi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E0C08-65A0-554D-AEF6-D71EB3758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1000" y="1213083"/>
            <a:ext cx="4873978" cy="44990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dirty="0">
                <a:effectLst/>
                <a:ea typeface="Calibri" panose="020F0502020204030204" pitchFamily="34" charset="0"/>
              </a:rPr>
              <a:t>Saat aihealueen teemoista lisätietoa </a:t>
            </a:r>
            <a:r>
              <a:rPr lang="fi-FI" dirty="0" err="1">
                <a:effectLst/>
                <a:ea typeface="Calibri" panose="020F0502020204030204" pitchFamily="34" charset="0"/>
              </a:rPr>
              <a:t>KeMu</a:t>
            </a:r>
            <a:r>
              <a:rPr lang="fi-FI" dirty="0">
                <a:effectLst/>
                <a:ea typeface="Calibri" panose="020F0502020204030204" pitchFamily="34" charset="0"/>
              </a:rPr>
              <a:t>-hankkeessa toteutettujen mikrokurssien kautta. Mikrokurssit löytyvät Moodle-oppimisympäristöstä, jonne saat pääsyn alueesi yrityskehittäjän kautta. Tähän aihealueeseen liittyvät seuraavat mikrokurssit:</a:t>
            </a:r>
          </a:p>
          <a:p>
            <a:pPr>
              <a:lnSpc>
                <a:spcPct val="100000"/>
              </a:lnSpc>
            </a:pPr>
            <a:endParaRPr lang="en-FI" sz="1300" dirty="0">
              <a:solidFill>
                <a:schemeClr val="tx1"/>
              </a:solidFill>
              <a:sym typeface="Wingdings" pitchFamily="2" charset="2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Strategia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ohjaa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yrityksen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toimintaa</a:t>
            </a:r>
            <a:endParaRPr lang="en-GB" b="1" dirty="0">
              <a:solidFill>
                <a:schemeClr val="tx1"/>
              </a:solidFill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Liiketoiminnan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strateginen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johtaminen</a:t>
            </a:r>
            <a:endParaRPr lang="en-GB" b="1" u="none" strike="noStrike" dirty="0">
              <a:solidFill>
                <a:schemeClr val="tx1"/>
              </a:solidFill>
              <a:effectLst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Kasvu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ja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tulevaisuus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endParaRPr lang="en-GB" b="1" dirty="0">
              <a:solidFill>
                <a:schemeClr val="tx1"/>
              </a:solidFill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Yrityksen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arvot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ja</a:t>
            </a:r>
            <a:r>
              <a:rPr lang="en-GB" sz="13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GB" sz="1300" b="1" u="none" strike="noStrike" dirty="0" err="1">
                <a:solidFill>
                  <a:schemeClr val="tx1"/>
                </a:solidFill>
                <a:effectLst/>
              </a:rPr>
              <a:t>tavoitteet</a:t>
            </a:r>
            <a:endParaRPr lang="en-GB" sz="1300" dirty="0">
              <a:solidFill>
                <a:schemeClr val="tx1"/>
              </a:solidFill>
              <a:effectLst/>
            </a:endParaRPr>
          </a:p>
          <a:p>
            <a:br>
              <a:rPr lang="en-GB" sz="1300" dirty="0">
                <a:solidFill>
                  <a:schemeClr val="tx1"/>
                </a:solidFill>
              </a:rPr>
            </a:br>
            <a:endParaRPr lang="en-FI" sz="13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22D6A8-DB6F-F504-E909-F1F99BA940D9}"/>
              </a:ext>
            </a:extLst>
          </p:cNvPr>
          <p:cNvSpPr txBox="1">
            <a:spLocks/>
          </p:cNvSpPr>
          <p:nvPr/>
        </p:nvSpPr>
        <p:spPr>
          <a:xfrm>
            <a:off x="327838" y="0"/>
            <a:ext cx="11536324" cy="374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ts val="286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 spc="3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b="1" dirty="0"/>
              <a:t>KETTERÄ STRATEGIATYÖKALU, VAIHE 1: LIIKETOIMINNAN SUUNNITTELU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EF19646-4F1F-A7AD-F1CA-8725BED629B6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7" name="Delay 6">
              <a:extLst>
                <a:ext uri="{FF2B5EF4-FFF2-40B4-BE49-F238E27FC236}">
                  <a16:creationId xmlns:a16="http://schemas.microsoft.com/office/drawing/2014/main" id="{AA9DB412-C76D-E654-A747-E1CFFF212432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8" name="Multiply 7">
              <a:extLst>
                <a:ext uri="{FF2B5EF4-FFF2-40B4-BE49-F238E27FC236}">
                  <a16:creationId xmlns:a16="http://schemas.microsoft.com/office/drawing/2014/main" id="{18CD8727-B735-DD1F-E7CB-7DD9C63064B4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</p:spTree>
    <p:extLst>
      <p:ext uri="{BB962C8B-B14F-4D97-AF65-F5344CB8AC3E}">
        <p14:creationId xmlns:p14="http://schemas.microsoft.com/office/powerpoint/2010/main" val="1604971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69E0D-DA56-7C74-EB48-AC81CA769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3084"/>
            <a:ext cx="4240696" cy="1476954"/>
          </a:xfrm>
        </p:spPr>
        <p:txBody>
          <a:bodyPr>
            <a:normAutofit/>
          </a:bodyPr>
          <a:lstStyle/>
          <a:p>
            <a:r>
              <a:rPr lang="en-FI" dirty="0">
                <a:solidFill>
                  <a:schemeClr val="tx1"/>
                </a:solidFill>
              </a:rPr>
              <a:t>Keitä me olemme?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E0C08-65A0-554D-AEF6-D71EB3758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3659423"/>
            <a:ext cx="4490156" cy="21584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sz="1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Apukysymyksiä</a:t>
            </a:r>
            <a:br>
              <a:rPr lang="fi-FI" sz="1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fi-FI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Millä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toimialalla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toimitte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?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Miksi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yritys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on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olemassa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?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Mitkä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arvot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ohjaavat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toimintaanne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?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GB" sz="13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Näiden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pohdintojen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on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tarkoitus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johdatella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sinua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aihepiiriin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,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eikä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tässä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vaiheessa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tarvitse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tehdä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mitään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viimeisteltyä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.</a:t>
            </a:r>
            <a:endParaRPr lang="en-GB" sz="13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B5B365D-3C88-0763-1043-3850D3E3ADA8}"/>
              </a:ext>
            </a:extLst>
          </p:cNvPr>
          <p:cNvSpPr txBox="1">
            <a:spLocks/>
          </p:cNvSpPr>
          <p:nvPr/>
        </p:nvSpPr>
        <p:spPr>
          <a:xfrm>
            <a:off x="838200" y="2690038"/>
            <a:ext cx="4490156" cy="969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dirty="0">
                <a:latin typeface="Avenir Light" panose="020B0402020203020204" pitchFamily="34" charset="77"/>
                <a:sym typeface="Wingdings" pitchFamily="2" charset="2"/>
              </a:rPr>
              <a:t>Pohdi, minkälainen olisi lyhyt kuvaus yrityksestä, sen toiminnasta ja keskeiset arvot.</a:t>
            </a:r>
            <a:endParaRPr lang="en-FI" dirty="0">
              <a:latin typeface="Avenir Light" panose="020B0402020203020204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51B78E-1D45-B9EE-1D6F-A7BFFE3DDDAE}"/>
              </a:ext>
            </a:extLst>
          </p:cNvPr>
          <p:cNvSpPr txBox="1">
            <a:spLocks/>
          </p:cNvSpPr>
          <p:nvPr/>
        </p:nvSpPr>
        <p:spPr>
          <a:xfrm>
            <a:off x="327838" y="0"/>
            <a:ext cx="11536324" cy="374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ts val="286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 spc="3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b="1" dirty="0"/>
              <a:t>KETTERÄ STRATEGIATYÖKALU, VAIHE 1: LIIKETOIMINNAN SUUNNITTELU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DB178E-4C43-CFFF-BEDD-DBDEAC7850F8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8" name="Delay 7">
              <a:extLst>
                <a:ext uri="{FF2B5EF4-FFF2-40B4-BE49-F238E27FC236}">
                  <a16:creationId xmlns:a16="http://schemas.microsoft.com/office/drawing/2014/main" id="{F61B5B62-33E2-D2AB-D800-545A69AC23CC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9" name="Multiply 8">
              <a:extLst>
                <a:ext uri="{FF2B5EF4-FFF2-40B4-BE49-F238E27FC236}">
                  <a16:creationId xmlns:a16="http://schemas.microsoft.com/office/drawing/2014/main" id="{998F9A73-C18C-7CA7-6506-052584CC16A4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  <p:pic>
        <p:nvPicPr>
          <p:cNvPr id="13" name="Picture 12" descr="A group of trees in a forest&#10;&#10;Description automatically generated">
            <a:extLst>
              <a:ext uri="{FF2B5EF4-FFF2-40B4-BE49-F238E27FC236}">
                <a16:creationId xmlns:a16="http://schemas.microsoft.com/office/drawing/2014/main" id="{A29B96D3-0634-EDFF-9FDF-DF0BFFF0C1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02" t="1276" r="23573"/>
          <a:stretch/>
        </p:blipFill>
        <p:spPr>
          <a:xfrm>
            <a:off x="6096000" y="445770"/>
            <a:ext cx="6096000" cy="641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803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69E0D-DA56-7C74-EB48-AC81CA769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3084"/>
            <a:ext cx="4240696" cy="1476954"/>
          </a:xfrm>
        </p:spPr>
        <p:txBody>
          <a:bodyPr>
            <a:normAutofit fontScale="90000"/>
          </a:bodyPr>
          <a:lstStyle/>
          <a:p>
            <a:r>
              <a:rPr lang="en-FI" dirty="0">
                <a:solidFill>
                  <a:schemeClr val="tx1"/>
                </a:solidFill>
              </a:rPr>
              <a:t>Mitä suurempaa ratkaisemme?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E0C08-65A0-554D-AEF6-D71EB3758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1000" y="1218257"/>
            <a:ext cx="4873978" cy="46773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sz="1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Apukysymyksiä</a:t>
            </a:r>
          </a:p>
          <a:p>
            <a:pPr>
              <a:lnSpc>
                <a:spcPct val="100000"/>
              </a:lnSpc>
            </a:pPr>
            <a:endParaRPr lang="fi-FI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Mihin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suurempaan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asiayhteyteen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ratkaisumme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liittyy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?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Kuinka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tuotteemme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tai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palvelumme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voisivat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sujuvoittaa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tai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rikastuttaa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ihmisten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arkea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? 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Millaisiin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ongelmiin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voimme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tarjota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ratkaisuja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?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Kuinka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tuotamme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tulevaisuudessa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arvoa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entistä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suuremmalle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joukolle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sz="13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endParaRPr lang="en-GB" sz="13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Hahmottele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tähän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esimerkiksi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kuva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tai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kuvaus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yrityksesi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markkinasta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tai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toiminta-alueesta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.</a:t>
            </a:r>
            <a:br>
              <a:rPr lang="en-GB" sz="13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endParaRPr lang="en-GB" sz="13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Näiden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pohdintojen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on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tarkoitus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johdatella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sinua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aihepiiriin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,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eikä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tässä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vaiheessa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tarvitse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tehdä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mitään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viimeisteltyä</a:t>
            </a:r>
            <a:r>
              <a:rPr lang="en-GB" sz="130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.</a:t>
            </a:r>
            <a:endParaRPr lang="en-GB" sz="13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B5B365D-3C88-0763-1043-3850D3E3ADA8}"/>
              </a:ext>
            </a:extLst>
          </p:cNvPr>
          <p:cNvSpPr txBox="1">
            <a:spLocks/>
          </p:cNvSpPr>
          <p:nvPr/>
        </p:nvSpPr>
        <p:spPr>
          <a:xfrm>
            <a:off x="838200" y="2882945"/>
            <a:ext cx="4240696" cy="1401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Kirjaa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tähän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,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mihin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suurempaan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kokonaisuuteen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yritys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ja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sen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liikeidea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liittyy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.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Ajatuksia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voit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ottaa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esimerkiksi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oman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alasi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etujärjestöjen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ja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vaikuttajien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teksteistä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tai </a:t>
            </a:r>
            <a:r>
              <a:rPr lang="en-GB" sz="1600" u="none" strike="noStrike" dirty="0" err="1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hallitusohjelmasta</a:t>
            </a:r>
            <a:r>
              <a:rPr lang="en-GB" sz="16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FF6CC-A8D3-7033-4BDE-A20B901D1D18}"/>
              </a:ext>
            </a:extLst>
          </p:cNvPr>
          <p:cNvSpPr txBox="1">
            <a:spLocks/>
          </p:cNvSpPr>
          <p:nvPr/>
        </p:nvSpPr>
        <p:spPr>
          <a:xfrm>
            <a:off x="327838" y="0"/>
            <a:ext cx="11536324" cy="374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ts val="286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 spc="3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b="1" dirty="0"/>
              <a:t>KETTERÄ STRATEGIATYÖKALU, VAIHE 1: LIIKETOIMINNAN SUUNNITTELU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97403E-0028-4E9A-C597-4853BFFF6377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7" name="Delay 6">
              <a:extLst>
                <a:ext uri="{FF2B5EF4-FFF2-40B4-BE49-F238E27FC236}">
                  <a16:creationId xmlns:a16="http://schemas.microsoft.com/office/drawing/2014/main" id="{0B41A2C6-2781-E914-19E3-E09E5ACAC4D5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8" name="Multiply 7">
              <a:extLst>
                <a:ext uri="{FF2B5EF4-FFF2-40B4-BE49-F238E27FC236}">
                  <a16:creationId xmlns:a16="http://schemas.microsoft.com/office/drawing/2014/main" id="{A96E355B-19C7-013D-305D-CFAA72A63842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</p:spTree>
    <p:extLst>
      <p:ext uri="{BB962C8B-B14F-4D97-AF65-F5344CB8AC3E}">
        <p14:creationId xmlns:p14="http://schemas.microsoft.com/office/powerpoint/2010/main" val="1474967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7110F-DB80-F223-5D9A-313920A5A7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BF42C5-C475-E84D-98B8-4CA1ABBD79E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2189305"/>
            <a:ext cx="4779872" cy="4089574"/>
          </a:xfrm>
        </p:spPr>
        <p:txBody>
          <a:bodyPr/>
          <a:lstStyle/>
          <a:p>
            <a:r>
              <a:rPr lang="en-FI" dirty="0"/>
              <a:t>Kirjoita tähän yrityksen liikeidea.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FCE485C-452B-828E-A1DA-8525D462C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Liikeidea</a:t>
            </a:r>
            <a:endParaRPr lang="en-FI" dirty="0">
              <a:solidFill>
                <a:schemeClr val="accent1"/>
              </a:solidFill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514B0D58-D39D-1BB4-8C6B-36B5D5AAA51D}"/>
              </a:ext>
            </a:extLst>
          </p:cNvPr>
          <p:cNvSpPr txBox="1">
            <a:spLocks/>
          </p:cNvSpPr>
          <p:nvPr/>
        </p:nvSpPr>
        <p:spPr>
          <a:xfrm>
            <a:off x="327838" y="0"/>
            <a:ext cx="11536324" cy="374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ts val="286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 spc="3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b="1" dirty="0"/>
              <a:t>KETTERÄ STRATEGIATYÖKALU, VAIHE 1: LIIKETOIMINNAN SUUNNITTELU</a:t>
            </a:r>
          </a:p>
        </p:txBody>
      </p:sp>
    </p:spTree>
    <p:extLst>
      <p:ext uri="{BB962C8B-B14F-4D97-AF65-F5344CB8AC3E}">
        <p14:creationId xmlns:p14="http://schemas.microsoft.com/office/powerpoint/2010/main" val="4048263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BF42C5-C475-E84D-98B8-4CA1ABBD79E9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r>
              <a:rPr lang="en-FI" dirty="0">
                <a:solidFill>
                  <a:schemeClr val="tx1"/>
                </a:solidFill>
              </a:rPr>
              <a:t>Kuvaa tähän yrityksen toimintamalli. Voit kirjoittaa tai piirtää myös yrityksen organisaation tai verkoston, jossa yritys toimii.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FCE485C-452B-828E-A1DA-8525D462C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>
                <a:solidFill>
                  <a:schemeClr val="tx1"/>
                </a:solidFill>
              </a:rPr>
              <a:t>Toimintamalli,</a:t>
            </a:r>
            <a:br>
              <a:rPr lang="en-FI" dirty="0">
                <a:solidFill>
                  <a:schemeClr val="tx1"/>
                </a:solidFill>
              </a:rPr>
            </a:br>
            <a:r>
              <a:rPr lang="en-FI" dirty="0">
                <a:solidFill>
                  <a:schemeClr val="tx1"/>
                </a:solidFill>
              </a:rPr>
              <a:t>organisaatio </a:t>
            </a:r>
            <a:br>
              <a:rPr lang="en-FI" dirty="0">
                <a:solidFill>
                  <a:schemeClr val="tx1"/>
                </a:solidFill>
              </a:rPr>
            </a:br>
            <a:r>
              <a:rPr lang="en-FI" dirty="0">
                <a:solidFill>
                  <a:schemeClr val="tx1"/>
                </a:solidFill>
              </a:rPr>
              <a:t>ja verkosto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AFEA33-1F4E-DA4C-B513-5A69EDD99DC8}"/>
              </a:ext>
            </a:extLst>
          </p:cNvPr>
          <p:cNvSpPr txBox="1">
            <a:spLocks/>
          </p:cNvSpPr>
          <p:nvPr/>
        </p:nvSpPr>
        <p:spPr>
          <a:xfrm>
            <a:off x="327838" y="0"/>
            <a:ext cx="11536324" cy="374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ts val="286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 spc="3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b="1" dirty="0"/>
              <a:t>KETTERÄ STRATEGIATYÖKALU, VAIHE 1: LIIKETOIMINNAN SUUNNITTELU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4B45AC-84AC-606D-D8D0-98055B428B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3077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69E0D-DA56-7C74-EB48-AC81CA769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537668" cy="2040479"/>
          </a:xfrm>
        </p:spPr>
        <p:txBody>
          <a:bodyPr>
            <a:noAutofit/>
          </a:bodyPr>
          <a:lstStyle/>
          <a:p>
            <a:r>
              <a:rPr lang="en-FI" dirty="0">
                <a:solidFill>
                  <a:schemeClr val="tx1"/>
                </a:solidFill>
              </a:rPr>
              <a:t>Yrityksen arvot, uskomukset ja kulttuuri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E0C08-65A0-554D-AEF6-D71EB3758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1000" y="1213083"/>
            <a:ext cx="4622800" cy="46773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i-FI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Johda niistä tähän tärkeimmät arvot.</a:t>
            </a:r>
          </a:p>
          <a:p>
            <a:pPr>
              <a:lnSpc>
                <a:spcPct val="100000"/>
              </a:lnSpc>
            </a:pPr>
            <a:endParaRPr lang="fi-FI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Arvo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1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000000"/>
                </a:solidFill>
              </a:rPr>
              <a:t>Arvo</a:t>
            </a:r>
            <a:r>
              <a:rPr lang="en-GB" dirty="0">
                <a:solidFill>
                  <a:srgbClr val="000000"/>
                </a:solidFill>
              </a:rPr>
              <a:t> 2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Arvo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3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Arvo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4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000000"/>
                </a:solidFill>
              </a:rPr>
              <a:t>Arvo</a:t>
            </a:r>
            <a:r>
              <a:rPr lang="en-GB" dirty="0">
                <a:solidFill>
                  <a:srgbClr val="000000"/>
                </a:solidFill>
              </a:rPr>
              <a:t> 5</a:t>
            </a:r>
            <a:endParaRPr lang="en-GB" sz="1300" u="none" strike="noStrike" dirty="0">
              <a:solidFill>
                <a:srgbClr val="000000"/>
              </a:solidFill>
              <a:effectLst/>
            </a:endParaRPr>
          </a:p>
          <a:p>
            <a:pPr>
              <a:lnSpc>
                <a:spcPct val="100000"/>
              </a:lnSpc>
            </a:pPr>
            <a:endParaRPr lang="en-GB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B5B365D-3C88-0763-1043-3850D3E3ADA8}"/>
              </a:ext>
            </a:extLst>
          </p:cNvPr>
          <p:cNvSpPr txBox="1">
            <a:spLocks/>
          </p:cNvSpPr>
          <p:nvPr/>
        </p:nvSpPr>
        <p:spPr>
          <a:xfrm>
            <a:off x="838200" y="3429000"/>
            <a:ext cx="4240696" cy="1401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600" b="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Kirjoita tähän yrityksen tärkeinä ja arvokkaina pitämiä asioita</a:t>
            </a:r>
            <a:r>
              <a:rPr lang="fi-FI" sz="1600" b="0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. Mieti myös miten nämä asiat näkyvät yrityksen päivittäisessä toiminnassa.</a:t>
            </a:r>
            <a:endParaRPr lang="fi-FI" b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7D0D8-5C9A-E6B8-0428-55C6E7405F25}"/>
              </a:ext>
            </a:extLst>
          </p:cNvPr>
          <p:cNvSpPr txBox="1">
            <a:spLocks/>
          </p:cNvSpPr>
          <p:nvPr/>
        </p:nvSpPr>
        <p:spPr>
          <a:xfrm>
            <a:off x="327838" y="0"/>
            <a:ext cx="11536324" cy="374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ts val="286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 spc="3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b="1" dirty="0"/>
              <a:t>KETTERÄ STRATEGIATYÖKALU, VAIHE 1: LIIKETOIMINNAN SUUNNITTELU</a:t>
            </a:r>
          </a:p>
        </p:txBody>
      </p:sp>
    </p:spTree>
    <p:extLst>
      <p:ext uri="{BB962C8B-B14F-4D97-AF65-F5344CB8AC3E}">
        <p14:creationId xmlns:p14="http://schemas.microsoft.com/office/powerpoint/2010/main" val="2913827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230A8F-6799-8E56-5899-6C321A6DF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062265"/>
            <a:ext cx="4874623" cy="720815"/>
          </a:xfrm>
        </p:spPr>
        <p:txBody>
          <a:bodyPr>
            <a:normAutofit/>
          </a:bodyPr>
          <a:lstStyle/>
          <a:p>
            <a:r>
              <a:rPr lang="en-FI" sz="4400" dirty="0"/>
              <a:t>Missio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874B9-0CD5-6C75-D9D2-87B4F21AE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310857"/>
            <a:ext cx="4874623" cy="2596444"/>
          </a:xfrm>
        </p:spPr>
        <p:txBody>
          <a:bodyPr>
            <a:noAutofit/>
          </a:bodyPr>
          <a:lstStyle/>
          <a:p>
            <a:pPr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u="none" strike="noStrike" dirty="0" err="1">
                <a:effectLst/>
              </a:rPr>
              <a:t>Kirjoita</a:t>
            </a:r>
            <a:r>
              <a:rPr lang="en-GB" sz="1600" u="none" strike="noStrike" dirty="0">
                <a:effectLst/>
              </a:rPr>
              <a:t> </a:t>
            </a:r>
            <a:r>
              <a:rPr lang="en-GB" sz="1600" u="none" strike="noStrike" dirty="0" err="1">
                <a:effectLst/>
              </a:rPr>
              <a:t>tähän</a:t>
            </a:r>
            <a:r>
              <a:rPr lang="en-GB" sz="1600" u="none" strike="noStrike" dirty="0">
                <a:effectLst/>
              </a:rPr>
              <a:t> </a:t>
            </a:r>
            <a:r>
              <a:rPr lang="en-GB" sz="1600" u="none" strike="noStrike" dirty="0" err="1">
                <a:effectLst/>
              </a:rPr>
              <a:t>yrityksen</a:t>
            </a:r>
            <a:r>
              <a:rPr lang="en-GB" sz="1600" u="none" strike="noStrike" dirty="0">
                <a:effectLst/>
              </a:rPr>
              <a:t> </a:t>
            </a:r>
            <a:r>
              <a:rPr lang="en-GB" sz="1600" u="none" strike="noStrike" dirty="0" err="1">
                <a:effectLst/>
              </a:rPr>
              <a:t>missio</a:t>
            </a:r>
            <a:r>
              <a:rPr lang="en-GB" sz="1600" u="none" strike="noStrike" dirty="0">
                <a:effectLst/>
              </a:rPr>
              <a:t>.</a:t>
            </a:r>
            <a:endParaRPr lang="en-GB" sz="1600" dirty="0">
              <a:effectLst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72982-05C9-E3D4-58BA-88257BEE2A0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27838" y="0"/>
            <a:ext cx="11536324" cy="374468"/>
          </a:xfrm>
        </p:spPr>
        <p:txBody>
          <a:bodyPr>
            <a:noAutofit/>
          </a:bodyPr>
          <a:lstStyle/>
          <a:p>
            <a:r>
              <a:rPr lang="en-FI" dirty="0"/>
              <a:t>KETTERÄ STRATEGIATYÖKALU, VAIHE 1: LIIKETOIMINNAN SUUNNITTELU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74497-88F7-06C4-F643-E6DE770502DB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324600" y="1062265"/>
            <a:ext cx="4874623" cy="720815"/>
          </a:xfrm>
        </p:spPr>
        <p:txBody>
          <a:bodyPr>
            <a:normAutofit/>
          </a:bodyPr>
          <a:lstStyle/>
          <a:p>
            <a:r>
              <a:rPr lang="en-FI" dirty="0"/>
              <a:t>Visio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EDF9B4-FE6D-5E74-4563-079EF8897339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324600" y="2310857"/>
            <a:ext cx="4874623" cy="2003655"/>
          </a:xfrm>
        </p:spPr>
        <p:txBody>
          <a:bodyPr>
            <a:noAutofit/>
          </a:bodyPr>
          <a:lstStyle/>
          <a:p>
            <a:pPr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u="none" strike="noStrike" dirty="0" err="1">
                <a:effectLst/>
              </a:rPr>
              <a:t>Kirjoita</a:t>
            </a:r>
            <a:r>
              <a:rPr lang="en-GB" sz="1600" u="none" strike="noStrike" dirty="0">
                <a:effectLst/>
              </a:rPr>
              <a:t> </a:t>
            </a:r>
            <a:r>
              <a:rPr lang="en-GB" sz="1600" u="none" strike="noStrike" dirty="0" err="1">
                <a:effectLst/>
              </a:rPr>
              <a:t>tähän</a:t>
            </a:r>
            <a:r>
              <a:rPr lang="en-GB" sz="1600" u="none" strike="noStrike" dirty="0">
                <a:effectLst/>
              </a:rPr>
              <a:t> </a:t>
            </a:r>
            <a:r>
              <a:rPr lang="en-GB" sz="1600" u="none" strike="noStrike" dirty="0" err="1">
                <a:effectLst/>
              </a:rPr>
              <a:t>yrityksen</a:t>
            </a:r>
            <a:r>
              <a:rPr lang="en-GB" sz="1600" u="none" strike="noStrike" dirty="0">
                <a:effectLst/>
              </a:rPr>
              <a:t> </a:t>
            </a:r>
            <a:r>
              <a:rPr lang="en-GB" sz="1600" u="none" strike="noStrike" dirty="0" err="1">
                <a:effectLst/>
              </a:rPr>
              <a:t>visio</a:t>
            </a:r>
            <a:r>
              <a:rPr lang="en-GB" sz="1600" u="none" strike="noStrike" dirty="0">
                <a:effectLst/>
              </a:rPr>
              <a:t>.</a:t>
            </a:r>
            <a:endParaRPr lang="en-GB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1799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BF42C5-C475-E84D-98B8-4CA1ABBD79E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1" y="3195567"/>
            <a:ext cx="4474865" cy="236428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u="none" strike="noStrike" dirty="0" err="1">
                <a:solidFill>
                  <a:srgbClr val="000000"/>
                </a:solidFill>
                <a:effectLst/>
              </a:rPr>
              <a:t>Kirjaa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tärkeimpien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kilpailijoiden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ja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kumppaneiden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tiedot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tähän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Voit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kopioida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tämän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dian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useammaksi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kappaleeksi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jos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haluat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lisätä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enemmän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kilpailijoita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ja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kumppaneita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tarkasteluun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FI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FCE485C-452B-828E-A1DA-8525D462C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>
                <a:solidFill>
                  <a:schemeClr val="tx1"/>
                </a:solidFill>
              </a:rPr>
              <a:t>Kumppanit</a:t>
            </a:r>
            <a:br>
              <a:rPr lang="en-FI" dirty="0">
                <a:solidFill>
                  <a:schemeClr val="tx1"/>
                </a:solidFill>
              </a:rPr>
            </a:br>
            <a:r>
              <a:rPr lang="en-FI" dirty="0">
                <a:solidFill>
                  <a:schemeClr val="tx1"/>
                </a:solidFill>
              </a:rPr>
              <a:t>ja kilpailijat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BCA44E-D684-38DD-6CBD-597807FFA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1000" y="926638"/>
            <a:ext cx="3614058" cy="5599957"/>
          </a:xfrm>
        </p:spPr>
        <p:txBody>
          <a:bodyPr>
            <a:norm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Yrityksen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nimi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/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Yrityksen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keskeinen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viesti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tai slogan: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GB" sz="1300" dirty="0">
                <a:effectLst/>
              </a:rPr>
            </a:b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Liikevaihto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Tulos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Tärkeimmät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tuotteet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 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Asiakkaat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Avainhenkilöt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Muut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vahvuudet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300" dirty="0">
              <a:solidFill>
                <a:srgbClr val="000000"/>
              </a:solidFill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300" dirty="0">
              <a:solidFill>
                <a:srgbClr val="000000"/>
              </a:solidFill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300" u="none" strike="noStrike" dirty="0">
              <a:solidFill>
                <a:srgbClr val="000000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Yrityksen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nimi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Yrityksen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keskeinen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viesti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tai slogan: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GB" sz="1300" dirty="0">
                <a:effectLst/>
              </a:rPr>
            </a:b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Liikevaihto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Tulos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Tärkeimmät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tuotteet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 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Asiakkaat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Avainhenkilöt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Muut </a:t>
            </a:r>
            <a:r>
              <a:rPr lang="en-GB" sz="1300" u="none" strike="noStrike" dirty="0" err="1">
                <a:solidFill>
                  <a:srgbClr val="000000"/>
                </a:solidFill>
                <a:effectLst/>
              </a:rPr>
              <a:t>vahvuudet</a:t>
            </a:r>
            <a:r>
              <a:rPr lang="en-GB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GB" sz="1300" dirty="0">
              <a:effectLst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881527-1D68-3CAE-B908-9038366328FB}"/>
              </a:ext>
            </a:extLst>
          </p:cNvPr>
          <p:cNvCxnSpPr/>
          <p:nvPr/>
        </p:nvCxnSpPr>
        <p:spPr>
          <a:xfrm>
            <a:off x="6818811" y="3057905"/>
            <a:ext cx="3618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47BCAD2-E6E1-189A-4829-4CD5F6727CE1}"/>
              </a:ext>
            </a:extLst>
          </p:cNvPr>
          <p:cNvSpPr txBox="1">
            <a:spLocks/>
          </p:cNvSpPr>
          <p:nvPr/>
        </p:nvSpPr>
        <p:spPr>
          <a:xfrm>
            <a:off x="327838" y="0"/>
            <a:ext cx="11536324" cy="374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ts val="286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 spc="3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86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b="1" dirty="0"/>
              <a:t>KETTERÄ STRATEGIATYÖKALU, VAIHE 1: LIIKETOIMINNAN SUUNNITTELU</a:t>
            </a:r>
          </a:p>
        </p:txBody>
      </p:sp>
    </p:spTree>
    <p:extLst>
      <p:ext uri="{BB962C8B-B14F-4D97-AF65-F5344CB8AC3E}">
        <p14:creationId xmlns:p14="http://schemas.microsoft.com/office/powerpoint/2010/main" val="1186277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2BE70B-7043-52F2-4E58-794F5583B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0701"/>
            <a:ext cx="9700260" cy="908389"/>
          </a:xfrm>
        </p:spPr>
        <p:txBody>
          <a:bodyPr>
            <a:normAutofit/>
          </a:bodyPr>
          <a:lstStyle/>
          <a:p>
            <a:r>
              <a:rPr lang="en-FI" dirty="0">
                <a:solidFill>
                  <a:schemeClr val="tx1"/>
                </a:solidFill>
              </a:rPr>
              <a:t>Strategiatyön vaihe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6CE10C-1477-5848-AD31-6E299312E67C}"/>
              </a:ext>
            </a:extLst>
          </p:cNvPr>
          <p:cNvSpPr/>
          <p:nvPr/>
        </p:nvSpPr>
        <p:spPr>
          <a:xfrm>
            <a:off x="838200" y="2786354"/>
            <a:ext cx="10288213" cy="54627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79624D-B147-C53D-8D9A-615D60DF78D2}"/>
              </a:ext>
            </a:extLst>
          </p:cNvPr>
          <p:cNvSpPr txBox="1"/>
          <p:nvPr/>
        </p:nvSpPr>
        <p:spPr>
          <a:xfrm>
            <a:off x="838200" y="2892542"/>
            <a:ext cx="10288213" cy="307777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Strategia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on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olemassa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ja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se on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ajan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tasalla</a:t>
            </a:r>
            <a:endParaRPr lang="en-FI" sz="1400" b="1" dirty="0">
              <a:latin typeface="Avenir Heavy" panose="02000503020000020003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2EC079F-DF69-32C3-816D-1E3158FC1E77}"/>
              </a:ext>
            </a:extLst>
          </p:cNvPr>
          <p:cNvGrpSpPr/>
          <p:nvPr/>
        </p:nvGrpSpPr>
        <p:grpSpPr>
          <a:xfrm>
            <a:off x="830000" y="1920738"/>
            <a:ext cx="10296415" cy="955927"/>
            <a:chOff x="-3854" y="2535"/>
            <a:chExt cx="4839524" cy="955927"/>
          </a:xfrm>
          <a:solidFill>
            <a:schemeClr val="accent3"/>
          </a:solidFill>
          <a:effectLst/>
        </p:grpSpPr>
        <p:sp>
          <p:nvSpPr>
            <p:cNvPr id="23" name="Up Arrow Callout 22">
              <a:extLst>
                <a:ext uri="{FF2B5EF4-FFF2-40B4-BE49-F238E27FC236}">
                  <a16:creationId xmlns:a16="http://schemas.microsoft.com/office/drawing/2014/main" id="{3C6C8A51-9CC6-878D-C662-259F28D9CFB1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24" name="Up Arrow Callout 4">
              <a:extLst>
                <a:ext uri="{FF2B5EF4-FFF2-40B4-BE49-F238E27FC236}">
                  <a16:creationId xmlns:a16="http://schemas.microsoft.com/office/drawing/2014/main" id="{ABA94091-ECFF-BEA2-7680-1328FBF1F3F0}"/>
                </a:ext>
              </a:extLst>
            </p:cNvPr>
            <p:cNvSpPr txBox="1"/>
            <p:nvPr/>
          </p:nvSpPr>
          <p:spPr>
            <a:xfrm>
              <a:off x="-3854" y="2535"/>
              <a:ext cx="4839524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Vaihe</a:t>
              </a:r>
              <a:r>
                <a:rPr lang="en-GB" b="1" kern="1200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 2: </a:t>
              </a:r>
              <a:r>
                <a:rPr lang="en-GB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Strategian</a:t>
              </a:r>
              <a:r>
                <a:rPr lang="en-GB" b="1" kern="1200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luominen</a:t>
              </a:r>
              <a:endParaRPr lang="en-GB" b="1" kern="1200" dirty="0">
                <a:solidFill>
                  <a:schemeClr val="bg1"/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8CCECC0-3A88-9869-CE3F-C798F62E6FC8}"/>
              </a:ext>
            </a:extLst>
          </p:cNvPr>
          <p:cNvGrpSpPr/>
          <p:nvPr/>
        </p:nvGrpSpPr>
        <p:grpSpPr>
          <a:xfrm>
            <a:off x="838199" y="3480784"/>
            <a:ext cx="5076000" cy="955927"/>
            <a:chOff x="0" y="2535"/>
            <a:chExt cx="4831815" cy="955927"/>
          </a:xfrm>
          <a:solidFill>
            <a:schemeClr val="accent4"/>
          </a:solidFill>
        </p:grpSpPr>
        <p:sp>
          <p:nvSpPr>
            <p:cNvPr id="26" name="Up Arrow Callout 25">
              <a:extLst>
                <a:ext uri="{FF2B5EF4-FFF2-40B4-BE49-F238E27FC236}">
                  <a16:creationId xmlns:a16="http://schemas.microsoft.com/office/drawing/2014/main" id="{AF06D255-3F96-9CDC-52C4-328279AF89E3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27" name="Up Arrow Callout 4">
              <a:extLst>
                <a:ext uri="{FF2B5EF4-FFF2-40B4-BE49-F238E27FC236}">
                  <a16:creationId xmlns:a16="http://schemas.microsoft.com/office/drawing/2014/main" id="{766104F6-DA8B-6B93-B172-9EDA25D0E7B6}"/>
                </a:ext>
              </a:extLst>
            </p:cNvPr>
            <p:cNvSpPr txBox="1"/>
            <p:nvPr/>
          </p:nvSpPr>
          <p:spPr>
            <a:xfrm rot="21600000">
              <a:off x="0" y="2535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Heavy" panose="02000503020000020003" pitchFamily="2" charset="0"/>
                </a:rPr>
                <a:t>Kyllä</a:t>
              </a:r>
              <a:endParaRPr lang="en-GB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ED05E99-8C4E-7DE9-888E-89B6DA2866F4}"/>
              </a:ext>
            </a:extLst>
          </p:cNvPr>
          <p:cNvGrpSpPr/>
          <p:nvPr/>
        </p:nvGrpSpPr>
        <p:grpSpPr>
          <a:xfrm>
            <a:off x="6050413" y="3480783"/>
            <a:ext cx="5076000" cy="957600"/>
            <a:chOff x="0" y="2535"/>
            <a:chExt cx="4831815" cy="955927"/>
          </a:xfrm>
          <a:solidFill>
            <a:schemeClr val="accent4"/>
          </a:solidFill>
        </p:grpSpPr>
        <p:sp>
          <p:nvSpPr>
            <p:cNvPr id="29" name="Up Arrow Callout 28">
              <a:extLst>
                <a:ext uri="{FF2B5EF4-FFF2-40B4-BE49-F238E27FC236}">
                  <a16:creationId xmlns:a16="http://schemas.microsoft.com/office/drawing/2014/main" id="{2BA8BAC2-C8D9-0DA9-C60B-5D169991765A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30" name="Up Arrow Callout 4">
              <a:extLst>
                <a:ext uri="{FF2B5EF4-FFF2-40B4-BE49-F238E27FC236}">
                  <a16:creationId xmlns:a16="http://schemas.microsoft.com/office/drawing/2014/main" id="{0659ABE1-8191-6078-90C9-538A63BFEC4D}"/>
                </a:ext>
              </a:extLst>
            </p:cNvPr>
            <p:cNvSpPr txBox="1"/>
            <p:nvPr/>
          </p:nvSpPr>
          <p:spPr>
            <a:xfrm rot="21600000">
              <a:off x="0" y="2535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Heavy" panose="02000503020000020003" pitchFamily="2" charset="0"/>
                </a:rPr>
                <a:t>Ei</a:t>
              </a:r>
              <a:endParaRPr lang="en-GB" sz="1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Heavy" panose="02000503020000020003" pitchFamily="2" charset="0"/>
              </a:endParaRPr>
            </a:p>
          </p:txBody>
        </p: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6A5A3025-C362-3D32-D957-52C27930268D}"/>
              </a:ext>
            </a:extLst>
          </p:cNvPr>
          <p:cNvSpPr txBox="1">
            <a:spLocks/>
          </p:cNvSpPr>
          <p:nvPr/>
        </p:nvSpPr>
        <p:spPr>
          <a:xfrm>
            <a:off x="6050413" y="4464349"/>
            <a:ext cx="5067800" cy="1772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Analysoi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ukoinen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toimintaympäristö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(PESTELE-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analyysi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).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Analysoi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sisäinen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toimintaympäristö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(SWOT-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analyysi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).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Tarkastele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vertaile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heikkouksia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vahvuuksia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kilpailuympäristön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luomiin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uhkiin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mahdollisuuksiin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Aseta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pitkän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tähtäimen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tavoitteet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200" dirty="0" err="1">
                <a:solidFill>
                  <a:srgbClr val="000000"/>
                </a:solidFill>
                <a:latin typeface="Avenir Light" panose="020B0402020203020204" pitchFamily="34" charset="77"/>
              </a:rPr>
              <a:t>Laadi</a:t>
            </a:r>
            <a:r>
              <a:rPr lang="en-GB" sz="1200" dirty="0">
                <a:solidFill>
                  <a:srgbClr val="000000"/>
                </a:solidFill>
                <a:latin typeface="Avenir Light" panose="020B0402020203020204" pitchFamily="34" charset="77"/>
              </a:rPr>
              <a:t>, </a:t>
            </a:r>
            <a:r>
              <a:rPr lang="en-GB" sz="1200" dirty="0" err="1">
                <a:solidFill>
                  <a:srgbClr val="000000"/>
                </a:solidFill>
                <a:latin typeface="Avenir Light" panose="020B0402020203020204" pitchFamily="34" charset="77"/>
              </a:rPr>
              <a:t>arvioi</a:t>
            </a:r>
            <a:r>
              <a:rPr lang="en-GB" sz="1200" dirty="0">
                <a:solidFill>
                  <a:srgbClr val="000000"/>
                </a:solidFill>
                <a:latin typeface="Avenir Light" panose="020B0402020203020204" pitchFamily="34" charset="77"/>
              </a:rPr>
              <a:t> </a:t>
            </a:r>
            <a:r>
              <a:rPr lang="en-GB" sz="1200" dirty="0" err="1">
                <a:solidFill>
                  <a:srgbClr val="000000"/>
                </a:solidFill>
                <a:latin typeface="Avenir Light" panose="020B0402020203020204" pitchFamily="34" charset="77"/>
              </a:rPr>
              <a:t>ja</a:t>
            </a:r>
            <a:r>
              <a:rPr lang="en-GB" sz="1200" dirty="0">
                <a:solidFill>
                  <a:srgbClr val="000000"/>
                </a:solidFill>
                <a:latin typeface="Avenir Light" panose="020B0402020203020204" pitchFamily="34" charset="77"/>
              </a:rPr>
              <a:t> </a:t>
            </a:r>
            <a:r>
              <a:rPr lang="en-GB" sz="1200" dirty="0" err="1">
                <a:solidFill>
                  <a:srgbClr val="000000"/>
                </a:solidFill>
                <a:latin typeface="Avenir Light" panose="020B0402020203020204" pitchFamily="34" charset="77"/>
              </a:rPr>
              <a:t>valitse</a:t>
            </a:r>
            <a:r>
              <a:rPr lang="en-GB" sz="1200" dirty="0">
                <a:solidFill>
                  <a:srgbClr val="000000"/>
                </a:solidFill>
                <a:latin typeface="Avenir Light" panose="020B0402020203020204" pitchFamily="34" charset="77"/>
              </a:rPr>
              <a:t> </a:t>
            </a:r>
            <a:r>
              <a:rPr lang="en-GB" sz="1200" dirty="0" err="1">
                <a:solidFill>
                  <a:srgbClr val="000000"/>
                </a:solidFill>
                <a:latin typeface="Avenir Light" panose="020B0402020203020204" pitchFamily="34" charset="77"/>
              </a:rPr>
              <a:t>strategiat</a:t>
            </a:r>
            <a:r>
              <a:rPr lang="en-GB" sz="1200" dirty="0">
                <a:solidFill>
                  <a:srgbClr val="000000"/>
                </a:solidFill>
                <a:latin typeface="Avenir Light" panose="020B0402020203020204" pitchFamily="34" charset="77"/>
              </a:rPr>
              <a:t>.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6B47BF25-0E67-072E-B13D-C40207F32C5C}"/>
              </a:ext>
            </a:extLst>
          </p:cNvPr>
          <p:cNvSpPr txBox="1">
            <a:spLocks/>
          </p:cNvSpPr>
          <p:nvPr/>
        </p:nvSpPr>
        <p:spPr>
          <a:xfrm>
            <a:off x="838199" y="4516246"/>
            <a:ext cx="4862690" cy="468000"/>
          </a:xfrm>
          <a:prstGeom prst="rect">
            <a:avLst/>
          </a:prstGeom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ctr">
              <a:spcBef>
                <a:spcPts val="0"/>
              </a:spcBef>
              <a:buFont typeface="Wingdings" pitchFamily="2" charset="2"/>
              <a:buChar char="Ø"/>
            </a:pPr>
            <a:r>
              <a:rPr lang="en-GB" sz="1200" b="1" spc="300" dirty="0">
                <a:solidFill>
                  <a:schemeClr val="tx1"/>
                </a:solidFill>
                <a:sym typeface="Wingdings" pitchFamily="2" charset="2"/>
              </a:rPr>
              <a:t>SIIRRY VAIHEESEEN 3</a:t>
            </a:r>
            <a:endParaRPr lang="en-GB" sz="1200" b="1" spc="300" dirty="0">
              <a:solidFill>
                <a:schemeClr val="tx1"/>
              </a:solidFill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BC0A932-AC4C-CD0D-0EEF-5966C0CCB60C}"/>
              </a:ext>
            </a:extLst>
          </p:cNvPr>
          <p:cNvSpPr txBox="1">
            <a:spLocks/>
          </p:cNvSpPr>
          <p:nvPr/>
        </p:nvSpPr>
        <p:spPr>
          <a:xfrm>
            <a:off x="6050413" y="5901835"/>
            <a:ext cx="5191546" cy="468000"/>
          </a:xfrm>
          <a:prstGeom prst="rect">
            <a:avLst/>
          </a:prstGeom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ctr">
              <a:spcBef>
                <a:spcPts val="0"/>
              </a:spcBef>
              <a:buFont typeface="Wingdings" pitchFamily="2" charset="2"/>
              <a:buChar char="Ø"/>
            </a:pPr>
            <a:r>
              <a:rPr lang="en-GB" sz="1200" b="1" spc="300" dirty="0">
                <a:solidFill>
                  <a:schemeClr val="tx1"/>
                </a:solidFill>
                <a:sym typeface="Wingdings" pitchFamily="2" charset="2"/>
              </a:rPr>
              <a:t>JATKA ETEENPÄIN</a:t>
            </a:r>
            <a:endParaRPr lang="en-GB" sz="1200" b="1" spc="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162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CAC72-CC7F-04B1-CCBB-3715DD415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Strategian luominen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E1C14-C5E6-BCA0-E661-0CCB41408A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9"/>
            <a:ext cx="4650378" cy="4300402"/>
          </a:xfrm>
        </p:spPr>
        <p:txBody>
          <a:bodyPr>
            <a:normAutofit/>
          </a:bodyPr>
          <a:lstStyle/>
          <a:p>
            <a:r>
              <a:rPr lang="en-FI" sz="1300" dirty="0">
                <a:solidFill>
                  <a:schemeClr val="tx1"/>
                </a:solidFill>
              </a:rPr>
              <a:t>Materiaalia strategian luomisen tueksi:</a:t>
            </a:r>
          </a:p>
          <a:p>
            <a:endParaRPr lang="en-FI" sz="1300" dirty="0">
              <a:solidFill>
                <a:schemeClr val="tx1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Lisätietoa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muutosvoimista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: https://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www.sitra.fi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/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julkaisut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/megatrendit-2023/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Voit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ottaa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skenaariotyöskentelyn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huomioon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strategian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luomisessa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,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esimerkiksi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vaihtoehtoisten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tulevaisuuksien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,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villien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korttien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ja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heikkojen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signaalien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kautta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.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Lisätietoa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löydät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chemeClr val="tx1"/>
                </a:solidFill>
                <a:effectLst/>
              </a:rPr>
              <a:t>esimerkiksi</a:t>
            </a:r>
            <a:r>
              <a:rPr lang="en-US" sz="1300" u="none" strike="noStrike" dirty="0">
                <a:solidFill>
                  <a:schemeClr val="tx1"/>
                </a:solidFill>
                <a:effectLst/>
              </a:rPr>
              <a:t>: </a:t>
            </a:r>
            <a:r>
              <a:rPr lang="en-US" sz="1300" u="none" strike="noStrike" dirty="0">
                <a:solidFill>
                  <a:schemeClr val="tx1"/>
                </a:solidFill>
                <a:effectLst/>
                <a:hlinkClick r:id="rId3"/>
              </a:rPr>
              <a:t>https://www.sitra.fi/julkaisut/heikot-signaalit-2022/</a:t>
            </a:r>
            <a:endParaRPr lang="en-US" sz="1300" u="none" strike="noStrike" dirty="0">
              <a:solidFill>
                <a:schemeClr val="tx1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Martinsuo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M.,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Mäkinen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S.,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Suomala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P. &amp; Lyly-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Yrjänäinen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J. (2016):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Teollisuustalous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kehittyvässä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maailmassa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Edita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Publishing Oy.</a:t>
            </a:r>
            <a:endParaRPr lang="en-US" u="none" strike="noStrike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814F44-39BB-4C81-7509-8588A6359B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2882326"/>
            <a:ext cx="4779872" cy="2869686"/>
          </a:xfrm>
        </p:spPr>
        <p:txBody>
          <a:bodyPr>
            <a:normAutofit/>
          </a:bodyPr>
          <a:lstStyle/>
          <a:p>
            <a:r>
              <a:rPr lang="en-FI" dirty="0">
                <a:solidFill>
                  <a:schemeClr val="tx1"/>
                </a:solidFill>
              </a:rPr>
              <a:t>Strategia sisältää esimerkiksi:</a:t>
            </a:r>
          </a:p>
          <a:p>
            <a:endParaRPr lang="en-FI" dirty="0">
              <a:solidFill>
                <a:schemeClr val="tx1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L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iiketoimintastrategian</a:t>
            </a:r>
            <a:endParaRPr lang="en-US" u="none" strike="noStrike" dirty="0">
              <a:solidFill>
                <a:schemeClr val="tx1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A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siakasstrategian</a:t>
            </a:r>
            <a:endParaRPr lang="en-US" u="none" strike="noStrike" dirty="0">
              <a:solidFill>
                <a:schemeClr val="tx1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arkkinointistrategian</a:t>
            </a:r>
            <a:endParaRPr lang="en-US" u="none" strike="noStrike" dirty="0">
              <a:solidFill>
                <a:schemeClr val="tx1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u="none" strike="noStrike" dirty="0" err="1">
                <a:solidFill>
                  <a:schemeClr val="tx1"/>
                </a:solidFill>
                <a:effectLst/>
              </a:rPr>
              <a:t>Kilpailustrategian</a:t>
            </a:r>
            <a:endParaRPr lang="en-US" u="none" strike="noStrike" dirty="0">
              <a:solidFill>
                <a:schemeClr val="tx1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H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enkilöstösuunnitelman</a:t>
            </a:r>
            <a:endParaRPr lang="en-US" u="none" strike="noStrike" dirty="0">
              <a:solidFill>
                <a:schemeClr val="tx1"/>
              </a:solidFill>
              <a:effectLst/>
            </a:endParaRPr>
          </a:p>
          <a:p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EFDBC3-FF8A-5561-2E41-CFD50908873F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4014069-240D-8896-DD53-66069BD400BA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8" name="Delay 7">
              <a:extLst>
                <a:ext uri="{FF2B5EF4-FFF2-40B4-BE49-F238E27FC236}">
                  <a16:creationId xmlns:a16="http://schemas.microsoft.com/office/drawing/2014/main" id="{8957F34F-06DE-59AA-2EA6-E9D381320603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9" name="Multiply 8">
              <a:extLst>
                <a:ext uri="{FF2B5EF4-FFF2-40B4-BE49-F238E27FC236}">
                  <a16:creationId xmlns:a16="http://schemas.microsoft.com/office/drawing/2014/main" id="{26BE8CEF-7696-4F11-C4A1-1FAB8C819201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</p:spTree>
    <p:extLst>
      <p:ext uri="{BB962C8B-B14F-4D97-AF65-F5344CB8AC3E}">
        <p14:creationId xmlns:p14="http://schemas.microsoft.com/office/powerpoint/2010/main" val="2139117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8D662-060E-41C4-75AD-03A30171B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3873500" cy="1567977"/>
          </a:xfrm>
        </p:spPr>
        <p:txBody>
          <a:bodyPr>
            <a:normAutofit/>
          </a:bodyPr>
          <a:lstStyle/>
          <a:p>
            <a:r>
              <a:rPr lang="en-FI" dirty="0"/>
              <a:t>Ulkoinen </a:t>
            </a:r>
            <a:br>
              <a:rPr lang="en-FI" dirty="0"/>
            </a:br>
            <a:r>
              <a:rPr lang="en-FI" dirty="0"/>
              <a:t>ympäristö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8B6E6-3735-8DCD-3C9A-EBC176386832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254500" y="1105989"/>
            <a:ext cx="7315200" cy="141258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600" dirty="0"/>
              <a:t>Millaisessa ympäristössä yritys toimii ja ketä kohtaatte? Kuvaa ulkoisen ympäristön toimijat tähän lyhyesti otsikkotasolla ja sen jälkeen muutama ratkaiseva asia esimerkiksi ranskalaisilla viivoilla.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009C43-8853-63BB-7C89-20B18AFD2C3A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37066D-64A9-9013-4562-717EB694A44D}"/>
              </a:ext>
            </a:extLst>
          </p:cNvPr>
          <p:cNvCxnSpPr>
            <a:cxnSpLocks/>
          </p:cNvCxnSpPr>
          <p:nvPr/>
        </p:nvCxnSpPr>
        <p:spPr>
          <a:xfrm>
            <a:off x="1002722" y="4719156"/>
            <a:ext cx="10186555" cy="0"/>
          </a:xfrm>
          <a:prstGeom prst="line">
            <a:avLst/>
          </a:prstGeom>
          <a:ln w="349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E8F94C-EC8E-63E0-C9AE-BEF829F59CCF}"/>
              </a:ext>
            </a:extLst>
          </p:cNvPr>
          <p:cNvCxnSpPr>
            <a:cxnSpLocks/>
          </p:cNvCxnSpPr>
          <p:nvPr/>
        </p:nvCxnSpPr>
        <p:spPr>
          <a:xfrm>
            <a:off x="0" y="4719156"/>
            <a:ext cx="838200" cy="0"/>
          </a:xfrm>
          <a:prstGeom prst="line">
            <a:avLst/>
          </a:prstGeom>
          <a:ln w="349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473252-5342-5C85-33A0-4804158C1EDE}"/>
              </a:ext>
            </a:extLst>
          </p:cNvPr>
          <p:cNvCxnSpPr>
            <a:cxnSpLocks/>
          </p:cNvCxnSpPr>
          <p:nvPr/>
        </p:nvCxnSpPr>
        <p:spPr>
          <a:xfrm>
            <a:off x="11374582" y="4719156"/>
            <a:ext cx="817418" cy="0"/>
          </a:xfrm>
          <a:prstGeom prst="line">
            <a:avLst/>
          </a:prstGeom>
          <a:ln w="349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iruutu 9">
            <a:extLst>
              <a:ext uri="{FF2B5EF4-FFF2-40B4-BE49-F238E27FC236}">
                <a16:creationId xmlns:a16="http://schemas.microsoft.com/office/drawing/2014/main" id="{2CABF893-AC5A-7A20-7CFA-BF6C736F2C48}"/>
              </a:ext>
            </a:extLst>
          </p:cNvPr>
          <p:cNvSpPr txBox="1"/>
          <p:nvPr/>
        </p:nvSpPr>
        <p:spPr>
          <a:xfrm flipH="1">
            <a:off x="2820623" y="5137790"/>
            <a:ext cx="1795592" cy="492443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69329" algn="ctr"/>
            <a:r>
              <a:rPr lang="fi-FI" sz="1300" b="1" kern="0" dirty="0">
                <a:solidFill>
                  <a:schemeClr val="tx1"/>
                </a:solidFill>
                <a:latin typeface="Avenir Heavy" panose="02000503020000020003" pitchFamily="2" charset="0"/>
              </a:rPr>
              <a:t>Avainpartnerit </a:t>
            </a:r>
            <a:br>
              <a:rPr lang="fi-FI" sz="1300" b="1" kern="0" dirty="0">
                <a:solidFill>
                  <a:schemeClr val="tx1"/>
                </a:solidFill>
                <a:latin typeface="Avenir Heavy" panose="02000503020000020003" pitchFamily="2" charset="0"/>
              </a:rPr>
            </a:br>
            <a:r>
              <a:rPr lang="fi-FI" sz="1300" b="1" kern="0" dirty="0">
                <a:solidFill>
                  <a:schemeClr val="tx1"/>
                </a:solidFill>
                <a:latin typeface="Avenir Heavy" panose="02000503020000020003" pitchFamily="2" charset="0"/>
              </a:rPr>
              <a:t>ja verkostot</a:t>
            </a:r>
          </a:p>
        </p:txBody>
      </p:sp>
      <p:sp>
        <p:nvSpPr>
          <p:cNvPr id="20" name="Tekstiruutu 14">
            <a:extLst>
              <a:ext uri="{FF2B5EF4-FFF2-40B4-BE49-F238E27FC236}">
                <a16:creationId xmlns:a16="http://schemas.microsoft.com/office/drawing/2014/main" id="{5B768E1E-644C-57A7-6A07-5FF2D2418C96}"/>
              </a:ext>
            </a:extLst>
          </p:cNvPr>
          <p:cNvSpPr txBox="1"/>
          <p:nvPr/>
        </p:nvSpPr>
        <p:spPr>
          <a:xfrm>
            <a:off x="8823610" y="3446878"/>
            <a:ext cx="2970072" cy="89255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Maailman tila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Energian kallistuminen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Hintojen nousu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Kulutuksen kaventuminen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E64B0776-7882-9163-292E-85E366D6D6E7}"/>
              </a:ext>
            </a:extLst>
          </p:cNvPr>
          <p:cNvSpPr txBox="1"/>
          <p:nvPr/>
        </p:nvSpPr>
        <p:spPr>
          <a:xfrm>
            <a:off x="5506662" y="3846987"/>
            <a:ext cx="2710371" cy="492443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69329" indent="0" algn="ctr">
              <a:buNone/>
            </a:pPr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Toimintaa ohjaavat lait, asetukset ja säädökset</a:t>
            </a:r>
          </a:p>
        </p:txBody>
      </p:sp>
      <p:sp>
        <p:nvSpPr>
          <p:cNvPr id="22" name="Tekstiruutu 11">
            <a:extLst>
              <a:ext uri="{FF2B5EF4-FFF2-40B4-BE49-F238E27FC236}">
                <a16:creationId xmlns:a16="http://schemas.microsoft.com/office/drawing/2014/main" id="{EA6B060E-2EF4-9C49-0EED-7213B907585A}"/>
              </a:ext>
            </a:extLst>
          </p:cNvPr>
          <p:cNvSpPr txBox="1"/>
          <p:nvPr/>
        </p:nvSpPr>
        <p:spPr>
          <a:xfrm>
            <a:off x="1002722" y="5137790"/>
            <a:ext cx="1595186" cy="492443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Ekologisuus </a:t>
            </a:r>
            <a:b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</a:br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ja ekosysteemi </a:t>
            </a:r>
          </a:p>
        </p:txBody>
      </p:sp>
      <p:sp>
        <p:nvSpPr>
          <p:cNvPr id="23" name="Tekstiruutu 23">
            <a:extLst>
              <a:ext uri="{FF2B5EF4-FFF2-40B4-BE49-F238E27FC236}">
                <a16:creationId xmlns:a16="http://schemas.microsoft.com/office/drawing/2014/main" id="{73D8DA79-2BA8-72AF-CCF1-F6B455BF87A8}"/>
              </a:ext>
            </a:extLst>
          </p:cNvPr>
          <p:cNvSpPr txBox="1"/>
          <p:nvPr/>
        </p:nvSpPr>
        <p:spPr>
          <a:xfrm>
            <a:off x="6840534" y="5139835"/>
            <a:ext cx="1586882" cy="29238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69329" indent="0" algn="ctr">
              <a:buFont typeface="Arial" panose="020B0604020202020204" pitchFamily="34" charset="0"/>
              <a:buNone/>
            </a:pPr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Alan vaikuttajat </a:t>
            </a:r>
          </a:p>
        </p:txBody>
      </p:sp>
      <p:sp>
        <p:nvSpPr>
          <p:cNvPr id="24" name="Tekstiruutu 17">
            <a:extLst>
              <a:ext uri="{FF2B5EF4-FFF2-40B4-BE49-F238E27FC236}">
                <a16:creationId xmlns:a16="http://schemas.microsoft.com/office/drawing/2014/main" id="{F8EDAA65-27FF-7059-C427-6A41423F7ECE}"/>
              </a:ext>
            </a:extLst>
          </p:cNvPr>
          <p:cNvSpPr txBox="1"/>
          <p:nvPr/>
        </p:nvSpPr>
        <p:spPr>
          <a:xfrm>
            <a:off x="3952615" y="3850148"/>
            <a:ext cx="1803896" cy="492443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69329" indent="0" algn="ctr">
              <a:buNone/>
            </a:pPr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Yleinen tunneilmapiiri</a:t>
            </a:r>
          </a:p>
        </p:txBody>
      </p:sp>
      <p:sp>
        <p:nvSpPr>
          <p:cNvPr id="25" name="Tekstiruutu 18">
            <a:extLst>
              <a:ext uri="{FF2B5EF4-FFF2-40B4-BE49-F238E27FC236}">
                <a16:creationId xmlns:a16="http://schemas.microsoft.com/office/drawing/2014/main" id="{D91F65A9-7FB4-6CFC-01F7-A3C556173C0E}"/>
              </a:ext>
            </a:extLst>
          </p:cNvPr>
          <p:cNvSpPr txBox="1"/>
          <p:nvPr/>
        </p:nvSpPr>
        <p:spPr>
          <a:xfrm>
            <a:off x="8956890" y="5137790"/>
            <a:ext cx="1803896" cy="29238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69329" indent="0" algn="ctr">
              <a:buNone/>
            </a:pPr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Media ja some</a:t>
            </a:r>
          </a:p>
        </p:txBody>
      </p:sp>
      <p:sp>
        <p:nvSpPr>
          <p:cNvPr id="26" name="Tekstiruutu 21">
            <a:extLst>
              <a:ext uri="{FF2B5EF4-FFF2-40B4-BE49-F238E27FC236}">
                <a16:creationId xmlns:a16="http://schemas.microsoft.com/office/drawing/2014/main" id="{C67F6FF6-AA1C-E19C-C8EB-D6C9DAED3F90}"/>
              </a:ext>
            </a:extLst>
          </p:cNvPr>
          <p:cNvSpPr txBox="1"/>
          <p:nvPr/>
        </p:nvSpPr>
        <p:spPr>
          <a:xfrm>
            <a:off x="1091011" y="3446878"/>
            <a:ext cx="3013794" cy="89255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5079" indent="-285750"/>
            <a:r>
              <a:rPr lang="fi-FI" sz="1300" b="1" kern="0" dirty="0">
                <a:solidFill>
                  <a:schemeClr val="tx1"/>
                </a:solidFill>
                <a:latin typeface="Avenir Heavy" panose="02000503020000020003" pitchFamily="2" charset="0"/>
              </a:rPr>
              <a:t>Asiakkaat</a:t>
            </a:r>
          </a:p>
          <a:p>
            <a:pPr marL="455079" indent="-285750">
              <a:buFont typeface="Arial" panose="020B0604020202020204" pitchFamily="34" charset="0"/>
              <a:buChar char="•"/>
            </a:pPr>
            <a:r>
              <a:rPr lang="fi-FI" sz="1300" b="1" kern="0" dirty="0">
                <a:solidFill>
                  <a:schemeClr val="tx1"/>
                </a:solidFill>
                <a:latin typeface="Avenir Heavy" panose="02000503020000020003" pitchFamily="2" charset="0"/>
              </a:rPr>
              <a:t>Kotimaiset/ulkomaiset</a:t>
            </a:r>
          </a:p>
          <a:p>
            <a:pPr marL="455079" indent="-285750">
              <a:buFont typeface="Arial" panose="020B0604020202020204" pitchFamily="34" charset="0"/>
              <a:buChar char="•"/>
            </a:pPr>
            <a:r>
              <a:rPr lang="fi-FI" sz="1300" b="1" kern="0" dirty="0">
                <a:solidFill>
                  <a:schemeClr val="tx1"/>
                </a:solidFill>
                <a:latin typeface="Avenir Heavy" panose="02000503020000020003" pitchFamily="2" charset="0"/>
              </a:rPr>
              <a:t>Vähittäiskaupat/tukut</a:t>
            </a:r>
          </a:p>
          <a:p>
            <a:pPr marL="455079" indent="-285750">
              <a:buFont typeface="Arial" panose="020B0604020202020204" pitchFamily="34" charset="0"/>
              <a:buChar char="•"/>
            </a:pPr>
            <a:r>
              <a:rPr lang="fi-FI" sz="1300" b="1" kern="0" dirty="0">
                <a:solidFill>
                  <a:schemeClr val="tx1"/>
                </a:solidFill>
                <a:latin typeface="Avenir Heavy" panose="02000503020000020003" pitchFamily="2" charset="0"/>
              </a:rPr>
              <a:t>Kuluttajat/organisaatiot </a:t>
            </a:r>
          </a:p>
        </p:txBody>
      </p:sp>
      <p:sp>
        <p:nvSpPr>
          <p:cNvPr id="27" name="Tekstiruutu 13">
            <a:extLst>
              <a:ext uri="{FF2B5EF4-FFF2-40B4-BE49-F238E27FC236}">
                <a16:creationId xmlns:a16="http://schemas.microsoft.com/office/drawing/2014/main" id="{CA38BEA3-3882-8ED8-59F3-1B875EC0045C}"/>
              </a:ext>
            </a:extLst>
          </p:cNvPr>
          <p:cNvSpPr txBox="1"/>
          <p:nvPr/>
        </p:nvSpPr>
        <p:spPr>
          <a:xfrm>
            <a:off x="4838930" y="5144024"/>
            <a:ext cx="1295940" cy="29238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69329" indent="0" algn="ctr">
              <a:buNone/>
            </a:pPr>
            <a:r>
              <a:rPr lang="fi-FI" sz="1300" b="1" dirty="0">
                <a:solidFill>
                  <a:schemeClr val="tx1"/>
                </a:solidFill>
                <a:latin typeface="Avenir Heavy" panose="02000503020000020003" pitchFamily="2" charset="0"/>
              </a:rPr>
              <a:t>Kilpailijat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99412B3-B0ED-E597-73D7-58FD8674E22E}"/>
              </a:ext>
            </a:extLst>
          </p:cNvPr>
          <p:cNvCxnSpPr/>
          <p:nvPr/>
        </p:nvCxnSpPr>
        <p:spPr>
          <a:xfrm flipV="1">
            <a:off x="1400849" y="4455919"/>
            <a:ext cx="0" cy="263237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BD0004F-E82F-869B-39F4-71A44DBBBBD1}"/>
              </a:ext>
            </a:extLst>
          </p:cNvPr>
          <p:cNvCxnSpPr/>
          <p:nvPr/>
        </p:nvCxnSpPr>
        <p:spPr>
          <a:xfrm flipV="1">
            <a:off x="1780310" y="4719156"/>
            <a:ext cx="0" cy="263237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01F2207-CF99-5B48-E536-EBBAD3180967}"/>
              </a:ext>
            </a:extLst>
          </p:cNvPr>
          <p:cNvCxnSpPr>
            <a:cxnSpLocks/>
          </p:cNvCxnSpPr>
          <p:nvPr/>
        </p:nvCxnSpPr>
        <p:spPr>
          <a:xfrm flipV="1">
            <a:off x="3718419" y="4719156"/>
            <a:ext cx="0" cy="263237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1DFC2D3-DD78-2D50-8D88-C6D62B0D719B}"/>
              </a:ext>
            </a:extLst>
          </p:cNvPr>
          <p:cNvCxnSpPr>
            <a:cxnSpLocks/>
          </p:cNvCxnSpPr>
          <p:nvPr/>
        </p:nvCxnSpPr>
        <p:spPr>
          <a:xfrm flipV="1">
            <a:off x="5486900" y="4719156"/>
            <a:ext cx="0" cy="263237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AF905F2-7702-C4BE-A2F9-38180F1D703A}"/>
              </a:ext>
            </a:extLst>
          </p:cNvPr>
          <p:cNvCxnSpPr>
            <a:cxnSpLocks/>
          </p:cNvCxnSpPr>
          <p:nvPr/>
        </p:nvCxnSpPr>
        <p:spPr>
          <a:xfrm flipV="1">
            <a:off x="7633975" y="4719156"/>
            <a:ext cx="0" cy="263237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C47D8E5-0D0F-7CDE-531C-4A38904AA5E2}"/>
              </a:ext>
            </a:extLst>
          </p:cNvPr>
          <p:cNvCxnSpPr>
            <a:cxnSpLocks/>
          </p:cNvCxnSpPr>
          <p:nvPr/>
        </p:nvCxnSpPr>
        <p:spPr>
          <a:xfrm flipV="1">
            <a:off x="9858838" y="4719156"/>
            <a:ext cx="0" cy="263237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9670AAE-CBB1-C2D2-BB20-825A722356B5}"/>
              </a:ext>
            </a:extLst>
          </p:cNvPr>
          <p:cNvCxnSpPr/>
          <p:nvPr/>
        </p:nvCxnSpPr>
        <p:spPr>
          <a:xfrm flipV="1">
            <a:off x="4863715" y="4455919"/>
            <a:ext cx="0" cy="263237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5DD8AC8-B822-7291-2654-AA7573E6F1CD}"/>
              </a:ext>
            </a:extLst>
          </p:cNvPr>
          <p:cNvCxnSpPr/>
          <p:nvPr/>
        </p:nvCxnSpPr>
        <p:spPr>
          <a:xfrm flipV="1">
            <a:off x="6861848" y="4455919"/>
            <a:ext cx="0" cy="263237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9D82875-81D2-F228-7F6A-AD3D791553D8}"/>
              </a:ext>
            </a:extLst>
          </p:cNvPr>
          <p:cNvCxnSpPr/>
          <p:nvPr/>
        </p:nvCxnSpPr>
        <p:spPr>
          <a:xfrm flipV="1">
            <a:off x="8944648" y="4455919"/>
            <a:ext cx="0" cy="263237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458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5988F9-8FB2-C4E4-7CF1-0844600AAD62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4F27B08-8577-1AA6-B6F7-1392B6B5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4154"/>
            <a:ext cx="4754526" cy="2089579"/>
          </a:xfrm>
        </p:spPr>
        <p:txBody>
          <a:bodyPr/>
          <a:lstStyle/>
          <a:p>
            <a:r>
              <a:rPr lang="en-FI" dirty="0"/>
              <a:t>PESTELE-</a:t>
            </a:r>
            <a:br>
              <a:rPr lang="en-FI" dirty="0"/>
            </a:br>
            <a:r>
              <a:rPr lang="en-FI" dirty="0"/>
              <a:t>analyysi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C97DAC48-50D9-2CDB-B94F-8FD2520E3AA8}"/>
              </a:ext>
            </a:extLst>
          </p:cNvPr>
          <p:cNvSpPr txBox="1">
            <a:spLocks/>
          </p:cNvSpPr>
          <p:nvPr/>
        </p:nvSpPr>
        <p:spPr>
          <a:xfrm>
            <a:off x="4180113" y="794154"/>
            <a:ext cx="7264959" cy="1281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PESTELE-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analyysi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auttaa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yritystäsi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tunnistamaan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ulkoisessa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ympäristössä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esiintyviä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muutosajureita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.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Analyysin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tehtyäsi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voit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pohtia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millä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tavalla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tunnistetut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asiat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vaikuttavat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yrityksesi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toimintaan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nyt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tai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tulevaisuudessa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.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Voit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hyödyntää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analyysin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löydöksiä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liiketoimintariskien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arvioinnissa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tai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strategisten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tavoitteiden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asettamisessa</a:t>
            </a:r>
            <a:r>
              <a:rPr lang="en-GB" sz="1400" dirty="0">
                <a:solidFill>
                  <a:srgbClr val="000000"/>
                </a:solidFill>
                <a:effectLst/>
                <a:latin typeface="Avenir Light" panose="020B0402020203020204" pitchFamily="34" charset="77"/>
                <a:ea typeface="Calibri" panose="020F0502020204030204" pitchFamily="34" charset="0"/>
              </a:rPr>
              <a:t>. 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F57A893-795D-F65E-B205-02A643A221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47443"/>
              </p:ext>
            </p:extLst>
          </p:nvPr>
        </p:nvGraphicFramePr>
        <p:xfrm>
          <a:off x="916372" y="2495630"/>
          <a:ext cx="10528700" cy="3356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469">
                  <a:extLst>
                    <a:ext uri="{9D8B030D-6E8A-4147-A177-3AD203B41FA5}">
                      <a16:colId xmlns:a16="http://schemas.microsoft.com/office/drawing/2014/main" val="3057470486"/>
                    </a:ext>
                  </a:extLst>
                </a:gridCol>
                <a:gridCol w="1449977">
                  <a:extLst>
                    <a:ext uri="{9D8B030D-6E8A-4147-A177-3AD203B41FA5}">
                      <a16:colId xmlns:a16="http://schemas.microsoft.com/office/drawing/2014/main" val="3491905003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138379023"/>
                    </a:ext>
                  </a:extLst>
                </a:gridCol>
                <a:gridCol w="1515292">
                  <a:extLst>
                    <a:ext uri="{9D8B030D-6E8A-4147-A177-3AD203B41FA5}">
                      <a16:colId xmlns:a16="http://schemas.microsoft.com/office/drawing/2014/main" val="3063854018"/>
                    </a:ext>
                  </a:extLst>
                </a:gridCol>
                <a:gridCol w="1410788">
                  <a:extLst>
                    <a:ext uri="{9D8B030D-6E8A-4147-A177-3AD203B41FA5}">
                      <a16:colId xmlns:a16="http://schemas.microsoft.com/office/drawing/2014/main" val="3693088202"/>
                    </a:ext>
                  </a:extLst>
                </a:gridCol>
                <a:gridCol w="2050869">
                  <a:extLst>
                    <a:ext uri="{9D8B030D-6E8A-4147-A177-3AD203B41FA5}">
                      <a16:colId xmlns:a16="http://schemas.microsoft.com/office/drawing/2014/main" val="1664231751"/>
                    </a:ext>
                  </a:extLst>
                </a:gridCol>
                <a:gridCol w="1352768">
                  <a:extLst>
                    <a:ext uri="{9D8B030D-6E8A-4147-A177-3AD203B41FA5}">
                      <a16:colId xmlns:a16="http://schemas.microsoft.com/office/drawing/2014/main" val="3339741028"/>
                    </a:ext>
                  </a:extLst>
                </a:gridCol>
              </a:tblGrid>
              <a:tr h="559422">
                <a:tc gridSpan="7">
                  <a:txBody>
                    <a:bodyPr/>
                    <a:lstStyle/>
                    <a:p>
                      <a:r>
                        <a:rPr lang="en-FI" sz="1300" b="1" i="0" dirty="0">
                          <a:latin typeface="Avenir Heavy" panose="02000503020000020003" pitchFamily="2" charset="0"/>
                        </a:rPr>
                        <a:t>Muutosvoimat</a:t>
                      </a:r>
                    </a:p>
                  </a:txBody>
                  <a:tcPr marL="162000" marR="126000" marT="828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368902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Poliittiset tekijät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Ekonomiset tekijät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Sosiaaliset tekijät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Teknologiset tekijät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Ekologiset tekijät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Lainsäädännölliset tekijät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Eettiset tekijät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647622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67411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123422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227256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568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259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A0BAE-EA09-B788-32BB-8A2E9E909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9"/>
            <a:ext cx="9391022" cy="799012"/>
          </a:xfrm>
        </p:spPr>
        <p:txBody>
          <a:bodyPr/>
          <a:lstStyle/>
          <a:p>
            <a:r>
              <a:rPr lang="en-FI" dirty="0"/>
              <a:t>PESTELE-tarkistuslista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4A545F-7ED4-01E1-0570-778C192ED1CC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5300412-E158-0AAC-4E13-704C1C227454}"/>
              </a:ext>
            </a:extLst>
          </p:cNvPr>
          <p:cNvSpPr txBox="1">
            <a:spLocks/>
          </p:cNvSpPr>
          <p:nvPr/>
        </p:nvSpPr>
        <p:spPr>
          <a:xfrm>
            <a:off x="839787" y="2108701"/>
            <a:ext cx="2520000" cy="3963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GB" sz="1200" b="1" dirty="0" err="1">
                <a:solidFill>
                  <a:srgbClr val="000000"/>
                </a:solidFill>
                <a:latin typeface="Avenir Heavy" panose="02000503020000020003" pitchFamily="2" charset="0"/>
              </a:rPr>
              <a:t>Poliittiset</a:t>
            </a:r>
            <a:r>
              <a:rPr lang="en-GB" sz="1200" b="1" dirty="0">
                <a:solidFill>
                  <a:srgbClr val="000000"/>
                </a:solidFill>
                <a:latin typeface="Avenir Heavy" panose="02000503020000020003" pitchFamily="2" charset="0"/>
              </a:rPr>
              <a:t> </a:t>
            </a:r>
            <a:r>
              <a:rPr lang="en-GB" sz="1200" b="1" dirty="0" err="1">
                <a:solidFill>
                  <a:srgbClr val="000000"/>
                </a:solidFill>
                <a:latin typeface="Avenir Heavy" panose="02000503020000020003" pitchFamily="2" charset="0"/>
              </a:rPr>
              <a:t>tekijät</a:t>
            </a:r>
            <a:r>
              <a:rPr lang="en-GB" sz="1200" b="1" dirty="0">
                <a:solidFill>
                  <a:srgbClr val="000000"/>
                </a:solidFill>
                <a:latin typeface="Avenir Heavy" panose="02000503020000020003" pitchFamily="2" charset="0"/>
              </a:rPr>
              <a:t> (P):</a:t>
            </a:r>
            <a:endParaRPr lang="en-GB" sz="1200" b="1" dirty="0">
              <a:latin typeface="Avenir Heavy" panose="02000503020000020003" pitchFamily="2" charset="0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Lainsäädännön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kehitys</a:t>
            </a:r>
            <a:endParaRPr lang="en-GB" sz="1200" dirty="0">
              <a:solidFill>
                <a:srgbClr val="000000"/>
              </a:solidFill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Säännöstely</a:t>
            </a:r>
            <a:endParaRPr lang="en-GB" sz="1200" dirty="0">
              <a:solidFill>
                <a:srgbClr val="000000"/>
              </a:solidFill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Tukitoimenpiteet</a:t>
            </a:r>
            <a:endParaRPr lang="en-GB" sz="1200" dirty="0">
              <a:solidFill>
                <a:srgbClr val="000000"/>
              </a:solidFill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Veropolitiikan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kehitys</a:t>
            </a:r>
            <a:endParaRPr lang="en-GB" sz="1200" dirty="0">
              <a:solidFill>
                <a:srgbClr val="000000"/>
              </a:solidFill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Poliittiset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asenteet</a:t>
            </a:r>
            <a:endParaRPr lang="en-GB" sz="1200" dirty="0">
              <a:solidFill>
                <a:srgbClr val="000000"/>
              </a:solidFill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Kansainväliset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asenteet</a:t>
            </a:r>
            <a:endParaRPr lang="en-GB" sz="1200" dirty="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br>
              <a:rPr lang="en-GB" sz="1200" dirty="0"/>
            </a:br>
            <a:r>
              <a:rPr lang="en-GB" sz="1200" b="1" dirty="0" err="1">
                <a:solidFill>
                  <a:srgbClr val="000000"/>
                </a:solidFill>
                <a:latin typeface="Avenir Heavy" panose="02000503020000020003" pitchFamily="2" charset="0"/>
              </a:rPr>
              <a:t>Ekonomiset</a:t>
            </a:r>
            <a:r>
              <a:rPr lang="en-GB" sz="1200" b="1" dirty="0">
                <a:solidFill>
                  <a:srgbClr val="000000"/>
                </a:solidFill>
                <a:latin typeface="Avenir Heavy" panose="02000503020000020003" pitchFamily="2" charset="0"/>
              </a:rPr>
              <a:t> </a:t>
            </a:r>
            <a:r>
              <a:rPr lang="en-GB" sz="1200" b="1" dirty="0" err="1">
                <a:solidFill>
                  <a:srgbClr val="000000"/>
                </a:solidFill>
                <a:latin typeface="Avenir Heavy" panose="02000503020000020003" pitchFamily="2" charset="0"/>
              </a:rPr>
              <a:t>tekijät</a:t>
            </a:r>
            <a:r>
              <a:rPr lang="en-GB" sz="1200" b="1" dirty="0">
                <a:solidFill>
                  <a:srgbClr val="000000"/>
                </a:solidFill>
                <a:latin typeface="Avenir Heavy" panose="02000503020000020003" pitchFamily="2" charset="0"/>
              </a:rPr>
              <a:t> (E):</a:t>
            </a:r>
            <a:endParaRPr lang="en-GB" sz="1200" b="1" dirty="0">
              <a:latin typeface="Avenir Heavy" panose="02000503020000020003" pitchFamily="2" charset="0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Taloudellinen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kasvu</a:t>
            </a:r>
            <a:r>
              <a:rPr lang="en-GB" sz="1200" dirty="0">
                <a:solidFill>
                  <a:srgbClr val="000000"/>
                </a:solidFill>
              </a:rPr>
              <a:t> </a:t>
            </a: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Suhdanteet</a:t>
            </a:r>
            <a:r>
              <a:rPr lang="en-GB" sz="1200" dirty="0">
                <a:solidFill>
                  <a:srgbClr val="000000"/>
                </a:solidFill>
              </a:rPr>
              <a:t> </a:t>
            </a: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Rahamarkkinat</a:t>
            </a:r>
            <a:endParaRPr lang="en-GB" sz="1200" dirty="0">
              <a:solidFill>
                <a:srgbClr val="000000"/>
              </a:solidFill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Inflaatio</a:t>
            </a:r>
            <a:endParaRPr lang="en-GB" sz="1200" dirty="0">
              <a:solidFill>
                <a:srgbClr val="000000"/>
              </a:solidFill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Valuuttamuutokset</a:t>
            </a:r>
            <a:endParaRPr lang="en-GB" sz="1200" dirty="0">
              <a:solidFill>
                <a:srgbClr val="000000"/>
              </a:solidFill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Rahapolitiikan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kehitys</a:t>
            </a:r>
            <a:endParaRPr lang="en-GB" sz="1200" dirty="0">
              <a:solidFill>
                <a:srgbClr val="000000"/>
              </a:solidFill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Työvoiman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kehitys</a:t>
            </a:r>
            <a:endParaRPr lang="en-GB" sz="1200" dirty="0">
              <a:solidFill>
                <a:srgbClr val="000000"/>
              </a:solidFill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dirty="0" err="1">
                <a:solidFill>
                  <a:srgbClr val="000000"/>
                </a:solidFill>
              </a:rPr>
              <a:t>Tulopolitiikan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kehitys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16FED67-DB9C-FCA6-3EC1-E7E9FF84BF94}"/>
              </a:ext>
            </a:extLst>
          </p:cNvPr>
          <p:cNvSpPr txBox="1">
            <a:spLocks/>
          </p:cNvSpPr>
          <p:nvPr/>
        </p:nvSpPr>
        <p:spPr>
          <a:xfrm>
            <a:off x="3500256" y="2108701"/>
            <a:ext cx="2520000" cy="3964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</a:pPr>
            <a:r>
              <a:rPr lang="en-GB" sz="12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Sosiaaliset</a:t>
            </a:r>
            <a:r>
              <a:rPr lang="en-GB" sz="12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2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tekijät</a:t>
            </a:r>
            <a:r>
              <a:rPr lang="en-GB" sz="12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(S):</a:t>
            </a:r>
            <a:endParaRPr lang="en-GB" sz="1200" b="1" dirty="0">
              <a:effectLst/>
              <a:latin typeface="Avenir Heavy" panose="02000503020000020003" pitchFamily="2" charset="0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Sosiaaliset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rakenteet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Arvot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asenteet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Elämäntyylimuutokset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Muuttuneet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käsitykset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työstä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Muuttuneet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kulutustottumukset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Vapaa-aika</a:t>
            </a:r>
            <a:b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</a:b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</a:pPr>
            <a:r>
              <a:rPr lang="en-GB" sz="12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Teknologiset</a:t>
            </a:r>
            <a:r>
              <a:rPr lang="en-GB" sz="12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2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tekijät</a:t>
            </a:r>
            <a:r>
              <a:rPr lang="en-GB" sz="12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(T):</a:t>
            </a:r>
            <a:endParaRPr lang="en-GB" sz="1200" b="1" dirty="0">
              <a:effectLst/>
              <a:latin typeface="Avenir Heavy" panose="02000503020000020003" pitchFamily="2" charset="0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Raaka-aineteknologia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Valmistusteknologia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Tuoteteknologia</a:t>
            </a:r>
            <a:endParaRPr lang="en-GB" sz="1200" dirty="0">
              <a:solidFill>
                <a:srgbClr val="000000"/>
              </a:solidFill>
              <a:latin typeface="Avenir Light" panose="020B0402020203020204" pitchFamily="34" charset="77"/>
            </a:endParaRPr>
          </a:p>
          <a:p>
            <a:pPr fontAlgn="base">
              <a:spcBef>
                <a:spcPts val="0"/>
              </a:spcBef>
              <a:buClr>
                <a:schemeClr val="tx1"/>
              </a:buClr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Informaatioteknologia</a:t>
            </a:r>
            <a:b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</a:br>
            <a:endParaRPr lang="en-GB" sz="1200" dirty="0">
              <a:solidFill>
                <a:srgbClr val="0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15A4D79-17D0-D285-D5DF-2B466B006C2E}"/>
              </a:ext>
            </a:extLst>
          </p:cNvPr>
          <p:cNvSpPr txBox="1">
            <a:spLocks/>
          </p:cNvSpPr>
          <p:nvPr/>
        </p:nvSpPr>
        <p:spPr>
          <a:xfrm>
            <a:off x="6160725" y="2108701"/>
            <a:ext cx="2520000" cy="3964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</a:pPr>
            <a:r>
              <a:rPr lang="en-GB" sz="12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Ekologiset</a:t>
            </a:r>
            <a:r>
              <a:rPr lang="en-GB" sz="12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2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tekijät</a:t>
            </a:r>
            <a:r>
              <a:rPr lang="en-GB" sz="12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(E):</a:t>
            </a:r>
            <a:endParaRPr lang="en-GB" sz="1200" b="1" dirty="0">
              <a:effectLst/>
              <a:latin typeface="Avenir Heavy" panose="02000503020000020003" pitchFamily="2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Maankäyttö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luonnon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säilyminen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Vesistöt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vesiensuojelu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Ilman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laatu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ilmansuojelu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Melu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Jätteet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kierrätys</a:t>
            </a:r>
            <a:b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</a:b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</a:pPr>
            <a:r>
              <a:rPr lang="en-GB" sz="12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Lainsäädännölliset</a:t>
            </a:r>
            <a:r>
              <a:rPr lang="en-GB" sz="12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2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tekijät</a:t>
            </a:r>
            <a:r>
              <a:rPr lang="en-GB" sz="12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(L):</a:t>
            </a:r>
            <a:endParaRPr lang="en-GB" sz="1200" b="1" dirty="0">
              <a:effectLst/>
              <a:latin typeface="Avenir Heavy" panose="02000503020000020003" pitchFamily="2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Terveys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turvallisuus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yhdenvertaisuus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Standardit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Kuluttajien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oikeudet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lait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Tuotemerkinnät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tuoteturvallisuus</a:t>
            </a:r>
            <a:endParaRPr lang="en-GB" sz="1200" dirty="0">
              <a:solidFill>
                <a:srgbClr val="000000"/>
              </a:solidFill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Globaalin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kaupan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säännöt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b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</a:b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lait</a:t>
            </a:r>
            <a:b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</a:br>
            <a:endParaRPr lang="en-GB" sz="1200" dirty="0">
              <a:solidFill>
                <a:srgbClr val="0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5190197-FAFB-E576-4659-ABC580D21718}"/>
              </a:ext>
            </a:extLst>
          </p:cNvPr>
          <p:cNvSpPr txBox="1">
            <a:spLocks/>
          </p:cNvSpPr>
          <p:nvPr/>
        </p:nvSpPr>
        <p:spPr>
          <a:xfrm>
            <a:off x="8821193" y="2108701"/>
            <a:ext cx="2520000" cy="3964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</a:pPr>
            <a:r>
              <a:rPr lang="en-GB" sz="12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Eettiset</a:t>
            </a:r>
            <a:r>
              <a:rPr lang="en-GB" sz="12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</a:t>
            </a:r>
            <a:r>
              <a:rPr lang="en-GB" sz="1200" b="1" u="none" strike="noStrike" dirty="0" err="1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tekijät</a:t>
            </a:r>
            <a:r>
              <a:rPr lang="en-GB" sz="1200" b="1" u="none" strike="noStrike" dirty="0">
                <a:solidFill>
                  <a:srgbClr val="000000"/>
                </a:solidFill>
                <a:effectLst/>
                <a:latin typeface="Avenir Heavy" panose="02000503020000020003" pitchFamily="2" charset="0"/>
              </a:rPr>
              <a:t> (E):</a:t>
            </a:r>
            <a:endParaRPr lang="en-GB" sz="1200" b="1" dirty="0">
              <a:effectLst/>
              <a:latin typeface="Avenir Heavy" panose="02000503020000020003" pitchFamily="2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Eettiset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periaatteet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sekä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moraaliset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tai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eettiset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ongelmat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joita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liiketoiminnassa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voi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syntyä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Vaikutukset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paikallisiin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yhteisöihin</a:t>
            </a:r>
            <a:endParaRPr lang="en-GB" sz="1200" dirty="0">
              <a:solidFill>
                <a:srgbClr val="000000"/>
              </a:solidFill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rgbClr val="000000"/>
                </a:solidFill>
                <a:latin typeface="Avenir Light" panose="020B0402020203020204" pitchFamily="34" charset="77"/>
              </a:rPr>
              <a:t>Y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rityksen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yhteiskuntavastuu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Lapsityövoima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Reilu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kauppa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Vapaaehtoistyö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hyväntekeväisyys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983B8C-233B-7A32-A339-9DC92B5085DB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4" name="Delay 3">
              <a:extLst>
                <a:ext uri="{FF2B5EF4-FFF2-40B4-BE49-F238E27FC236}">
                  <a16:creationId xmlns:a16="http://schemas.microsoft.com/office/drawing/2014/main" id="{26C27112-CCC0-1B56-AF0D-5F9A7F61F320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0" name="Multiply 9">
              <a:extLst>
                <a:ext uri="{FF2B5EF4-FFF2-40B4-BE49-F238E27FC236}">
                  <a16:creationId xmlns:a16="http://schemas.microsoft.com/office/drawing/2014/main" id="{74B395CF-259F-9A1A-054C-04DA06477D1C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</p:spTree>
    <p:extLst>
      <p:ext uri="{BB962C8B-B14F-4D97-AF65-F5344CB8AC3E}">
        <p14:creationId xmlns:p14="http://schemas.microsoft.com/office/powerpoint/2010/main" val="3953077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3071-D4FD-DDD8-05C7-B6437DC0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SWOT-</a:t>
            </a:r>
            <a:br>
              <a:rPr lang="en-FI" dirty="0"/>
            </a:br>
            <a:r>
              <a:rPr lang="en-FI" dirty="0"/>
              <a:t>analyysi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1C5B1-1DBB-1690-F96C-701D1BF95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9"/>
            <a:ext cx="4650378" cy="4403272"/>
          </a:xfrm>
        </p:spPr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i-FI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SWOT-analyysi on synteesimäinen analyysi, jonka tarkoituksena on tuottaa kokonaiskuva yrityksen tilanteesta strategisten valintojen tueksi (Vuorinen 2013). SWOT-analyysia kuvataan perinteisesti kaksi ulottuvuutta sisältävällä nelikentällä. Kaavion vasempaan osioon kuvataan myönteiset ja oikeaan osioon negatiiviset asiat. Kaavion alaosaan kuvataan organisaation ulkoiset ja yläosaan sisäiset asiat.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 dirty="0">
                <a:effectLst/>
              </a:rPr>
            </a:br>
            <a:r>
              <a:rPr lang="fi-FI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Tämän jälkeen SWOT-analyysin pohjalta voidaan tehdä päätelmiä, miten vahvuuksia voidaan hyödyntää, miten heikkoudet muutetaan vahvuuksiksi, miten tulevaisuuden mahdollisuuksia hyödynnetään ja miten uhkia voidaan hallita. </a:t>
            </a:r>
            <a:r>
              <a:rPr lang="en-GB" dirty="0" err="1">
                <a:solidFill>
                  <a:schemeClr val="dk1"/>
                </a:solidFill>
              </a:rPr>
              <a:t>Analyysin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pohjalta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voidaan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laatia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toimintasuunnitelma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kehittämiskohteiden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ja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haasteiden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ratkaisemisen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tueksi</a:t>
            </a:r>
            <a:r>
              <a:rPr lang="en-GB" u="none" strike="noStrike" dirty="0">
                <a:solidFill>
                  <a:schemeClr val="dk1"/>
                </a:solidFill>
              </a:rPr>
              <a:t>.</a:t>
            </a:r>
            <a:r>
              <a:rPr lang="en-GB" u="none" strike="noStrike" dirty="0">
                <a:solidFill>
                  <a:schemeClr val="dk1"/>
                </a:solidFill>
                <a:sym typeface="Wingdings" panose="05000000000000000000" pitchFamily="2" charset="2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none" strike="noStrike" dirty="0">
                <a:solidFill>
                  <a:schemeClr val="dk1"/>
                </a:solidFill>
                <a:sym typeface="Wingdings" panose="05000000000000000000" pitchFamily="2" charset="2"/>
              </a:rPr>
              <a:t>(</a:t>
            </a:r>
            <a:r>
              <a:rPr lang="en-GB" u="none" strike="noStrike" dirty="0" err="1">
                <a:solidFill>
                  <a:schemeClr val="dk1"/>
                </a:solidFill>
                <a:sym typeface="Wingdings" panose="05000000000000000000" pitchFamily="2" charset="2"/>
              </a:rPr>
              <a:t>Dia</a:t>
            </a:r>
            <a:r>
              <a:rPr lang="en-GB" u="none" strike="noStrike" dirty="0">
                <a:solidFill>
                  <a:schemeClr val="dk1"/>
                </a:solidFill>
                <a:sym typeface="Wingdings" panose="05000000000000000000" pitchFamily="2" charset="2"/>
              </a:rPr>
              <a:t> 23)</a:t>
            </a:r>
            <a:endParaRPr lang="en-GB" u="none" strike="noStrike" dirty="0">
              <a:solidFill>
                <a:schemeClr val="dk1"/>
              </a:solidFill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GB" dirty="0">
                <a:effectLst/>
              </a:rPr>
            </a:br>
            <a:r>
              <a:rPr lang="en-GB" u="none" strike="noStrike" dirty="0" err="1">
                <a:solidFill>
                  <a:srgbClr val="000000"/>
                </a:solidFill>
                <a:effectLst/>
              </a:rPr>
              <a:t>Seuraavan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dian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kuvassa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olevia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kysymyksiä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voidaan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käyttää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lähtökohtana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SWOT-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analyysin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tekemiselle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Analyysin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tekemiseen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on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tärkeää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ottaa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mukaan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myös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yrityksen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avainhenkilöt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ja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työntekijät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jotta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saadaan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laaja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näkemys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ja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monipuolisia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  <a:effectLst/>
              </a:rPr>
              <a:t>vastauksia</a:t>
            </a:r>
            <a:r>
              <a:rPr lang="en-GB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GB" dirty="0">
              <a:effectLst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A7DBC-87F0-B77D-9EE4-AA4719DD535C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SWOT-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analyysissä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kirjataan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ylös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b="0" dirty="0"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sisäiset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vahvuudet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sisäiset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heikkoudet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ulkoiset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mahdollisuudet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ulkoiset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uhat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endParaRPr lang="en-FI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059526-0F7C-93C3-7766-AADABB6BC976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D51209-C03A-FF56-AF75-1A5C77E2B811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7" name="Delay 6">
              <a:extLst>
                <a:ext uri="{FF2B5EF4-FFF2-40B4-BE49-F238E27FC236}">
                  <a16:creationId xmlns:a16="http://schemas.microsoft.com/office/drawing/2014/main" id="{A674DC97-C3F4-552E-24B5-093825C41A9C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8" name="Multiply 7">
              <a:extLst>
                <a:ext uri="{FF2B5EF4-FFF2-40B4-BE49-F238E27FC236}">
                  <a16:creationId xmlns:a16="http://schemas.microsoft.com/office/drawing/2014/main" id="{74FE9FB2-BA81-43CA-2D37-1E491E2474F8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</p:spTree>
    <p:extLst>
      <p:ext uri="{BB962C8B-B14F-4D97-AF65-F5344CB8AC3E}">
        <p14:creationId xmlns:p14="http://schemas.microsoft.com/office/powerpoint/2010/main" val="1338265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AE9FC2-E2A0-F1F4-5097-73AC05C09264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C787B93-CA0A-BD3A-0E65-AB82FD16C7A2}"/>
              </a:ext>
            </a:extLst>
          </p:cNvPr>
          <p:cNvSpPr/>
          <p:nvPr/>
        </p:nvSpPr>
        <p:spPr>
          <a:xfrm>
            <a:off x="3476873" y="789705"/>
            <a:ext cx="4043713" cy="24150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CDF3E7-55CA-4528-9C80-50C3F2EACB1D}"/>
              </a:ext>
            </a:extLst>
          </p:cNvPr>
          <p:cNvSpPr/>
          <p:nvPr/>
        </p:nvSpPr>
        <p:spPr>
          <a:xfrm>
            <a:off x="7689668" y="789705"/>
            <a:ext cx="4043713" cy="24150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E1975A-1819-5226-7B3F-C79DF982F666}"/>
              </a:ext>
            </a:extLst>
          </p:cNvPr>
          <p:cNvSpPr/>
          <p:nvPr/>
        </p:nvSpPr>
        <p:spPr>
          <a:xfrm>
            <a:off x="3476873" y="3366599"/>
            <a:ext cx="4043713" cy="2984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90CEC4F-7FA3-7300-C37A-C69C5A766F62}"/>
              </a:ext>
            </a:extLst>
          </p:cNvPr>
          <p:cNvSpPr/>
          <p:nvPr/>
        </p:nvSpPr>
        <p:spPr>
          <a:xfrm>
            <a:off x="7689668" y="3366598"/>
            <a:ext cx="4043713" cy="2984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7" name="Content Placeholder 1">
            <a:extLst>
              <a:ext uri="{FF2B5EF4-FFF2-40B4-BE49-F238E27FC236}">
                <a16:creationId xmlns:a16="http://schemas.microsoft.com/office/drawing/2014/main" id="{B7F642CE-431E-AEE6-29B0-EB277CD23ACC}"/>
              </a:ext>
            </a:extLst>
          </p:cNvPr>
          <p:cNvSpPr txBox="1">
            <a:spLocks/>
          </p:cNvSpPr>
          <p:nvPr/>
        </p:nvSpPr>
        <p:spPr>
          <a:xfrm>
            <a:off x="3710268" y="1150261"/>
            <a:ext cx="3643031" cy="2045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</a:rPr>
              <a:t>Vahvuudet</a:t>
            </a:r>
            <a:endParaRPr lang="en-GB" sz="13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>
                <a:schemeClr val="tx1"/>
              </a:buClr>
            </a:pPr>
            <a:endParaRPr lang="en-GB" sz="13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Mitä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yritys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tekee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hyvin</a:t>
            </a:r>
            <a:r>
              <a:rPr lang="en-GB" sz="1300" dirty="0">
                <a:solidFill>
                  <a:schemeClr val="tx1"/>
                </a:solidFill>
              </a:rPr>
              <a:t>?</a:t>
            </a:r>
          </a:p>
          <a:p>
            <a:pPr marL="285750" indent="-285750" fontAlgn="base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Mikä</a:t>
            </a:r>
            <a:r>
              <a:rPr lang="en-GB" sz="1300" dirty="0">
                <a:solidFill>
                  <a:schemeClr val="tx1"/>
                </a:solidFill>
              </a:rPr>
              <a:t> on </a:t>
            </a:r>
            <a:r>
              <a:rPr lang="en-GB" sz="1300" dirty="0" err="1">
                <a:solidFill>
                  <a:schemeClr val="tx1"/>
                </a:solidFill>
              </a:rPr>
              <a:t>yritykselle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helppoa</a:t>
            </a:r>
            <a:r>
              <a:rPr lang="en-GB" sz="1300" dirty="0">
                <a:solidFill>
                  <a:schemeClr val="tx1"/>
                </a:solidFill>
              </a:rPr>
              <a:t>?</a:t>
            </a:r>
          </a:p>
          <a:p>
            <a:pPr marL="285750" indent="-285750" fontAlgn="base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Mikä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erottaa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yrityksen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kilpailijoista</a:t>
            </a:r>
            <a:r>
              <a:rPr lang="en-GB" sz="1300" dirty="0">
                <a:solidFill>
                  <a:schemeClr val="tx1"/>
                </a:solidFill>
              </a:rPr>
              <a:t>?</a:t>
            </a:r>
          </a:p>
          <a:p>
            <a:pPr marL="285750" indent="-285750" fontAlgn="base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Millaisia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resursseja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yrityksellä</a:t>
            </a:r>
            <a:r>
              <a:rPr lang="en-GB" sz="1300" dirty="0">
                <a:solidFill>
                  <a:schemeClr val="tx1"/>
                </a:solidFill>
              </a:rPr>
              <a:t> on </a:t>
            </a:r>
            <a:r>
              <a:rPr lang="en-GB" sz="1300" dirty="0" err="1">
                <a:solidFill>
                  <a:schemeClr val="tx1"/>
                </a:solidFill>
              </a:rPr>
              <a:t>käytettävissä</a:t>
            </a:r>
            <a:r>
              <a:rPr lang="en-GB" sz="1300" dirty="0">
                <a:solidFill>
                  <a:schemeClr val="tx1"/>
                </a:solidFill>
              </a:rPr>
              <a:t> (</a:t>
            </a:r>
            <a:r>
              <a:rPr lang="en-GB" sz="1300" dirty="0" err="1">
                <a:solidFill>
                  <a:schemeClr val="tx1"/>
                </a:solidFill>
              </a:rPr>
              <a:t>henkilöstö</a:t>
            </a:r>
            <a:r>
              <a:rPr lang="en-GB" sz="1300" dirty="0">
                <a:solidFill>
                  <a:schemeClr val="tx1"/>
                </a:solidFill>
              </a:rPr>
              <a:t>, </a:t>
            </a:r>
            <a:r>
              <a:rPr lang="en-GB" sz="1300" dirty="0" err="1">
                <a:solidFill>
                  <a:schemeClr val="tx1"/>
                </a:solidFill>
              </a:rPr>
              <a:t>koneet</a:t>
            </a:r>
            <a:r>
              <a:rPr lang="en-GB" sz="1300" dirty="0">
                <a:solidFill>
                  <a:schemeClr val="tx1"/>
                </a:solidFill>
              </a:rPr>
              <a:t>, </a:t>
            </a:r>
            <a:r>
              <a:rPr lang="en-GB" sz="1300" dirty="0" err="1">
                <a:solidFill>
                  <a:schemeClr val="tx1"/>
                </a:solidFill>
              </a:rPr>
              <a:t>laitteet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jne</a:t>
            </a:r>
            <a:r>
              <a:rPr lang="en-GB" sz="1300" dirty="0">
                <a:solidFill>
                  <a:schemeClr val="tx1"/>
                </a:solidFill>
              </a:rPr>
              <a:t>)?</a:t>
            </a:r>
          </a:p>
          <a:p>
            <a:pPr marL="285750" indent="-285750" fontAlgn="base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Mikä</a:t>
            </a:r>
            <a:r>
              <a:rPr lang="en-GB" sz="1300" dirty="0">
                <a:solidFill>
                  <a:schemeClr val="tx1"/>
                </a:solidFill>
              </a:rPr>
              <a:t> on </a:t>
            </a:r>
            <a:r>
              <a:rPr lang="en-GB" sz="1300" dirty="0" err="1">
                <a:solidFill>
                  <a:schemeClr val="tx1"/>
                </a:solidFill>
              </a:rPr>
              <a:t>yrityksen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maine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ja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brändi</a:t>
            </a:r>
            <a:r>
              <a:rPr lang="en-GB" sz="1300" dirty="0">
                <a:solidFill>
                  <a:schemeClr val="tx1"/>
                </a:solidFill>
              </a:rPr>
              <a:t>?</a:t>
            </a:r>
          </a:p>
          <a:p>
            <a:pPr>
              <a:buClr>
                <a:schemeClr val="tx1"/>
              </a:buClr>
            </a:pPr>
            <a:endParaRPr lang="en-FI" sz="1300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4FE63EF-34F3-49B9-0217-C5A8FA881E18}"/>
              </a:ext>
            </a:extLst>
          </p:cNvPr>
          <p:cNvSpPr txBox="1"/>
          <p:nvPr/>
        </p:nvSpPr>
        <p:spPr>
          <a:xfrm rot="16200000">
            <a:off x="1929319" y="1827967"/>
            <a:ext cx="2415079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FI" sz="1600" b="1" dirty="0">
                <a:solidFill>
                  <a:schemeClr val="bg1"/>
                </a:solidFill>
                <a:latin typeface="Corbel" panose="020B0503020204020204" pitchFamily="34" charset="0"/>
              </a:rPr>
              <a:t>Sisäinen ympäristö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4B35380-928F-52F1-2F63-E9FDF6BFAF4C}"/>
              </a:ext>
            </a:extLst>
          </p:cNvPr>
          <p:cNvSpPr txBox="1"/>
          <p:nvPr/>
        </p:nvSpPr>
        <p:spPr>
          <a:xfrm rot="16200000">
            <a:off x="1653397" y="4680782"/>
            <a:ext cx="2966923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FI" sz="1600" b="1" dirty="0">
                <a:solidFill>
                  <a:schemeClr val="bg1"/>
                </a:solidFill>
                <a:latin typeface="Corbel" panose="020B0503020204020204" pitchFamily="34" charset="0"/>
              </a:rPr>
              <a:t>Ulkoinen ympäristö</a:t>
            </a:r>
          </a:p>
        </p:txBody>
      </p:sp>
      <p:sp>
        <p:nvSpPr>
          <p:cNvPr id="40" name="Content Placeholder 1">
            <a:extLst>
              <a:ext uri="{FF2B5EF4-FFF2-40B4-BE49-F238E27FC236}">
                <a16:creationId xmlns:a16="http://schemas.microsoft.com/office/drawing/2014/main" id="{1291B204-B4E6-2738-5B2F-B2069E7BE921}"/>
              </a:ext>
            </a:extLst>
          </p:cNvPr>
          <p:cNvSpPr txBox="1">
            <a:spLocks/>
          </p:cNvSpPr>
          <p:nvPr/>
        </p:nvSpPr>
        <p:spPr>
          <a:xfrm>
            <a:off x="7920318" y="1218884"/>
            <a:ext cx="3129345" cy="18652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  <a:latin typeface="Avenir Light" panose="020B0402020203020204" pitchFamily="34" charset="77"/>
              </a:rPr>
              <a:t>Heikkoudet</a:t>
            </a:r>
            <a:endParaRPr lang="en-GB" sz="1300" b="1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>
              <a:spcBef>
                <a:spcPts val="0"/>
              </a:spcBef>
              <a:buClr>
                <a:schemeClr val="tx1"/>
              </a:buClr>
            </a:pPr>
            <a:endParaRPr lang="en-GB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Missä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osa-alueilla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yrityksellä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on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puutteita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tai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haasteita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?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Mitkä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ovat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sisäisiä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rajoitteita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tai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esteitä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kasvulle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?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Missä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kilpailijat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ovat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parempia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kuin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yritys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?</a:t>
            </a:r>
          </a:p>
          <a:p>
            <a:pPr>
              <a:buClr>
                <a:schemeClr val="tx1"/>
              </a:buClr>
            </a:pPr>
            <a:endParaRPr lang="en-FI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38FF9D15-F71C-9564-1601-0C13C620AEDB}"/>
              </a:ext>
            </a:extLst>
          </p:cNvPr>
          <p:cNvSpPr txBox="1">
            <a:spLocks/>
          </p:cNvSpPr>
          <p:nvPr/>
        </p:nvSpPr>
        <p:spPr>
          <a:xfrm>
            <a:off x="3710268" y="3709743"/>
            <a:ext cx="3708071" cy="235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  <a:latin typeface="Avenir Light" panose="020B0402020203020204" pitchFamily="34" charset="77"/>
              </a:rPr>
              <a:t>Mahdollisuudet</a:t>
            </a:r>
            <a:endParaRPr lang="en-GB" sz="1300" b="1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>
              <a:spcBef>
                <a:spcPts val="0"/>
              </a:spcBef>
              <a:buClr>
                <a:schemeClr val="tx1"/>
              </a:buClr>
            </a:pPr>
            <a:endParaRPr lang="en-GB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Onko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ympäröivässä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yhteisössä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b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</a:b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jotain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sellaista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, jota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yritys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voisi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hyödyntää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?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Mitä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uusia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markkinoita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tai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asiakkuuksia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on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havaittavissa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?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Mitä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trendejä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tai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uusia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toimintoja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(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esim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.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teknologioita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)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yritys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voisi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hyödyntää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?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Millaisia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kasvumahdollisuuksia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on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olemassa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?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Voisiko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yritys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löytää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kasvun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tueksi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uusia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kumppaneita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?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FI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</p:txBody>
      </p:sp>
      <p:sp>
        <p:nvSpPr>
          <p:cNvPr id="42" name="Content Placeholder 1">
            <a:extLst>
              <a:ext uri="{FF2B5EF4-FFF2-40B4-BE49-F238E27FC236}">
                <a16:creationId xmlns:a16="http://schemas.microsoft.com/office/drawing/2014/main" id="{215E76CA-13A1-9EB2-8ED4-92AC2FFA8DF4}"/>
              </a:ext>
            </a:extLst>
          </p:cNvPr>
          <p:cNvSpPr txBox="1">
            <a:spLocks/>
          </p:cNvSpPr>
          <p:nvPr/>
        </p:nvSpPr>
        <p:spPr>
          <a:xfrm>
            <a:off x="7920318" y="3709743"/>
            <a:ext cx="3643031" cy="235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  <a:latin typeface="Avenir Light" panose="020B0402020203020204" pitchFamily="34" charset="77"/>
              </a:rPr>
              <a:t>Uhat</a:t>
            </a:r>
            <a:endParaRPr lang="en-GB" sz="1300" b="1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>
              <a:spcBef>
                <a:spcPts val="0"/>
              </a:spcBef>
              <a:buClr>
                <a:schemeClr val="tx1"/>
              </a:buClr>
            </a:pPr>
            <a:endParaRPr lang="en-GB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Mitkä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ovat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kilpailijoiden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vahvuudet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, </a:t>
            </a:r>
            <a:b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</a:b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ja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miten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ne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voivat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uhata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yritystä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?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Millaisia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​​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taloudellisia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poliittisia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tai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lainsäädännöllisiä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riskejä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yrityksellä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voi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olla?</a:t>
            </a:r>
          </a:p>
          <a:p>
            <a:pPr marL="285750" indent="-285750" fontAlgn="base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1300" u="none" strike="noStrike" dirty="0">
                <a:solidFill>
                  <a:schemeClr val="dk1"/>
                </a:solidFill>
                <a:latin typeface="Avenir Light" panose="020B0402020203020204" pitchFamily="34" charset="77"/>
                <a:ea typeface="Avenir"/>
                <a:cs typeface="Avenir"/>
                <a:sym typeface="Avenir"/>
              </a:rPr>
              <a:t>Miten muuttuva tilanne (esim. taantuma, sota tms.) vaikuttavat yrityksen toimintaan?</a:t>
            </a:r>
            <a:endParaRPr lang="fi-FI" sz="1300" dirty="0">
              <a:latin typeface="Avenir Light" panose="020B0402020203020204" pitchFamily="34" charset="77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188F619-4A6B-39B6-C8F9-2DC86F986787}"/>
              </a:ext>
            </a:extLst>
          </p:cNvPr>
          <p:cNvGrpSpPr/>
          <p:nvPr/>
        </p:nvGrpSpPr>
        <p:grpSpPr>
          <a:xfrm>
            <a:off x="6531664" y="959380"/>
            <a:ext cx="821635" cy="821635"/>
            <a:chOff x="670761" y="2793966"/>
            <a:chExt cx="821635" cy="821635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CD5F3CE-17CA-C248-58EF-37A06DE02315}"/>
                </a:ext>
              </a:extLst>
            </p:cNvPr>
            <p:cNvSpPr/>
            <p:nvPr/>
          </p:nvSpPr>
          <p:spPr>
            <a:xfrm>
              <a:off x="735803" y="2832504"/>
              <a:ext cx="691550" cy="691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45" name="Title 1">
              <a:extLst>
                <a:ext uri="{FF2B5EF4-FFF2-40B4-BE49-F238E27FC236}">
                  <a16:creationId xmlns:a16="http://schemas.microsoft.com/office/drawing/2014/main" id="{1D69E986-4BC5-08F1-C7E0-04B76663D39A}"/>
                </a:ext>
              </a:extLst>
            </p:cNvPr>
            <p:cNvSpPr txBox="1">
              <a:spLocks/>
            </p:cNvSpPr>
            <p:nvPr/>
          </p:nvSpPr>
          <p:spPr>
            <a:xfrm>
              <a:off x="670761" y="2793966"/>
              <a:ext cx="821635" cy="821635"/>
            </a:xfrm>
            <a:prstGeom prst="rect">
              <a:avLst/>
            </a:prstGeom>
          </p:spPr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orbel" panose="020B050302020402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FI" sz="3000" dirty="0">
                  <a:solidFill>
                    <a:schemeClr val="bg1"/>
                  </a:solidFill>
                </a:rPr>
                <a:t>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DB346AE-DBF3-991E-B77A-7B8D7098CD10}"/>
              </a:ext>
            </a:extLst>
          </p:cNvPr>
          <p:cNvGrpSpPr/>
          <p:nvPr/>
        </p:nvGrpSpPr>
        <p:grpSpPr>
          <a:xfrm>
            <a:off x="6531663" y="3507139"/>
            <a:ext cx="821635" cy="821635"/>
            <a:chOff x="710518" y="3814384"/>
            <a:chExt cx="821635" cy="821635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D132E22-CE2C-041A-09D0-04FB630FB6A8}"/>
                </a:ext>
              </a:extLst>
            </p:cNvPr>
            <p:cNvSpPr/>
            <p:nvPr/>
          </p:nvSpPr>
          <p:spPr>
            <a:xfrm>
              <a:off x="775560" y="3852922"/>
              <a:ext cx="691550" cy="691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48" name="Title 1">
              <a:extLst>
                <a:ext uri="{FF2B5EF4-FFF2-40B4-BE49-F238E27FC236}">
                  <a16:creationId xmlns:a16="http://schemas.microsoft.com/office/drawing/2014/main" id="{2B231B8D-6D2D-330C-3F06-50E50E07ABB6}"/>
                </a:ext>
              </a:extLst>
            </p:cNvPr>
            <p:cNvSpPr txBox="1">
              <a:spLocks/>
            </p:cNvSpPr>
            <p:nvPr/>
          </p:nvSpPr>
          <p:spPr>
            <a:xfrm>
              <a:off x="710518" y="3814384"/>
              <a:ext cx="821635" cy="821635"/>
            </a:xfrm>
            <a:prstGeom prst="rect">
              <a:avLst/>
            </a:prstGeom>
          </p:spPr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orbel" panose="020B050302020402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FI" sz="3000" dirty="0">
                  <a:solidFill>
                    <a:schemeClr val="bg1"/>
                  </a:solidFill>
                </a:rPr>
                <a:t>O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7C96A35-7D75-3807-D5C4-4A29C182A464}"/>
              </a:ext>
            </a:extLst>
          </p:cNvPr>
          <p:cNvGrpSpPr/>
          <p:nvPr/>
        </p:nvGrpSpPr>
        <p:grpSpPr>
          <a:xfrm>
            <a:off x="10760102" y="959380"/>
            <a:ext cx="821635" cy="821635"/>
            <a:chOff x="710518" y="3814384"/>
            <a:chExt cx="821635" cy="821635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147F1189-88A3-B0A2-D10F-D2F150AA2163}"/>
                </a:ext>
              </a:extLst>
            </p:cNvPr>
            <p:cNvSpPr/>
            <p:nvPr/>
          </p:nvSpPr>
          <p:spPr>
            <a:xfrm>
              <a:off x="775560" y="3852922"/>
              <a:ext cx="691550" cy="691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51" name="Title 1">
              <a:extLst>
                <a:ext uri="{FF2B5EF4-FFF2-40B4-BE49-F238E27FC236}">
                  <a16:creationId xmlns:a16="http://schemas.microsoft.com/office/drawing/2014/main" id="{D2B72998-2D3A-46F5-4C97-AF5ABE06504B}"/>
                </a:ext>
              </a:extLst>
            </p:cNvPr>
            <p:cNvSpPr txBox="1">
              <a:spLocks/>
            </p:cNvSpPr>
            <p:nvPr/>
          </p:nvSpPr>
          <p:spPr>
            <a:xfrm>
              <a:off x="710518" y="3814384"/>
              <a:ext cx="821635" cy="821635"/>
            </a:xfrm>
            <a:prstGeom prst="rect">
              <a:avLst/>
            </a:prstGeom>
          </p:spPr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orbel" panose="020B050302020402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FI" sz="3000" dirty="0">
                  <a:solidFill>
                    <a:schemeClr val="bg1"/>
                  </a:solidFill>
                </a:rPr>
                <a:t>W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BEC36EC-192E-55B0-4C3B-F91120FCEF3D}"/>
              </a:ext>
            </a:extLst>
          </p:cNvPr>
          <p:cNvGrpSpPr/>
          <p:nvPr/>
        </p:nvGrpSpPr>
        <p:grpSpPr>
          <a:xfrm>
            <a:off x="10759808" y="3507139"/>
            <a:ext cx="821635" cy="821635"/>
            <a:chOff x="710518" y="3814384"/>
            <a:chExt cx="821635" cy="821635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DC4E429-8649-0798-677B-B2812409B2FE}"/>
                </a:ext>
              </a:extLst>
            </p:cNvPr>
            <p:cNvSpPr/>
            <p:nvPr/>
          </p:nvSpPr>
          <p:spPr>
            <a:xfrm>
              <a:off x="775560" y="3852922"/>
              <a:ext cx="691550" cy="691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54" name="Title 1">
              <a:extLst>
                <a:ext uri="{FF2B5EF4-FFF2-40B4-BE49-F238E27FC236}">
                  <a16:creationId xmlns:a16="http://schemas.microsoft.com/office/drawing/2014/main" id="{058014B2-B545-78F3-23A0-4F3DFC758DD3}"/>
                </a:ext>
              </a:extLst>
            </p:cNvPr>
            <p:cNvSpPr txBox="1">
              <a:spLocks/>
            </p:cNvSpPr>
            <p:nvPr/>
          </p:nvSpPr>
          <p:spPr>
            <a:xfrm>
              <a:off x="710518" y="3814384"/>
              <a:ext cx="821635" cy="821635"/>
            </a:xfrm>
            <a:prstGeom prst="rect">
              <a:avLst/>
            </a:prstGeom>
          </p:spPr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orbel" panose="020B050302020402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FI" sz="3000" dirty="0">
                  <a:solidFill>
                    <a:schemeClr val="bg1"/>
                  </a:solidFill>
                </a:rPr>
                <a:t>T</a:t>
              </a:r>
            </a:p>
          </p:txBody>
        </p:sp>
      </p:grpSp>
      <p:sp>
        <p:nvSpPr>
          <p:cNvPr id="55" name="Title 3">
            <a:extLst>
              <a:ext uri="{FF2B5EF4-FFF2-40B4-BE49-F238E27FC236}">
                <a16:creationId xmlns:a16="http://schemas.microsoft.com/office/drawing/2014/main" id="{6E36FEAE-A469-5442-3E83-8606AA63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740674" y="2884162"/>
            <a:ext cx="5236598" cy="1397792"/>
          </a:xfrm>
        </p:spPr>
        <p:txBody>
          <a:bodyPr/>
          <a:lstStyle/>
          <a:p>
            <a:r>
              <a:rPr lang="en-FI" dirty="0"/>
              <a:t>SWOT-analyysi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EAE2F59-FC3E-5320-3858-7C4E31E42D06}"/>
              </a:ext>
            </a:extLst>
          </p:cNvPr>
          <p:cNvGrpSpPr/>
          <p:nvPr/>
        </p:nvGrpSpPr>
        <p:grpSpPr>
          <a:xfrm>
            <a:off x="-838201" y="217901"/>
            <a:ext cx="838201" cy="838201"/>
            <a:chOff x="-838202" y="1383029"/>
            <a:chExt cx="838201" cy="838201"/>
          </a:xfrm>
        </p:grpSpPr>
        <p:sp>
          <p:nvSpPr>
            <p:cNvPr id="57" name="Delay 56">
              <a:extLst>
                <a:ext uri="{FF2B5EF4-FFF2-40B4-BE49-F238E27FC236}">
                  <a16:creationId xmlns:a16="http://schemas.microsoft.com/office/drawing/2014/main" id="{FCBCBAA9-F1EC-83DF-537A-937491C1E798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58" name="Multiply 57">
              <a:extLst>
                <a:ext uri="{FF2B5EF4-FFF2-40B4-BE49-F238E27FC236}">
                  <a16:creationId xmlns:a16="http://schemas.microsoft.com/office/drawing/2014/main" id="{29C59C34-95C9-43EA-4640-44D73787FDB7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</p:spTree>
    <p:extLst>
      <p:ext uri="{BB962C8B-B14F-4D97-AF65-F5344CB8AC3E}">
        <p14:creationId xmlns:p14="http://schemas.microsoft.com/office/powerpoint/2010/main" val="2715252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AE9FC2-E2A0-F1F4-5097-73AC05C09264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  <p:sp>
        <p:nvSpPr>
          <p:cNvPr id="55" name="Title 3">
            <a:extLst>
              <a:ext uri="{FF2B5EF4-FFF2-40B4-BE49-F238E27FC236}">
                <a16:creationId xmlns:a16="http://schemas.microsoft.com/office/drawing/2014/main" id="{6E36FEAE-A469-5442-3E83-8606AA63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740674" y="2884162"/>
            <a:ext cx="5236598" cy="1397792"/>
          </a:xfrm>
        </p:spPr>
        <p:txBody>
          <a:bodyPr/>
          <a:lstStyle/>
          <a:p>
            <a:r>
              <a:rPr lang="en-FI" dirty="0"/>
              <a:t>SWOT-analyysi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DF1586-00BA-D0CB-041C-7AC38368A616}"/>
              </a:ext>
            </a:extLst>
          </p:cNvPr>
          <p:cNvSpPr/>
          <p:nvPr/>
        </p:nvSpPr>
        <p:spPr>
          <a:xfrm>
            <a:off x="3476873" y="789705"/>
            <a:ext cx="4043713" cy="24150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93E45B-CB76-C1F4-8982-02FE14C9328F}"/>
              </a:ext>
            </a:extLst>
          </p:cNvPr>
          <p:cNvSpPr/>
          <p:nvPr/>
        </p:nvSpPr>
        <p:spPr>
          <a:xfrm>
            <a:off x="7689668" y="789705"/>
            <a:ext cx="4043713" cy="24150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F8824E-7ED2-5C1B-A269-DF55B2AD7B7D}"/>
              </a:ext>
            </a:extLst>
          </p:cNvPr>
          <p:cNvSpPr/>
          <p:nvPr/>
        </p:nvSpPr>
        <p:spPr>
          <a:xfrm>
            <a:off x="3476873" y="3366599"/>
            <a:ext cx="4043713" cy="2984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4C9D8-473C-6520-F575-A77CA1E88961}"/>
              </a:ext>
            </a:extLst>
          </p:cNvPr>
          <p:cNvSpPr/>
          <p:nvPr/>
        </p:nvSpPr>
        <p:spPr>
          <a:xfrm>
            <a:off x="7689668" y="3366598"/>
            <a:ext cx="4043713" cy="2984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9DE4694-7F8D-081B-AFD2-658070E9F892}"/>
              </a:ext>
            </a:extLst>
          </p:cNvPr>
          <p:cNvSpPr txBox="1">
            <a:spLocks/>
          </p:cNvSpPr>
          <p:nvPr/>
        </p:nvSpPr>
        <p:spPr>
          <a:xfrm>
            <a:off x="3710268" y="1150261"/>
            <a:ext cx="3643031" cy="2045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</a:rPr>
              <a:t>Vahvuudet</a:t>
            </a:r>
            <a:endParaRPr lang="en-GB" sz="13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>
                <a:schemeClr val="tx1"/>
              </a:buClr>
            </a:pPr>
            <a:endParaRPr lang="en-GB" sz="13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Vahvuus</a:t>
            </a:r>
            <a:r>
              <a:rPr lang="en-GB" sz="1300" dirty="0">
                <a:solidFill>
                  <a:schemeClr val="tx1"/>
                </a:solidFill>
              </a:rPr>
              <a:t> 1</a:t>
            </a: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Vahvuus</a:t>
            </a:r>
            <a:r>
              <a:rPr lang="en-GB" sz="1300" dirty="0">
                <a:solidFill>
                  <a:schemeClr val="tx1"/>
                </a:solidFill>
              </a:rPr>
              <a:t> 2</a:t>
            </a: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Vahvuus</a:t>
            </a:r>
            <a:r>
              <a:rPr lang="en-GB" sz="1300" dirty="0">
                <a:solidFill>
                  <a:schemeClr val="tx1"/>
                </a:solidFill>
              </a:rPr>
              <a:t> 3</a:t>
            </a:r>
          </a:p>
          <a:p>
            <a:pPr>
              <a:buClr>
                <a:schemeClr val="tx1"/>
              </a:buClr>
            </a:pPr>
            <a:endParaRPr lang="en-FI" sz="13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41DC1-B9CC-0ACD-DC21-0D4DB16AE291}"/>
              </a:ext>
            </a:extLst>
          </p:cNvPr>
          <p:cNvSpPr txBox="1"/>
          <p:nvPr/>
        </p:nvSpPr>
        <p:spPr>
          <a:xfrm rot="16200000">
            <a:off x="1930025" y="1827967"/>
            <a:ext cx="2415079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FI" sz="1600" b="1" dirty="0">
                <a:solidFill>
                  <a:schemeClr val="bg1"/>
                </a:solidFill>
                <a:latin typeface="Corbel" panose="020B0503020204020204" pitchFamily="34" charset="0"/>
              </a:rPr>
              <a:t>Sisäinen ympäristö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E9515C-6E39-0B09-30EE-32D36D5F687B}"/>
              </a:ext>
            </a:extLst>
          </p:cNvPr>
          <p:cNvSpPr txBox="1"/>
          <p:nvPr/>
        </p:nvSpPr>
        <p:spPr>
          <a:xfrm rot="16200000">
            <a:off x="1654104" y="4680782"/>
            <a:ext cx="2966923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FI" sz="1600" b="1" dirty="0">
                <a:solidFill>
                  <a:schemeClr val="bg1"/>
                </a:solidFill>
                <a:latin typeface="Corbel" panose="020B0503020204020204" pitchFamily="34" charset="0"/>
              </a:rPr>
              <a:t>Ulkoinen ympäristö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33246D22-76DB-9555-1D88-4ED19F01BE75}"/>
              </a:ext>
            </a:extLst>
          </p:cNvPr>
          <p:cNvSpPr txBox="1">
            <a:spLocks/>
          </p:cNvSpPr>
          <p:nvPr/>
        </p:nvSpPr>
        <p:spPr>
          <a:xfrm>
            <a:off x="7920318" y="1218884"/>
            <a:ext cx="3129345" cy="18652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  <a:latin typeface="Avenir Light" panose="020B0402020203020204" pitchFamily="34" charset="77"/>
              </a:rPr>
              <a:t>Heikkoudet</a:t>
            </a:r>
            <a:endParaRPr lang="en-GB" sz="1300" b="1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>
              <a:spcBef>
                <a:spcPts val="0"/>
              </a:spcBef>
              <a:buClr>
                <a:schemeClr val="tx1"/>
              </a:buClr>
            </a:pPr>
            <a:endParaRPr lang="en-GB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Heikkous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1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  <a:latin typeface="Avenir Light" panose="020B0402020203020204" pitchFamily="34" charset="77"/>
              </a:rPr>
              <a:t>Heikkous</a:t>
            </a:r>
            <a:r>
              <a:rPr lang="en-GB" sz="1300" dirty="0">
                <a:solidFill>
                  <a:schemeClr val="tx1"/>
                </a:solidFill>
                <a:latin typeface="Avenir Light" panose="020B0402020203020204" pitchFamily="34" charset="77"/>
              </a:rPr>
              <a:t> 2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Heikkous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3</a:t>
            </a:r>
          </a:p>
          <a:p>
            <a:pPr>
              <a:buClr>
                <a:schemeClr val="tx1"/>
              </a:buClr>
            </a:pPr>
            <a:endParaRPr lang="en-FI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0DDE4B24-7778-4DEE-B48E-FEE7E31F66F0}"/>
              </a:ext>
            </a:extLst>
          </p:cNvPr>
          <p:cNvSpPr txBox="1">
            <a:spLocks/>
          </p:cNvSpPr>
          <p:nvPr/>
        </p:nvSpPr>
        <p:spPr>
          <a:xfrm>
            <a:off x="3710268" y="3709743"/>
            <a:ext cx="3708071" cy="235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  <a:latin typeface="Avenir Light" panose="020B0402020203020204" pitchFamily="34" charset="77"/>
              </a:rPr>
              <a:t>Mahdollisuudet</a:t>
            </a:r>
            <a:endParaRPr lang="en-GB" sz="1300" b="1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>
              <a:spcBef>
                <a:spcPts val="0"/>
              </a:spcBef>
              <a:buClr>
                <a:schemeClr val="tx1"/>
              </a:buClr>
            </a:pPr>
            <a:endParaRPr lang="en-GB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Mahdollisuus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1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  <a:latin typeface="Avenir Light" panose="020B0402020203020204" pitchFamily="34" charset="77"/>
              </a:rPr>
              <a:t>Mahdollisuus</a:t>
            </a:r>
            <a:r>
              <a:rPr lang="en-GB" sz="1300" dirty="0">
                <a:solidFill>
                  <a:schemeClr val="tx1"/>
                </a:solidFill>
                <a:latin typeface="Avenir Light" panose="020B0402020203020204" pitchFamily="34" charset="77"/>
              </a:rPr>
              <a:t> 2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Mahdollisuus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3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FI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0F367412-6E5C-E99F-E995-CB368F34F285}"/>
              </a:ext>
            </a:extLst>
          </p:cNvPr>
          <p:cNvSpPr txBox="1">
            <a:spLocks/>
          </p:cNvSpPr>
          <p:nvPr/>
        </p:nvSpPr>
        <p:spPr>
          <a:xfrm>
            <a:off x="7920318" y="3709743"/>
            <a:ext cx="3643031" cy="235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  <a:latin typeface="Avenir Light" panose="020B0402020203020204" pitchFamily="34" charset="77"/>
              </a:rPr>
              <a:t>Uhat</a:t>
            </a:r>
            <a:endParaRPr lang="en-GB" sz="1300" b="1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>
              <a:spcBef>
                <a:spcPts val="0"/>
              </a:spcBef>
              <a:buClr>
                <a:schemeClr val="tx1"/>
              </a:buClr>
            </a:pPr>
            <a:endParaRPr lang="en-GB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Uhka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1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  <a:latin typeface="Avenir Light" panose="020B0402020203020204" pitchFamily="34" charset="77"/>
              </a:rPr>
              <a:t>Uhka</a:t>
            </a:r>
            <a:r>
              <a:rPr lang="en-GB" sz="1300" dirty="0">
                <a:solidFill>
                  <a:schemeClr val="tx1"/>
                </a:solidFill>
                <a:latin typeface="Avenir Light" panose="020B0402020203020204" pitchFamily="34" charset="77"/>
              </a:rPr>
              <a:t> 2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u="none" strike="noStrike" dirty="0" err="1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Uhka</a:t>
            </a:r>
            <a:r>
              <a:rPr lang="en-GB" sz="1300" u="none" strike="noStrike" dirty="0">
                <a:solidFill>
                  <a:schemeClr val="tx1"/>
                </a:solidFill>
                <a:effectLst/>
                <a:latin typeface="Avenir Light" panose="020B0402020203020204" pitchFamily="34" charset="77"/>
              </a:rPr>
              <a:t> 3</a:t>
            </a:r>
          </a:p>
          <a:p>
            <a:pPr>
              <a:buClr>
                <a:schemeClr val="tx1"/>
              </a:buClr>
            </a:pPr>
            <a:endParaRPr lang="en-FI" sz="1300" dirty="0">
              <a:solidFill>
                <a:schemeClr val="tx1"/>
              </a:solidFill>
              <a:latin typeface="Avenir Light" panose="020B0402020203020204" pitchFamily="34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7E80856-0319-31EE-6BF2-8DC8BA4A5DFB}"/>
              </a:ext>
            </a:extLst>
          </p:cNvPr>
          <p:cNvGrpSpPr/>
          <p:nvPr/>
        </p:nvGrpSpPr>
        <p:grpSpPr>
          <a:xfrm>
            <a:off x="6531664" y="959380"/>
            <a:ext cx="821635" cy="821635"/>
            <a:chOff x="670761" y="2793966"/>
            <a:chExt cx="821635" cy="821635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7779D52-FF86-30DA-1142-30654EC3157F}"/>
                </a:ext>
              </a:extLst>
            </p:cNvPr>
            <p:cNvSpPr/>
            <p:nvPr/>
          </p:nvSpPr>
          <p:spPr>
            <a:xfrm>
              <a:off x="735803" y="2832504"/>
              <a:ext cx="691550" cy="691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15" name="Title 1">
              <a:extLst>
                <a:ext uri="{FF2B5EF4-FFF2-40B4-BE49-F238E27FC236}">
                  <a16:creationId xmlns:a16="http://schemas.microsoft.com/office/drawing/2014/main" id="{02C3A1F8-C766-8C47-F956-33038AD32A88}"/>
                </a:ext>
              </a:extLst>
            </p:cNvPr>
            <p:cNvSpPr txBox="1">
              <a:spLocks/>
            </p:cNvSpPr>
            <p:nvPr/>
          </p:nvSpPr>
          <p:spPr>
            <a:xfrm>
              <a:off x="670761" y="2793966"/>
              <a:ext cx="821635" cy="821635"/>
            </a:xfrm>
            <a:prstGeom prst="rect">
              <a:avLst/>
            </a:prstGeom>
          </p:spPr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orbel" panose="020B050302020402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FI" sz="3000" dirty="0">
                  <a:solidFill>
                    <a:schemeClr val="bg1"/>
                  </a:solidFill>
                </a:rPr>
                <a:t>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D2BC47-96C8-B17C-6F49-8997BACAA70C}"/>
              </a:ext>
            </a:extLst>
          </p:cNvPr>
          <p:cNvGrpSpPr/>
          <p:nvPr/>
        </p:nvGrpSpPr>
        <p:grpSpPr>
          <a:xfrm>
            <a:off x="6531663" y="3507139"/>
            <a:ext cx="821635" cy="821635"/>
            <a:chOff x="710518" y="3814384"/>
            <a:chExt cx="821635" cy="82163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BF16FD5-CAB8-A5F0-103F-91C17BB18D4C}"/>
                </a:ext>
              </a:extLst>
            </p:cNvPr>
            <p:cNvSpPr/>
            <p:nvPr/>
          </p:nvSpPr>
          <p:spPr>
            <a:xfrm>
              <a:off x="775560" y="3852922"/>
              <a:ext cx="691550" cy="691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BD182E0B-ADC0-3ABD-13B5-260010D87C1B}"/>
                </a:ext>
              </a:extLst>
            </p:cNvPr>
            <p:cNvSpPr txBox="1">
              <a:spLocks/>
            </p:cNvSpPr>
            <p:nvPr/>
          </p:nvSpPr>
          <p:spPr>
            <a:xfrm>
              <a:off x="710518" y="3814384"/>
              <a:ext cx="821635" cy="821635"/>
            </a:xfrm>
            <a:prstGeom prst="rect">
              <a:avLst/>
            </a:prstGeom>
          </p:spPr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orbel" panose="020B050302020402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FI" sz="3000" dirty="0">
                  <a:solidFill>
                    <a:schemeClr val="bg1"/>
                  </a:solidFill>
                </a:rPr>
                <a:t>O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42CD8F-F6E5-8AA5-B9A4-0E08B0D2A327}"/>
              </a:ext>
            </a:extLst>
          </p:cNvPr>
          <p:cNvGrpSpPr/>
          <p:nvPr/>
        </p:nvGrpSpPr>
        <p:grpSpPr>
          <a:xfrm>
            <a:off x="10760102" y="959380"/>
            <a:ext cx="821635" cy="821635"/>
            <a:chOff x="710518" y="3814384"/>
            <a:chExt cx="821635" cy="821635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2CA4C63-D530-A829-F583-E02013272A18}"/>
                </a:ext>
              </a:extLst>
            </p:cNvPr>
            <p:cNvSpPr/>
            <p:nvPr/>
          </p:nvSpPr>
          <p:spPr>
            <a:xfrm>
              <a:off x="775560" y="3852922"/>
              <a:ext cx="691550" cy="691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DA2105B2-8273-26AC-744D-40D31A12F90C}"/>
                </a:ext>
              </a:extLst>
            </p:cNvPr>
            <p:cNvSpPr txBox="1">
              <a:spLocks/>
            </p:cNvSpPr>
            <p:nvPr/>
          </p:nvSpPr>
          <p:spPr>
            <a:xfrm>
              <a:off x="710518" y="3814384"/>
              <a:ext cx="821635" cy="821635"/>
            </a:xfrm>
            <a:prstGeom prst="rect">
              <a:avLst/>
            </a:prstGeom>
          </p:spPr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orbel" panose="020B050302020402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FI" sz="3000" dirty="0">
                  <a:solidFill>
                    <a:schemeClr val="bg1"/>
                  </a:solidFill>
                </a:rPr>
                <a:t>W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653BA39-0CEB-622C-E1D5-402A2B10C627}"/>
              </a:ext>
            </a:extLst>
          </p:cNvPr>
          <p:cNvGrpSpPr/>
          <p:nvPr/>
        </p:nvGrpSpPr>
        <p:grpSpPr>
          <a:xfrm>
            <a:off x="10759808" y="3507139"/>
            <a:ext cx="821635" cy="821635"/>
            <a:chOff x="710518" y="3814384"/>
            <a:chExt cx="821635" cy="82163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F47178-3D46-5FFD-49AD-4030077C2D88}"/>
                </a:ext>
              </a:extLst>
            </p:cNvPr>
            <p:cNvSpPr/>
            <p:nvPr/>
          </p:nvSpPr>
          <p:spPr>
            <a:xfrm>
              <a:off x="775560" y="3852922"/>
              <a:ext cx="691550" cy="691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E02038CA-CBED-D2BA-C0FC-09F36E5CB8F7}"/>
                </a:ext>
              </a:extLst>
            </p:cNvPr>
            <p:cNvSpPr txBox="1">
              <a:spLocks/>
            </p:cNvSpPr>
            <p:nvPr/>
          </p:nvSpPr>
          <p:spPr>
            <a:xfrm>
              <a:off x="710518" y="3814384"/>
              <a:ext cx="821635" cy="821635"/>
            </a:xfrm>
            <a:prstGeom prst="rect">
              <a:avLst/>
            </a:prstGeom>
          </p:spPr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orbel" panose="020B050302020402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FI" sz="3000" dirty="0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7243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83B12B-E66D-DAE9-5584-F7D1CCA6DA02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3EA8F1DF-2F90-C092-6A5E-6D68F9F3C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229311" y="2884162"/>
            <a:ext cx="5236598" cy="1397792"/>
          </a:xfrm>
        </p:spPr>
        <p:txBody>
          <a:bodyPr/>
          <a:lstStyle/>
          <a:p>
            <a:r>
              <a:rPr lang="en-FI" dirty="0"/>
              <a:t>SWOT-analyysista </a:t>
            </a:r>
            <a:br>
              <a:rPr lang="en-FI" dirty="0"/>
            </a:br>
            <a:r>
              <a:rPr lang="en-FI" dirty="0"/>
              <a:t>suunnitelmaksi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7F97A9E-AA5F-98D9-2892-4038C3F90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406646"/>
              </p:ext>
            </p:extLst>
          </p:nvPr>
        </p:nvGraphicFramePr>
        <p:xfrm>
          <a:off x="2627270" y="785948"/>
          <a:ext cx="9175932" cy="5594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469">
                  <a:extLst>
                    <a:ext uri="{9D8B030D-6E8A-4147-A177-3AD203B41FA5}">
                      <a16:colId xmlns:a16="http://schemas.microsoft.com/office/drawing/2014/main" val="3057470486"/>
                    </a:ext>
                  </a:extLst>
                </a:gridCol>
                <a:gridCol w="1449977">
                  <a:extLst>
                    <a:ext uri="{9D8B030D-6E8A-4147-A177-3AD203B41FA5}">
                      <a16:colId xmlns:a16="http://schemas.microsoft.com/office/drawing/2014/main" val="3491905003"/>
                    </a:ext>
                  </a:extLst>
                </a:gridCol>
                <a:gridCol w="3078480">
                  <a:extLst>
                    <a:ext uri="{9D8B030D-6E8A-4147-A177-3AD203B41FA5}">
                      <a16:colId xmlns:a16="http://schemas.microsoft.com/office/drawing/2014/main" val="138379023"/>
                    </a:ext>
                  </a:extLst>
                </a:gridCol>
                <a:gridCol w="3257006">
                  <a:extLst>
                    <a:ext uri="{9D8B030D-6E8A-4147-A177-3AD203B41FA5}">
                      <a16:colId xmlns:a16="http://schemas.microsoft.com/office/drawing/2014/main" val="3693088202"/>
                    </a:ext>
                  </a:extLst>
                </a:gridCol>
              </a:tblGrid>
              <a:tr h="559422">
                <a:tc gridSpan="4">
                  <a:txBody>
                    <a:bodyPr/>
                    <a:lstStyle/>
                    <a:p>
                      <a:pPr algn="ctr"/>
                      <a:r>
                        <a:rPr lang="en-FI" sz="1300" b="1" i="0" spc="300" dirty="0">
                          <a:latin typeface="Avenir Heavy" panose="02000503020000020003" pitchFamily="2" charset="0"/>
                        </a:rPr>
                        <a:t>SWOT-ANALYYSI</a:t>
                      </a:r>
                    </a:p>
                  </a:txBody>
                  <a:tcPr marL="162000" marR="126000" marT="828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8368902"/>
                  </a:ext>
                </a:extLst>
              </a:tr>
              <a:tr h="559422">
                <a:tc rowSpan="3"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Ulkoiset</a:t>
                      </a:r>
                    </a:p>
                  </a:txBody>
                  <a:tcPr marT="18972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Sisäiset</a:t>
                      </a:r>
                    </a:p>
                  </a:txBody>
                  <a:tcPr marT="18972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Vahvuudet (S)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Heikkoudet (W)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647622"/>
                  </a:ext>
                </a:extLst>
              </a:tr>
              <a:tr h="559422">
                <a:tc vMerge="1"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-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674113"/>
                  </a:ext>
                </a:extLst>
              </a:tr>
              <a:tr h="559422">
                <a:tc vMerge="1"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-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123422"/>
                  </a:ext>
                </a:extLst>
              </a:tr>
              <a:tr h="559422">
                <a:tc gridSpan="2"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Mahdollisuudet (O)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Hyödynnä vahvuudet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Heikkoudet vahvuuksiksi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563"/>
                  </a:ext>
                </a:extLst>
              </a:tr>
              <a:tr h="559422">
                <a:tc gridSpan="2"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-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itchFamily="2" charset="2"/>
                        <a:buChar char="Ø"/>
                      </a:pPr>
                      <a:r>
                        <a:rPr lang="en-FI" sz="1200" b="0" i="0" dirty="0">
                          <a:latin typeface="Avenir Light" panose="020B0402020203020204" pitchFamily="34" charset="77"/>
                          <a:sym typeface="Wingdings" pitchFamily="2" charset="2"/>
                        </a:rPr>
                        <a:t>Suunnitelma:</a:t>
                      </a:r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FI" sz="1200" b="0" i="0" dirty="0">
                          <a:latin typeface="Avenir Light" panose="020B0402020203020204" pitchFamily="34" charset="77"/>
                          <a:sym typeface="Wingdings" pitchFamily="2" charset="2"/>
                        </a:rPr>
                        <a:t>Suunnitelma:</a:t>
                      </a:r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568961"/>
                  </a:ext>
                </a:extLst>
              </a:tr>
              <a:tr h="559422">
                <a:tc gridSpan="2"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-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14192"/>
                  </a:ext>
                </a:extLst>
              </a:tr>
              <a:tr h="559422">
                <a:tc gridSpan="2"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Uhat (T)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Uhat hallintaan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Mahdolliset riskit / kriisitilanne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598720"/>
                  </a:ext>
                </a:extLst>
              </a:tr>
              <a:tr h="559422">
                <a:tc gridSpan="2"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-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itchFamily="2" charset="2"/>
                        <a:buChar char="Ø"/>
                      </a:pPr>
                      <a:r>
                        <a:rPr lang="en-FI" sz="1200" b="0" i="0" dirty="0">
                          <a:latin typeface="Avenir Light" panose="020B0402020203020204" pitchFamily="34" charset="77"/>
                          <a:sym typeface="Wingdings" pitchFamily="2" charset="2"/>
                        </a:rPr>
                        <a:t>Suunnitelma:</a:t>
                      </a:r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itchFamily="2" charset="2"/>
                        <a:buChar char="Ø"/>
                      </a:pPr>
                      <a:r>
                        <a:rPr lang="en-FI" sz="1200" b="0" i="0" dirty="0">
                          <a:latin typeface="Avenir Light" panose="020B0402020203020204" pitchFamily="34" charset="77"/>
                          <a:sym typeface="Wingdings" pitchFamily="2" charset="2"/>
                        </a:rPr>
                        <a:t>Suunnitelma:</a:t>
                      </a:r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083221"/>
                  </a:ext>
                </a:extLst>
              </a:tr>
              <a:tr h="559422">
                <a:tc gridSpan="2"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-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922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114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3C5E4-5E38-F389-EE04-D92A4A1C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Strategiset tavoitteet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B6119-3096-5FD0-4EC7-06759E2257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FI" b="1" dirty="0"/>
              <a:t>Tavoite</a:t>
            </a:r>
            <a:br>
              <a:rPr lang="en-FI" b="1" dirty="0"/>
            </a:br>
            <a:br>
              <a:rPr lang="en-FI" b="1" dirty="0"/>
            </a:br>
            <a:br>
              <a:rPr lang="en-FI" b="1" dirty="0"/>
            </a:br>
            <a:endParaRPr lang="en-FI" b="1" dirty="0"/>
          </a:p>
          <a:p>
            <a:pPr marL="342900" indent="-342900">
              <a:buFont typeface="+mj-lt"/>
              <a:buAutoNum type="arabicPeriod"/>
            </a:pPr>
            <a:r>
              <a:rPr lang="en-FI" b="1" dirty="0"/>
              <a:t>Tavoite</a:t>
            </a:r>
            <a:br>
              <a:rPr lang="en-FI" b="1" dirty="0"/>
            </a:br>
            <a:br>
              <a:rPr lang="en-FI" b="1" dirty="0"/>
            </a:br>
            <a:br>
              <a:rPr lang="en-FI" b="1" dirty="0"/>
            </a:br>
            <a:endParaRPr lang="en-FI" b="1" dirty="0"/>
          </a:p>
          <a:p>
            <a:pPr marL="342900" indent="-342900">
              <a:buFont typeface="+mj-lt"/>
              <a:buAutoNum type="arabicPeriod"/>
            </a:pPr>
            <a:r>
              <a:rPr lang="en-FI" b="1" dirty="0"/>
              <a:t>Tavoite</a:t>
            </a:r>
            <a:br>
              <a:rPr lang="en-FI" b="1" dirty="0"/>
            </a:br>
            <a:br>
              <a:rPr lang="en-FI" b="1" dirty="0"/>
            </a:br>
            <a:br>
              <a:rPr lang="en-FI" b="1" dirty="0"/>
            </a:br>
            <a:endParaRPr lang="en-FI" b="1" dirty="0"/>
          </a:p>
          <a:p>
            <a:pPr marL="342900" indent="-342900">
              <a:buFont typeface="+mj-lt"/>
              <a:buAutoNum type="arabicPeriod"/>
            </a:pPr>
            <a:r>
              <a:rPr lang="en-FI" b="1" dirty="0"/>
              <a:t>Tavoite</a:t>
            </a:r>
            <a:br>
              <a:rPr lang="en-FI" b="1" dirty="0"/>
            </a:br>
            <a:br>
              <a:rPr lang="en-FI" b="1" dirty="0"/>
            </a:br>
            <a:br>
              <a:rPr lang="en-FI" b="1" dirty="0"/>
            </a:br>
            <a:endParaRPr lang="en-FI" b="1" dirty="0"/>
          </a:p>
          <a:p>
            <a:pPr marL="342900" indent="-342900">
              <a:buFont typeface="+mj-lt"/>
              <a:buAutoNum type="arabicPeriod"/>
            </a:pPr>
            <a:r>
              <a:rPr lang="en-FI" b="1" dirty="0"/>
              <a:t>Tavoite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89CF2C-0633-B9F9-E753-B051D97B3A7C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2732315"/>
            <a:ext cx="4779872" cy="3415936"/>
          </a:xfrm>
        </p:spPr>
        <p:txBody>
          <a:bodyPr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5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Aseta seuraavaksi yrityksen strategiset tavoitteet. Huomioithan, että asettamasi tavoitteet ovat yhteydessä yrityksen toimintaan. Tavoitteiden saavuttamiseksi voit pohtia esimerkiksi seuraavia kysymyksiä: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i-FI" sz="15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5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Millaisia asioita yritys haluaa tavoitella?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5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Millaisin toimenpitein asetetut tavoitteet tullaan saavuttamaan?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i-FI" sz="15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5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Muista yhteys tavoiteltavien asioiden ja päivittäisen tekemisen välillä. </a:t>
            </a:r>
            <a:endParaRPr lang="fi-FI" sz="1500" dirty="0">
              <a:effectLst/>
              <a:ea typeface="Calibri" panose="020F050202020403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68EFFB-2525-F8F5-A6E6-87495BED6E64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</p:spTree>
    <p:extLst>
      <p:ext uri="{BB962C8B-B14F-4D97-AF65-F5344CB8AC3E}">
        <p14:creationId xmlns:p14="http://schemas.microsoft.com/office/powerpoint/2010/main" val="2228604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CFD0E-469F-C680-EBC9-56ECA0FB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Strategian luominen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F5C2A-300A-C9A5-87C2-8D25501EA7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59E990-82B6-01B0-7537-304A13C8896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2757683"/>
            <a:ext cx="4650378" cy="286968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Edellä täyttämäsi kohdat auttavat sinua kuvaamaan yrityksen strategian tähän.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4A04E3-8BA6-066E-2B16-CCA134F831FE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</p:spTree>
    <p:extLst>
      <p:ext uri="{BB962C8B-B14F-4D97-AF65-F5344CB8AC3E}">
        <p14:creationId xmlns:p14="http://schemas.microsoft.com/office/powerpoint/2010/main" val="4259189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17480C-730A-6F85-3CCA-8F57C26877FB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2: STRATEGIAN LUOMINEN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03383D-10BC-8C56-D909-993AC2BE7569}"/>
              </a:ext>
            </a:extLst>
          </p:cNvPr>
          <p:cNvSpPr/>
          <p:nvPr/>
        </p:nvSpPr>
        <p:spPr>
          <a:xfrm>
            <a:off x="8882847" y="2331054"/>
            <a:ext cx="2971800" cy="13948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3D259DF-D7F9-0C78-83F8-1D20A8FC82A2}"/>
              </a:ext>
            </a:extLst>
          </p:cNvPr>
          <p:cNvSpPr txBox="1">
            <a:spLocks/>
          </p:cNvSpPr>
          <p:nvPr/>
        </p:nvSpPr>
        <p:spPr>
          <a:xfrm>
            <a:off x="8892362" y="2331052"/>
            <a:ext cx="2971800" cy="139485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300" b="1" spc="300" dirty="0">
                <a:solidFill>
                  <a:schemeClr val="tx1"/>
                </a:solidFill>
              </a:rPr>
              <a:t>MYYNTI JA</a:t>
            </a:r>
          </a:p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300" b="1" spc="300" dirty="0">
                <a:solidFill>
                  <a:schemeClr val="tx1"/>
                </a:solidFill>
              </a:rPr>
              <a:t> MARKKINOINTI:</a:t>
            </a:r>
            <a:endParaRPr lang="en-FI" sz="1300" spc="300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520A6AE-5825-0168-2D7C-E4FDD2560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79872" cy="2089579"/>
          </a:xfrm>
        </p:spPr>
        <p:txBody>
          <a:bodyPr/>
          <a:lstStyle/>
          <a:p>
            <a:r>
              <a:rPr lang="en-FI" dirty="0"/>
              <a:t>Tavoitteet seuraavalle vuodelle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12E536D-D316-7012-C5E3-3CD7C1B99F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4057943"/>
            <a:ext cx="4650378" cy="2759037"/>
          </a:xfrm>
        </p:spPr>
        <p:txBody>
          <a:bodyPr>
            <a:normAutofit/>
          </a:bodyPr>
          <a:lstStyle/>
          <a:p>
            <a:r>
              <a:rPr lang="en-FI" sz="1300" dirty="0"/>
              <a:t>Talous:</a:t>
            </a:r>
            <a:br>
              <a:rPr lang="en-FI" sz="1300" dirty="0"/>
            </a:br>
            <a:r>
              <a:rPr lang="en-FI" sz="1300" dirty="0"/>
              <a:t>Asiakkaat:</a:t>
            </a:r>
            <a:br>
              <a:rPr lang="en-FI" sz="1300" dirty="0"/>
            </a:br>
            <a:r>
              <a:rPr lang="en-FI" sz="1300" dirty="0"/>
              <a:t>Henkilöstö:</a:t>
            </a:r>
            <a:br>
              <a:rPr lang="en-FI" sz="1300" dirty="0"/>
            </a:br>
            <a:r>
              <a:rPr lang="en-FI" sz="1300" dirty="0"/>
              <a:t>Johtaminen:</a:t>
            </a:r>
            <a:br>
              <a:rPr lang="en-FI" sz="1300" dirty="0"/>
            </a:br>
            <a:r>
              <a:rPr lang="en-FI" sz="1300" dirty="0"/>
              <a:t>Kalusto:</a:t>
            </a:r>
            <a:br>
              <a:rPr lang="en-FI" sz="1300" dirty="0"/>
            </a:br>
            <a:r>
              <a:rPr lang="en-FI" sz="1300" dirty="0"/>
              <a:t>Toimitilat ja rakennukset:</a:t>
            </a:r>
            <a:br>
              <a:rPr lang="en-FI" sz="1300" dirty="0"/>
            </a:br>
            <a:r>
              <a:rPr lang="en-FI" sz="1300" dirty="0"/>
              <a:t>Investoinnit ja rahoitus:</a:t>
            </a:r>
            <a:br>
              <a:rPr lang="en-FI" sz="1300" dirty="0"/>
            </a:br>
            <a:r>
              <a:rPr lang="en-FI" sz="1300" dirty="0"/>
              <a:t>Myynti ja markkinointi</a:t>
            </a:r>
            <a:br>
              <a:rPr lang="en-FI" sz="1300" dirty="0"/>
            </a:br>
            <a:r>
              <a:rPr lang="en-FI" sz="1300" dirty="0"/>
              <a:t>Tuotanto:</a:t>
            </a:r>
            <a:br>
              <a:rPr lang="en-FI" sz="1300" dirty="0"/>
            </a:br>
            <a:r>
              <a:rPr lang="en-FI" sz="1300" dirty="0"/>
              <a:t>Tuotekehitys:</a:t>
            </a:r>
            <a:br>
              <a:rPr lang="en-FI" sz="1300" dirty="0"/>
            </a:br>
            <a:r>
              <a:rPr lang="en-FI" sz="1300" dirty="0"/>
              <a:t>Laatu:</a:t>
            </a:r>
            <a:br>
              <a:rPr lang="en-FI" sz="1300" dirty="0"/>
            </a:br>
            <a:r>
              <a:rPr lang="en-FI" sz="1300" dirty="0"/>
              <a:t>Partnerit: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2BC8742-FBD0-B152-1D08-BD9D8F402F9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38199" y="3170053"/>
            <a:ext cx="4779872" cy="829492"/>
          </a:xfrm>
        </p:spPr>
        <p:txBody>
          <a:bodyPr>
            <a:normAutofit/>
          </a:bodyPr>
          <a:lstStyle/>
          <a:p>
            <a:r>
              <a:rPr lang="en-FI" dirty="0"/>
              <a:t>Voit halutessasi kirjoittaa strategiset tavoitteet esimerkiksi seuraavalle vuodelle kuvassa olevan ryhmittelyn mukaan tai listana.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7B1413-EA8E-6039-274A-8E4452C3EE61}"/>
              </a:ext>
            </a:extLst>
          </p:cNvPr>
          <p:cNvSpPr/>
          <p:nvPr/>
        </p:nvSpPr>
        <p:spPr>
          <a:xfrm>
            <a:off x="8882846" y="961208"/>
            <a:ext cx="2981316" cy="120970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FF05DFBF-00F3-15E4-F3D6-6F334ED478C9}"/>
              </a:ext>
            </a:extLst>
          </p:cNvPr>
          <p:cNvSpPr txBox="1">
            <a:spLocks/>
          </p:cNvSpPr>
          <p:nvPr/>
        </p:nvSpPr>
        <p:spPr>
          <a:xfrm>
            <a:off x="8882846" y="961207"/>
            <a:ext cx="2981316" cy="1209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300" b="1" spc="300" dirty="0">
                <a:solidFill>
                  <a:schemeClr val="tx1"/>
                </a:solidFill>
              </a:rPr>
              <a:t>TALOUS:</a:t>
            </a:r>
            <a:endParaRPr lang="en-FI" sz="1300" spc="300" dirty="0">
              <a:solidFill>
                <a:schemeClr val="tx1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C63651D6-4B32-5DF0-2B34-9D4AB9DCC870}"/>
              </a:ext>
            </a:extLst>
          </p:cNvPr>
          <p:cNvSpPr txBox="1">
            <a:spLocks/>
          </p:cNvSpPr>
          <p:nvPr/>
        </p:nvSpPr>
        <p:spPr>
          <a:xfrm>
            <a:off x="8882846" y="3886044"/>
            <a:ext cx="2981315" cy="15440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300" b="1" spc="300" dirty="0">
                <a:solidFill>
                  <a:schemeClr val="tx1"/>
                </a:solidFill>
              </a:rPr>
              <a:t>HENKILÖSTÖ JA JOHTAMINEN:</a:t>
            </a:r>
            <a:endParaRPr lang="en-FI" sz="1300" spc="3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E12EBE-31B4-B739-4508-983CF29127B7}"/>
              </a:ext>
            </a:extLst>
          </p:cNvPr>
          <p:cNvSpPr/>
          <p:nvPr/>
        </p:nvSpPr>
        <p:spPr>
          <a:xfrm>
            <a:off x="6119110" y="1643501"/>
            <a:ext cx="3128053" cy="8294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094BF08A-C31C-AAA9-C54E-F208ABD2F733}"/>
              </a:ext>
            </a:extLst>
          </p:cNvPr>
          <p:cNvSpPr txBox="1">
            <a:spLocks/>
          </p:cNvSpPr>
          <p:nvPr/>
        </p:nvSpPr>
        <p:spPr>
          <a:xfrm>
            <a:off x="6119110" y="1643500"/>
            <a:ext cx="3128053" cy="829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300" b="1" spc="300" dirty="0">
                <a:solidFill>
                  <a:schemeClr val="tx1"/>
                </a:solidFill>
              </a:rPr>
              <a:t>TOIMITILAT:</a:t>
            </a:r>
            <a:endParaRPr lang="en-FI" sz="1300" spc="3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4227D1-1A4A-A48D-B0E2-DADCE069A2BA}"/>
              </a:ext>
            </a:extLst>
          </p:cNvPr>
          <p:cNvSpPr/>
          <p:nvPr/>
        </p:nvSpPr>
        <p:spPr>
          <a:xfrm>
            <a:off x="6119110" y="2633130"/>
            <a:ext cx="3128053" cy="8294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A07F13FE-C9E9-B35F-4AA7-A769859FB7E6}"/>
              </a:ext>
            </a:extLst>
          </p:cNvPr>
          <p:cNvSpPr txBox="1">
            <a:spLocks/>
          </p:cNvSpPr>
          <p:nvPr/>
        </p:nvSpPr>
        <p:spPr>
          <a:xfrm>
            <a:off x="6119110" y="2633128"/>
            <a:ext cx="3128053" cy="14551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300" b="1" spc="300" dirty="0">
                <a:solidFill>
                  <a:schemeClr val="tx1"/>
                </a:solidFill>
              </a:rPr>
              <a:t>LAATU:</a:t>
            </a:r>
            <a:endParaRPr lang="en-FI" sz="1300" spc="3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F31E07-DB7C-52EB-A5C1-5C6C2EC872B1}"/>
              </a:ext>
            </a:extLst>
          </p:cNvPr>
          <p:cNvSpPr/>
          <p:nvPr/>
        </p:nvSpPr>
        <p:spPr>
          <a:xfrm>
            <a:off x="6119110" y="4248445"/>
            <a:ext cx="3128053" cy="8294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8BC60D0F-CF49-1909-29ED-36DAB26C51A1}"/>
              </a:ext>
            </a:extLst>
          </p:cNvPr>
          <p:cNvSpPr txBox="1">
            <a:spLocks/>
          </p:cNvSpPr>
          <p:nvPr/>
        </p:nvSpPr>
        <p:spPr>
          <a:xfrm>
            <a:off x="6119110" y="4248444"/>
            <a:ext cx="3128053" cy="8294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300" b="1" spc="300" dirty="0">
                <a:solidFill>
                  <a:schemeClr val="tx1"/>
                </a:solidFill>
              </a:rPr>
              <a:t>ASIAKKAAT:</a:t>
            </a:r>
            <a:endParaRPr lang="en-FI" sz="1300" spc="3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AD16AB-DC0C-F3BD-A8F5-C00E19C5FDEF}"/>
              </a:ext>
            </a:extLst>
          </p:cNvPr>
          <p:cNvSpPr/>
          <p:nvPr/>
        </p:nvSpPr>
        <p:spPr>
          <a:xfrm>
            <a:off x="7318819" y="5240761"/>
            <a:ext cx="3128053" cy="919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EF9F3CD5-41B3-2B6D-B7AC-93490002E93E}"/>
              </a:ext>
            </a:extLst>
          </p:cNvPr>
          <p:cNvSpPr txBox="1">
            <a:spLocks/>
          </p:cNvSpPr>
          <p:nvPr/>
        </p:nvSpPr>
        <p:spPr>
          <a:xfrm>
            <a:off x="7318819" y="5240760"/>
            <a:ext cx="3128053" cy="91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300" b="1" spc="300" dirty="0">
                <a:solidFill>
                  <a:schemeClr val="tx1"/>
                </a:solidFill>
              </a:rPr>
              <a:t>TUOTEKEHITYS:</a:t>
            </a:r>
            <a:endParaRPr lang="en-FI" sz="1300" spc="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044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0BE9A04-AB0B-17CE-3198-ED1DADCCC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0701"/>
            <a:ext cx="9483090" cy="955929"/>
          </a:xfrm>
        </p:spPr>
        <p:txBody>
          <a:bodyPr>
            <a:normAutofit/>
          </a:bodyPr>
          <a:lstStyle/>
          <a:p>
            <a:r>
              <a:rPr lang="en-FI" dirty="0">
                <a:solidFill>
                  <a:schemeClr val="tx1"/>
                </a:solidFill>
              </a:rPr>
              <a:t>Strategiatyön vaihe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3F00E6-58BE-06A0-0C52-125EBB303AE9}"/>
              </a:ext>
            </a:extLst>
          </p:cNvPr>
          <p:cNvSpPr/>
          <p:nvPr/>
        </p:nvSpPr>
        <p:spPr>
          <a:xfrm>
            <a:off x="838200" y="3045434"/>
            <a:ext cx="10288213" cy="546272"/>
          </a:xfrm>
          <a:prstGeom prst="rect">
            <a:avLst/>
          </a:prstGeom>
          <a:solidFill>
            <a:srgbClr val="FFE9D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B367E8-EA12-6F56-7FBF-D87768DE711D}"/>
              </a:ext>
            </a:extLst>
          </p:cNvPr>
          <p:cNvSpPr txBox="1"/>
          <p:nvPr/>
        </p:nvSpPr>
        <p:spPr>
          <a:xfrm>
            <a:off x="838200" y="3151622"/>
            <a:ext cx="10288213" cy="307777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Strategiset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tavoitteet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ja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toimenpiteet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ovat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yhteydessä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yrityksen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visioon</a:t>
            </a:r>
            <a:endParaRPr lang="en-FI" sz="1400" b="1" dirty="0">
              <a:latin typeface="Avenir Heavy" panose="02000503020000020003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5579090-0408-7576-D16B-B55A6AD0BB65}"/>
              </a:ext>
            </a:extLst>
          </p:cNvPr>
          <p:cNvGrpSpPr/>
          <p:nvPr/>
        </p:nvGrpSpPr>
        <p:grpSpPr>
          <a:xfrm>
            <a:off x="830000" y="2179818"/>
            <a:ext cx="10296415" cy="955927"/>
            <a:chOff x="-3854" y="2535"/>
            <a:chExt cx="4839524" cy="955927"/>
          </a:xfrm>
          <a:solidFill>
            <a:schemeClr val="accent3"/>
          </a:solidFill>
          <a:effectLst/>
        </p:grpSpPr>
        <p:sp>
          <p:nvSpPr>
            <p:cNvPr id="8" name="Up Arrow Callout 7">
              <a:extLst>
                <a:ext uri="{FF2B5EF4-FFF2-40B4-BE49-F238E27FC236}">
                  <a16:creationId xmlns:a16="http://schemas.microsoft.com/office/drawing/2014/main" id="{51B5236C-544B-FF5E-2814-C04250B1C7F1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9" name="Up Arrow Callout 4">
              <a:extLst>
                <a:ext uri="{FF2B5EF4-FFF2-40B4-BE49-F238E27FC236}">
                  <a16:creationId xmlns:a16="http://schemas.microsoft.com/office/drawing/2014/main" id="{B43CAABB-23E8-812B-805B-4DFD6CC18FBC}"/>
                </a:ext>
              </a:extLst>
            </p:cNvPr>
            <p:cNvSpPr txBox="1"/>
            <p:nvPr/>
          </p:nvSpPr>
          <p:spPr>
            <a:xfrm>
              <a:off x="-3854" y="2535"/>
              <a:ext cx="4839524" cy="621133"/>
            </a:xfrm>
            <a:prstGeom prst="rect">
              <a:avLst/>
            </a:prstGeom>
            <a:solidFill>
              <a:schemeClr val="accent5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Vaihe</a:t>
              </a:r>
              <a:r>
                <a:rPr lang="en-GB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3: </a:t>
              </a: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Strategian</a:t>
              </a:r>
              <a:r>
                <a:rPr lang="en-GB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toteuttaminen</a:t>
              </a:r>
              <a:endParaRPr lang="en-GB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5A1D6A-4262-83C6-5FF2-FF9CAD2B32EF}"/>
              </a:ext>
            </a:extLst>
          </p:cNvPr>
          <p:cNvGrpSpPr/>
          <p:nvPr/>
        </p:nvGrpSpPr>
        <p:grpSpPr>
          <a:xfrm>
            <a:off x="838199" y="3711728"/>
            <a:ext cx="5076000" cy="955927"/>
            <a:chOff x="0" y="2535"/>
            <a:chExt cx="4831815" cy="955927"/>
          </a:xfrm>
          <a:solidFill>
            <a:schemeClr val="accent5">
              <a:lumMod val="20000"/>
              <a:lumOff val="80000"/>
            </a:schemeClr>
          </a:solidFill>
          <a:effectLst/>
        </p:grpSpPr>
        <p:sp>
          <p:nvSpPr>
            <p:cNvPr id="11" name="Up Arrow Callout 10">
              <a:extLst>
                <a:ext uri="{FF2B5EF4-FFF2-40B4-BE49-F238E27FC236}">
                  <a16:creationId xmlns:a16="http://schemas.microsoft.com/office/drawing/2014/main" id="{FA9E5AB8-BC95-A614-3944-204E91AD6E6D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2" name="Up Arrow Callout 4">
              <a:extLst>
                <a:ext uri="{FF2B5EF4-FFF2-40B4-BE49-F238E27FC236}">
                  <a16:creationId xmlns:a16="http://schemas.microsoft.com/office/drawing/2014/main" id="{B118CCE0-A6FA-CCB3-42E4-CBE7C71C7EF9}"/>
                </a:ext>
              </a:extLst>
            </p:cNvPr>
            <p:cNvSpPr txBox="1"/>
            <p:nvPr/>
          </p:nvSpPr>
          <p:spPr>
            <a:xfrm rot="21600000">
              <a:off x="0" y="2535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Kyllä</a:t>
              </a:r>
              <a:endParaRPr lang="en-GB" sz="1400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62861AE-8DA3-AEF2-07E8-B0D321138041}"/>
              </a:ext>
            </a:extLst>
          </p:cNvPr>
          <p:cNvGrpSpPr/>
          <p:nvPr/>
        </p:nvGrpSpPr>
        <p:grpSpPr>
          <a:xfrm>
            <a:off x="6050413" y="3711728"/>
            <a:ext cx="5076000" cy="955927"/>
            <a:chOff x="0" y="2535"/>
            <a:chExt cx="4831815" cy="955927"/>
          </a:xfrm>
          <a:solidFill>
            <a:schemeClr val="accent5">
              <a:lumMod val="20000"/>
              <a:lumOff val="80000"/>
            </a:schemeClr>
          </a:solidFill>
          <a:effectLst/>
        </p:grpSpPr>
        <p:sp>
          <p:nvSpPr>
            <p:cNvPr id="14" name="Up Arrow Callout 13">
              <a:extLst>
                <a:ext uri="{FF2B5EF4-FFF2-40B4-BE49-F238E27FC236}">
                  <a16:creationId xmlns:a16="http://schemas.microsoft.com/office/drawing/2014/main" id="{34585B9A-F771-BE18-1EB8-4AD708948E8D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Up Arrow Callout 4">
              <a:extLst>
                <a:ext uri="{FF2B5EF4-FFF2-40B4-BE49-F238E27FC236}">
                  <a16:creationId xmlns:a16="http://schemas.microsoft.com/office/drawing/2014/main" id="{039FBF04-6511-F9D8-45D2-6C08D7842746}"/>
                </a:ext>
              </a:extLst>
            </p:cNvPr>
            <p:cNvSpPr txBox="1"/>
            <p:nvPr/>
          </p:nvSpPr>
          <p:spPr>
            <a:xfrm rot="21600000">
              <a:off x="0" y="2535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Ei</a:t>
              </a:r>
              <a:endParaRPr lang="en-GB" sz="1400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79F897-E026-1749-00DE-C8E973ABC7C1}"/>
              </a:ext>
            </a:extLst>
          </p:cNvPr>
          <p:cNvSpPr txBox="1">
            <a:spLocks/>
          </p:cNvSpPr>
          <p:nvPr/>
        </p:nvSpPr>
        <p:spPr>
          <a:xfrm>
            <a:off x="6042213" y="4723429"/>
            <a:ext cx="5076000" cy="741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Määritä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konkreettisia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toimenpiteitä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(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päivittäiset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työtehtävät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eri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osa-alueilla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),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joilla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strategiset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tavoitteet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GB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saavutetaan</a:t>
            </a:r>
            <a:r>
              <a:rPr lang="en-GB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AAE0565-5FBB-1A9A-8F6B-2FC4528D7C7E}"/>
              </a:ext>
            </a:extLst>
          </p:cNvPr>
          <p:cNvSpPr txBox="1">
            <a:spLocks/>
          </p:cNvSpPr>
          <p:nvPr/>
        </p:nvSpPr>
        <p:spPr>
          <a:xfrm>
            <a:off x="838199" y="4775326"/>
            <a:ext cx="4862690" cy="468000"/>
          </a:xfrm>
          <a:prstGeom prst="rect">
            <a:avLst/>
          </a:prstGeom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ctr">
              <a:spcBef>
                <a:spcPts val="0"/>
              </a:spcBef>
              <a:buFont typeface="Wingdings" pitchFamily="2" charset="2"/>
              <a:buChar char="Ø"/>
            </a:pPr>
            <a:r>
              <a:rPr lang="en-GB" sz="1200" b="1" spc="300" dirty="0">
                <a:solidFill>
                  <a:schemeClr val="tx1"/>
                </a:solidFill>
                <a:sym typeface="Wingdings" pitchFamily="2" charset="2"/>
              </a:rPr>
              <a:t>SIIRRY VAIHEESEEN 4</a:t>
            </a:r>
            <a:endParaRPr lang="en-GB" sz="1200" b="1" spc="300" dirty="0">
              <a:solidFill>
                <a:schemeClr val="tx1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636C27E-DD2A-F04D-5C92-6F7E2DAEC6ED}"/>
              </a:ext>
            </a:extLst>
          </p:cNvPr>
          <p:cNvSpPr txBox="1">
            <a:spLocks/>
          </p:cNvSpPr>
          <p:nvPr/>
        </p:nvSpPr>
        <p:spPr>
          <a:xfrm>
            <a:off x="6050413" y="5323629"/>
            <a:ext cx="5191546" cy="468000"/>
          </a:xfrm>
          <a:prstGeom prst="rect">
            <a:avLst/>
          </a:prstGeom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ctr">
              <a:spcBef>
                <a:spcPts val="0"/>
              </a:spcBef>
              <a:buFont typeface="Wingdings" pitchFamily="2" charset="2"/>
              <a:buChar char="Ø"/>
            </a:pPr>
            <a:r>
              <a:rPr lang="en-GB" sz="1200" b="1" spc="300" dirty="0">
                <a:solidFill>
                  <a:schemeClr val="tx1"/>
                </a:solidFill>
                <a:sym typeface="Wingdings" pitchFamily="2" charset="2"/>
              </a:rPr>
              <a:t>JATKA ETEENPÄIN</a:t>
            </a:r>
            <a:endParaRPr lang="en-GB" sz="1200" b="1" spc="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036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C9A3D-793C-37E5-AAA7-DE033DB0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Strategian toteuttaminen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5B183-F111-2EED-7DFC-35307EB78BF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2842492"/>
            <a:ext cx="4779872" cy="2909520"/>
          </a:xfrm>
        </p:spPr>
        <p:txBody>
          <a:bodyPr>
            <a:normAutofit/>
          </a:bodyPr>
          <a:lstStyle/>
          <a:p>
            <a:r>
              <a:rPr lang="en-FI" sz="1500" dirty="0"/>
              <a:t>Strategiatyöskentely (suunnittelu, toteuttaminen ja arviointi) on jatkuva prosessi.</a:t>
            </a:r>
          </a:p>
          <a:p>
            <a:r>
              <a:rPr lang="fi-FI" sz="1500" dirty="0">
                <a:effectLst/>
                <a:ea typeface="Calibri" panose="020F0502020204030204" pitchFamily="34" charset="0"/>
              </a:rPr>
              <a:t>Saat aihealueen teemoista lisätietoa </a:t>
            </a:r>
            <a:r>
              <a:rPr lang="fi-FI" sz="1500" dirty="0" err="1">
                <a:effectLst/>
                <a:ea typeface="Calibri" panose="020F0502020204030204" pitchFamily="34" charset="0"/>
              </a:rPr>
              <a:t>KeMu</a:t>
            </a:r>
            <a:r>
              <a:rPr lang="fi-FI" sz="1500" dirty="0">
                <a:effectLst/>
                <a:ea typeface="Calibri" panose="020F0502020204030204" pitchFamily="34" charset="0"/>
              </a:rPr>
              <a:t>-hankkeessa toteutettujen mikrokurssien kautta. Mikrokurssit löytyvät Moodle-oppimisympäristöstä, jonne saat pääsyn alueesi yrityskehittäjän kautta. </a:t>
            </a:r>
            <a:r>
              <a:rPr lang="en-GB" sz="1500" dirty="0" err="1"/>
              <a:t>Tähän</a:t>
            </a:r>
            <a:r>
              <a:rPr lang="en-GB" sz="1500" dirty="0"/>
              <a:t> </a:t>
            </a:r>
            <a:r>
              <a:rPr lang="en-GB" sz="1500" dirty="0" err="1"/>
              <a:t>aihealueeseen</a:t>
            </a:r>
            <a:r>
              <a:rPr lang="en-GB" sz="1500" dirty="0"/>
              <a:t> </a:t>
            </a:r>
            <a:r>
              <a:rPr lang="en-GB" sz="1500" dirty="0" err="1"/>
              <a:t>liittyvät</a:t>
            </a:r>
            <a:r>
              <a:rPr lang="en-GB" sz="1500" dirty="0"/>
              <a:t> </a:t>
            </a:r>
            <a:r>
              <a:rPr lang="en-GB" sz="1500" dirty="0" err="1"/>
              <a:t>oheiset</a:t>
            </a:r>
            <a:r>
              <a:rPr lang="en-GB" sz="1500" dirty="0"/>
              <a:t> </a:t>
            </a:r>
            <a:r>
              <a:rPr lang="en-GB" sz="1500" dirty="0" err="1"/>
              <a:t>mikrokurssit</a:t>
            </a:r>
            <a:r>
              <a:rPr lang="en-GB" sz="1500" dirty="0"/>
              <a:t>.</a:t>
            </a:r>
            <a:endParaRPr lang="fi-FI" sz="15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6DC2AE-573D-B352-949D-0915DDFC344E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>
                <a:solidFill>
                  <a:schemeClr val="bg1"/>
                </a:solidFill>
              </a:rPr>
              <a:t>KETTERÄ STRATEGIATYÖKALU, VAIHE 3: STRATEGIAN TOTEUTTAMINEN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E3A649B-F0DE-D2CE-C679-4B556D0892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21406" y="833119"/>
            <a:ext cx="2564437" cy="5832022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Strategia ohjaa yrityksen toimintaa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Liiketoiminnan strateginen johtaminen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Kasvu ja tulevaisuus </a:t>
            </a:r>
            <a:endParaRPr lang="en-FI" b="1" dirty="0">
              <a:sym typeface="Wingdings" pitchFamily="2" charset="2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Yrityksen arvot ja tavoitteet 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Tuotekehitys </a:t>
            </a:r>
            <a:endParaRPr lang="en-FI" b="1" dirty="0">
              <a:sym typeface="Wingdings" pitchFamily="2" charset="2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Nopea tuotteistaminen 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Lean-ajattelu</a:t>
            </a:r>
            <a:endParaRPr lang="en-FI" b="1" dirty="0">
              <a:sym typeface="Wingdings" pitchFamily="2" charset="2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Verkostot </a:t>
            </a:r>
            <a:endParaRPr lang="en-FI" b="1" dirty="0">
              <a:sym typeface="Wingdings" pitchFamily="2" charset="2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IPR</a:t>
            </a:r>
            <a:endParaRPr lang="en-FI" b="1" dirty="0">
              <a:sym typeface="Wingdings" pitchFamily="2" charset="2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Työhyvinvointi ja tuottavuus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b="1" dirty="0">
                <a:sym typeface="Wingdings" pitchFamily="2" charset="2"/>
              </a:rPr>
              <a:t>Ergonomia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Osallistuva toiminta</a:t>
            </a:r>
            <a:endParaRPr lang="en-FI" sz="13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7C253E-5D3B-B7FC-DF0D-1DB3005D164E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9" name="Delay 8">
              <a:extLst>
                <a:ext uri="{FF2B5EF4-FFF2-40B4-BE49-F238E27FC236}">
                  <a16:creationId xmlns:a16="http://schemas.microsoft.com/office/drawing/2014/main" id="{AD9712C0-4152-8BCD-2FD8-CF7CBEC8F1BC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0" name="Multiply 9">
              <a:extLst>
                <a:ext uri="{FF2B5EF4-FFF2-40B4-BE49-F238E27FC236}">
                  <a16:creationId xmlns:a16="http://schemas.microsoft.com/office/drawing/2014/main" id="{918CC7C9-E70F-A5DD-5D45-B731871C0A11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E76F202-ACBD-F130-2296-257CFA437651}"/>
              </a:ext>
            </a:extLst>
          </p:cNvPr>
          <p:cNvSpPr txBox="1">
            <a:spLocks/>
          </p:cNvSpPr>
          <p:nvPr/>
        </p:nvSpPr>
        <p:spPr>
          <a:xfrm>
            <a:off x="9130146" y="833119"/>
            <a:ext cx="2747871" cy="5832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b="1" dirty="0">
                <a:sym typeface="Wingdings" pitchFamily="2" charset="2"/>
              </a:rPr>
              <a:t>Asiakkuusajattelu 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b="1" dirty="0">
                <a:sym typeface="Wingdings" pitchFamily="2" charset="2"/>
              </a:rPr>
              <a:t>Brändi 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en-FI" b="1" dirty="0">
                <a:sym typeface="Wingdings" pitchFamily="2" charset="2"/>
              </a:rPr>
              <a:t>Vaikuttava viestintä</a:t>
            </a:r>
          </a:p>
          <a:p>
            <a:pPr>
              <a:lnSpc>
                <a:spcPct val="110000"/>
              </a:lnSpc>
            </a:pPr>
            <a:endParaRPr lang="en-US" u="none" strike="noStrike" dirty="0">
              <a:solidFill>
                <a:srgbClr val="000000"/>
              </a:solidFill>
              <a:effectLst/>
            </a:endParaRPr>
          </a:p>
          <a:p>
            <a:pPr>
              <a:lnSpc>
                <a:spcPct val="110000"/>
              </a:lnSpc>
            </a:pPr>
            <a:r>
              <a:rPr lang="en-US" u="none" strike="noStrike" dirty="0" err="1">
                <a:solidFill>
                  <a:srgbClr val="000000"/>
                </a:solidFill>
                <a:effectLst/>
              </a:rPr>
              <a:t>Lisätietoa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aihealueeseen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liittyen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löydät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myös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seuraavista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lähteistä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>
              <a:lnSpc>
                <a:spcPct val="110000"/>
              </a:lnSpc>
            </a:pP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Martinsuo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M.,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Mäkinen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S.,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Suomala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P. &amp; Lyly-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Yrjänäinen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J. (2016):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Teollisuustalous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kehittyvässä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maailmassa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Edita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Publishing Oy.</a:t>
            </a:r>
          </a:p>
          <a:p>
            <a:pPr>
              <a:lnSpc>
                <a:spcPct val="110000"/>
              </a:lnSpc>
            </a:pP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Kamensky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M. (2014):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Strateginen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johtaminen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Menestyksen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timantti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4.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painos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Helsinki: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Talentum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Media Oy. ISBN 978-952-14-2262-1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à"/>
            </a:pPr>
            <a:endParaRPr lang="en-FI" dirty="0">
              <a:sym typeface="Wingdings" pitchFamily="2" charset="2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à"/>
            </a:pPr>
            <a:endParaRPr lang="en-FI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71807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748A9-C01D-1803-1D6E-009AD9B8F75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5500726" y="1258389"/>
            <a:ext cx="4430674" cy="899104"/>
          </a:xfrm>
        </p:spPr>
        <p:txBody>
          <a:bodyPr anchor="ctr">
            <a:normAutofit/>
          </a:bodyPr>
          <a:lstStyle/>
          <a:p>
            <a:r>
              <a:rPr lang="fi-FI" dirty="0"/>
              <a:t>Strategian tavoitteet voit kirjata myös taulukko-muotoon ja aikatauluttaa toteutuksen kvartaaleittain.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A815E8-6C5D-634A-E0C1-B3180C4D10E6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>
                <a:solidFill>
                  <a:schemeClr val="bg1"/>
                </a:solidFill>
              </a:rPr>
              <a:t>KETTERÄ STRATEGIATYÖKALU, VAIHE 3: STRATEGIAN TOTEUTTAMINEN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2067DE1-6BB4-6D13-0FA0-555C251B6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154569"/>
              </p:ext>
            </p:extLst>
          </p:nvPr>
        </p:nvGraphicFramePr>
        <p:xfrm>
          <a:off x="990600" y="3041413"/>
          <a:ext cx="9055100" cy="2736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119">
                  <a:extLst>
                    <a:ext uri="{9D8B030D-6E8A-4147-A177-3AD203B41FA5}">
                      <a16:colId xmlns:a16="http://schemas.microsoft.com/office/drawing/2014/main" val="3057470486"/>
                    </a:ext>
                  </a:extLst>
                </a:gridCol>
                <a:gridCol w="1842748">
                  <a:extLst>
                    <a:ext uri="{9D8B030D-6E8A-4147-A177-3AD203B41FA5}">
                      <a16:colId xmlns:a16="http://schemas.microsoft.com/office/drawing/2014/main" val="3491905003"/>
                    </a:ext>
                  </a:extLst>
                </a:gridCol>
                <a:gridCol w="1726537">
                  <a:extLst>
                    <a:ext uri="{9D8B030D-6E8A-4147-A177-3AD203B41FA5}">
                      <a16:colId xmlns:a16="http://schemas.microsoft.com/office/drawing/2014/main" val="138379023"/>
                    </a:ext>
                  </a:extLst>
                </a:gridCol>
                <a:gridCol w="1925754">
                  <a:extLst>
                    <a:ext uri="{9D8B030D-6E8A-4147-A177-3AD203B41FA5}">
                      <a16:colId xmlns:a16="http://schemas.microsoft.com/office/drawing/2014/main" val="3063854018"/>
                    </a:ext>
                  </a:extLst>
                </a:gridCol>
                <a:gridCol w="1792942">
                  <a:extLst>
                    <a:ext uri="{9D8B030D-6E8A-4147-A177-3AD203B41FA5}">
                      <a16:colId xmlns:a16="http://schemas.microsoft.com/office/drawing/2014/main" val="3693088202"/>
                    </a:ext>
                  </a:extLst>
                </a:gridCol>
              </a:tblGrid>
              <a:tr h="547361"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Tavoite</a:t>
                      </a: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Q1</a:t>
                      </a: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Q2</a:t>
                      </a: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Q3</a:t>
                      </a: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Q4</a:t>
                      </a: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647622"/>
                  </a:ext>
                </a:extLst>
              </a:tr>
              <a:tr h="547361"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674113"/>
                  </a:ext>
                </a:extLst>
              </a:tr>
              <a:tr h="547361"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123422"/>
                  </a:ext>
                </a:extLst>
              </a:tr>
              <a:tr h="547361"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563"/>
                  </a:ext>
                </a:extLst>
              </a:tr>
              <a:tr h="547361"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568961"/>
                  </a:ext>
                </a:extLst>
              </a:tr>
            </a:tbl>
          </a:graphicData>
        </a:graphic>
      </p:graphicFrame>
      <p:sp>
        <p:nvSpPr>
          <p:cNvPr id="17" name="Title 1">
            <a:extLst>
              <a:ext uri="{FF2B5EF4-FFF2-40B4-BE49-F238E27FC236}">
                <a16:creationId xmlns:a16="http://schemas.microsoft.com/office/drawing/2014/main" id="{C6D8ABCD-88BC-B891-CCC4-3A578BA83C16}"/>
              </a:ext>
            </a:extLst>
          </p:cNvPr>
          <p:cNvSpPr txBox="1">
            <a:spLocks/>
          </p:cNvSpPr>
          <p:nvPr/>
        </p:nvSpPr>
        <p:spPr>
          <a:xfrm>
            <a:off x="990600" y="1258388"/>
            <a:ext cx="4754526" cy="20895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Heavy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FI"/>
              <a:t>Strategian toteuttaminen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52643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996F72-1472-0575-6A7B-1590CA2C8BC9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>
                <a:solidFill>
                  <a:schemeClr val="bg1"/>
                </a:solidFill>
              </a:rPr>
              <a:t>KETTERÄ STRATEGIATYÖKALU, VAIHE 3: STRATEGIAN TOTEUTTAMINEN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B53E2F7-3ED9-4388-A509-AE4B224AE850}"/>
              </a:ext>
            </a:extLst>
          </p:cNvPr>
          <p:cNvSpPr txBox="1">
            <a:spLocks/>
          </p:cNvSpPr>
          <p:nvPr/>
        </p:nvSpPr>
        <p:spPr>
          <a:xfrm>
            <a:off x="990600" y="2930901"/>
            <a:ext cx="5397500" cy="1475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Strategian toteuttamisessa voi käyttää myös portaikkoa. Eteenpäin kuljettaville askelmille on hyvä sijoittaa tarkastuspisteitä ja ketterässä kehittämisessä havaintojen pohjalta tehdään kehitystyötä. Kehitystyön tulee olla jatkuvaa ja visiolähtöistä. </a:t>
            </a:r>
          </a:p>
          <a:p>
            <a:endParaRPr lang="fi-FI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9ECDE02-3BBE-AD30-E2B7-1D55DB3144B8}"/>
              </a:ext>
            </a:extLst>
          </p:cNvPr>
          <p:cNvSpPr txBox="1">
            <a:spLocks/>
          </p:cNvSpPr>
          <p:nvPr/>
        </p:nvSpPr>
        <p:spPr>
          <a:xfrm>
            <a:off x="990600" y="1258388"/>
            <a:ext cx="4754526" cy="20895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Heavy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en-FI" dirty="0"/>
              <a:t>Strategian toteuttaminen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ACDF29-A132-1D4C-DFF0-07CE07DB61FF}"/>
              </a:ext>
            </a:extLst>
          </p:cNvPr>
          <p:cNvSpPr/>
          <p:nvPr/>
        </p:nvSpPr>
        <p:spPr>
          <a:xfrm>
            <a:off x="2057400" y="5778500"/>
            <a:ext cx="1498600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CCDA50-57AA-F996-1E17-33A8EC1DDA50}"/>
              </a:ext>
            </a:extLst>
          </p:cNvPr>
          <p:cNvSpPr/>
          <p:nvPr/>
        </p:nvSpPr>
        <p:spPr>
          <a:xfrm>
            <a:off x="3652520" y="5339080"/>
            <a:ext cx="1498600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F3669B-8E9C-BBC0-5843-7D28F60668E6}"/>
              </a:ext>
            </a:extLst>
          </p:cNvPr>
          <p:cNvSpPr/>
          <p:nvPr/>
        </p:nvSpPr>
        <p:spPr>
          <a:xfrm>
            <a:off x="5247640" y="4899660"/>
            <a:ext cx="1498600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32CF02-0677-984C-DE30-CA741F26B10E}"/>
              </a:ext>
            </a:extLst>
          </p:cNvPr>
          <p:cNvSpPr/>
          <p:nvPr/>
        </p:nvSpPr>
        <p:spPr>
          <a:xfrm>
            <a:off x="6832600" y="4460240"/>
            <a:ext cx="1498600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2FCDFE-BE8F-A252-8F80-52C506BD06CB}"/>
              </a:ext>
            </a:extLst>
          </p:cNvPr>
          <p:cNvSpPr/>
          <p:nvPr/>
        </p:nvSpPr>
        <p:spPr>
          <a:xfrm>
            <a:off x="8437880" y="4020820"/>
            <a:ext cx="1498600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1E9B00-9953-64A7-D829-3F70B792B5AE}"/>
              </a:ext>
            </a:extLst>
          </p:cNvPr>
          <p:cNvSpPr/>
          <p:nvPr/>
        </p:nvSpPr>
        <p:spPr>
          <a:xfrm>
            <a:off x="10033000" y="3581400"/>
            <a:ext cx="1498600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48CBA8-BBF3-DD4F-54A6-5962A2588B5E}"/>
              </a:ext>
            </a:extLst>
          </p:cNvPr>
          <p:cNvSpPr/>
          <p:nvPr/>
        </p:nvSpPr>
        <p:spPr>
          <a:xfrm>
            <a:off x="10033000" y="4038600"/>
            <a:ext cx="1498600" cy="21971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D27BB7-4D4A-2070-EEDA-F908AEF6C732}"/>
              </a:ext>
            </a:extLst>
          </p:cNvPr>
          <p:cNvSpPr/>
          <p:nvPr/>
        </p:nvSpPr>
        <p:spPr>
          <a:xfrm>
            <a:off x="8432800" y="4478020"/>
            <a:ext cx="1498600" cy="1757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9A3ADB-8177-7C6E-D073-63EF39AA502A}"/>
              </a:ext>
            </a:extLst>
          </p:cNvPr>
          <p:cNvSpPr/>
          <p:nvPr/>
        </p:nvSpPr>
        <p:spPr>
          <a:xfrm>
            <a:off x="6832600" y="4917440"/>
            <a:ext cx="1498600" cy="13182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5F8F18-E85A-C53B-0913-9DFD06D55C6C}"/>
              </a:ext>
            </a:extLst>
          </p:cNvPr>
          <p:cNvSpPr/>
          <p:nvPr/>
        </p:nvSpPr>
        <p:spPr>
          <a:xfrm>
            <a:off x="5247640" y="5339080"/>
            <a:ext cx="1498600" cy="8966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BB627-2BF1-4BE0-B027-1E9B4E7F90B4}"/>
              </a:ext>
            </a:extLst>
          </p:cNvPr>
          <p:cNvSpPr/>
          <p:nvPr/>
        </p:nvSpPr>
        <p:spPr>
          <a:xfrm>
            <a:off x="3657600" y="5778500"/>
            <a:ext cx="1498600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7860D8-99C7-CECA-29EF-016198860B29}"/>
              </a:ext>
            </a:extLst>
          </p:cNvPr>
          <p:cNvSpPr/>
          <p:nvPr/>
        </p:nvSpPr>
        <p:spPr>
          <a:xfrm>
            <a:off x="10033000" y="3022600"/>
            <a:ext cx="1498600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3" name="Graphic 22" descr="Trophy with solid fill">
            <a:extLst>
              <a:ext uri="{FF2B5EF4-FFF2-40B4-BE49-F238E27FC236}">
                <a16:creationId xmlns:a16="http://schemas.microsoft.com/office/drawing/2014/main" id="{9CD69976-E2DC-8D01-3217-B6C5F46CB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5100" y="2399574"/>
            <a:ext cx="914400" cy="914400"/>
          </a:xfrm>
          <a:prstGeom prst="rect">
            <a:avLst/>
          </a:prstGeom>
        </p:spPr>
      </p:pic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1D5A6C53-DDAA-ECF8-CE2B-16A7B482036E}"/>
              </a:ext>
            </a:extLst>
          </p:cNvPr>
          <p:cNvSpPr txBox="1">
            <a:spLocks/>
          </p:cNvSpPr>
          <p:nvPr/>
        </p:nvSpPr>
        <p:spPr>
          <a:xfrm>
            <a:off x="2057400" y="5778501"/>
            <a:ext cx="15087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200" b="1" spc="300" dirty="0">
                <a:solidFill>
                  <a:schemeClr val="tx1"/>
                </a:solidFill>
              </a:rPr>
              <a:t>ELO</a:t>
            </a:r>
            <a:endParaRPr lang="en-FI" sz="1200" b="1" spc="300" dirty="0">
              <a:solidFill>
                <a:schemeClr val="tx1"/>
              </a:solidFill>
            </a:endParaRP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EC9F5DC9-798E-987B-C16E-59F2082B5F6E}"/>
              </a:ext>
            </a:extLst>
          </p:cNvPr>
          <p:cNvSpPr txBox="1">
            <a:spLocks/>
          </p:cNvSpPr>
          <p:nvPr/>
        </p:nvSpPr>
        <p:spPr>
          <a:xfrm>
            <a:off x="3657600" y="5334001"/>
            <a:ext cx="15087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200" b="1" spc="300" dirty="0">
                <a:solidFill>
                  <a:schemeClr val="tx1"/>
                </a:solidFill>
              </a:rPr>
              <a:t>SYYS</a:t>
            </a:r>
            <a:endParaRPr lang="en-FI" sz="1200" b="1" spc="300" dirty="0">
              <a:solidFill>
                <a:schemeClr val="tx1"/>
              </a:solidFill>
            </a:endParaRPr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A52F2F75-13D1-BED7-6959-4BC371C1AB01}"/>
              </a:ext>
            </a:extLst>
          </p:cNvPr>
          <p:cNvSpPr txBox="1">
            <a:spLocks/>
          </p:cNvSpPr>
          <p:nvPr/>
        </p:nvSpPr>
        <p:spPr>
          <a:xfrm>
            <a:off x="5245100" y="4889501"/>
            <a:ext cx="15087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200" b="1" spc="300" dirty="0">
                <a:solidFill>
                  <a:schemeClr val="tx1"/>
                </a:solidFill>
              </a:rPr>
              <a:t>LOKA</a:t>
            </a:r>
            <a:endParaRPr lang="en-FI" sz="1200" b="1" spc="300" dirty="0">
              <a:solidFill>
                <a:schemeClr val="tx1"/>
              </a:solidFill>
            </a:endParaRPr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19A9A49E-83AA-0AB9-A852-BE0D14AA5D0E}"/>
              </a:ext>
            </a:extLst>
          </p:cNvPr>
          <p:cNvSpPr txBox="1">
            <a:spLocks/>
          </p:cNvSpPr>
          <p:nvPr/>
        </p:nvSpPr>
        <p:spPr>
          <a:xfrm>
            <a:off x="6832600" y="4457701"/>
            <a:ext cx="15087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200" b="1" spc="300" dirty="0">
                <a:solidFill>
                  <a:schemeClr val="tx1"/>
                </a:solidFill>
              </a:rPr>
              <a:t>MARRAS</a:t>
            </a:r>
            <a:endParaRPr lang="en-FI" sz="1200" b="1" spc="300" dirty="0">
              <a:solidFill>
                <a:schemeClr val="tx1"/>
              </a:solidFill>
            </a:endParaRPr>
          </a:p>
        </p:txBody>
      </p:sp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CC9E08A6-BF42-3501-5A4C-179B8BF519D2}"/>
              </a:ext>
            </a:extLst>
          </p:cNvPr>
          <p:cNvSpPr txBox="1">
            <a:spLocks/>
          </p:cNvSpPr>
          <p:nvPr/>
        </p:nvSpPr>
        <p:spPr>
          <a:xfrm>
            <a:off x="8432800" y="4025901"/>
            <a:ext cx="15087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200" b="1" spc="300" dirty="0">
                <a:solidFill>
                  <a:schemeClr val="tx1"/>
                </a:solidFill>
              </a:rPr>
              <a:t>JOULU</a:t>
            </a:r>
            <a:endParaRPr lang="en-FI" sz="1200" b="1" spc="300" dirty="0">
              <a:solidFill>
                <a:schemeClr val="tx1"/>
              </a:solidFill>
            </a:endParaRPr>
          </a:p>
        </p:txBody>
      </p:sp>
      <p:sp>
        <p:nvSpPr>
          <p:cNvPr id="32" name="Content Placeholder 1">
            <a:extLst>
              <a:ext uri="{FF2B5EF4-FFF2-40B4-BE49-F238E27FC236}">
                <a16:creationId xmlns:a16="http://schemas.microsoft.com/office/drawing/2014/main" id="{1FDE11DC-7F51-54C7-FF85-4E9BC34313C8}"/>
              </a:ext>
            </a:extLst>
          </p:cNvPr>
          <p:cNvSpPr txBox="1">
            <a:spLocks/>
          </p:cNvSpPr>
          <p:nvPr/>
        </p:nvSpPr>
        <p:spPr>
          <a:xfrm>
            <a:off x="10033000" y="3581401"/>
            <a:ext cx="15087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200" b="1" spc="300" dirty="0">
                <a:solidFill>
                  <a:schemeClr val="tx1"/>
                </a:solidFill>
              </a:rPr>
              <a:t>TAMMI</a:t>
            </a:r>
            <a:endParaRPr lang="en-FI" sz="1200" b="1" spc="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8369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DB2A3F-0C8A-8DC5-632D-C67B1858DC0B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>
                <a:solidFill>
                  <a:schemeClr val="bg1"/>
                </a:solidFill>
              </a:rPr>
              <a:t>KETTERÄ STRATEGIATYÖKALU, VAIHE 3: STRATEGIAN TOTEUTTAMINEN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7D6976F-2402-8E54-0E76-50F3FC1AA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366"/>
            <a:ext cx="10661542" cy="2089579"/>
          </a:xfrm>
        </p:spPr>
        <p:txBody>
          <a:bodyPr/>
          <a:lstStyle/>
          <a:p>
            <a:r>
              <a:rPr lang="en-FI" dirty="0"/>
              <a:t>Asiakasnäkökulma strategian toteuttamisen pohjana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325EAD9-BC7C-BAB9-E7F3-3B38B35B8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681836"/>
              </p:ext>
            </p:extLst>
          </p:nvPr>
        </p:nvGraphicFramePr>
        <p:xfrm>
          <a:off x="838200" y="2154264"/>
          <a:ext cx="10878519" cy="3265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0740">
                  <a:extLst>
                    <a:ext uri="{9D8B030D-6E8A-4147-A177-3AD203B41FA5}">
                      <a16:colId xmlns:a16="http://schemas.microsoft.com/office/drawing/2014/main" val="3057470486"/>
                    </a:ext>
                  </a:extLst>
                </a:gridCol>
                <a:gridCol w="1585823">
                  <a:extLst>
                    <a:ext uri="{9D8B030D-6E8A-4147-A177-3AD203B41FA5}">
                      <a16:colId xmlns:a16="http://schemas.microsoft.com/office/drawing/2014/main" val="3491905003"/>
                    </a:ext>
                  </a:extLst>
                </a:gridCol>
                <a:gridCol w="1485814">
                  <a:extLst>
                    <a:ext uri="{9D8B030D-6E8A-4147-A177-3AD203B41FA5}">
                      <a16:colId xmlns:a16="http://schemas.microsoft.com/office/drawing/2014/main" val="138379023"/>
                    </a:ext>
                  </a:extLst>
                </a:gridCol>
                <a:gridCol w="1657256">
                  <a:extLst>
                    <a:ext uri="{9D8B030D-6E8A-4147-A177-3AD203B41FA5}">
                      <a16:colId xmlns:a16="http://schemas.microsoft.com/office/drawing/2014/main" val="3063854018"/>
                    </a:ext>
                  </a:extLst>
                </a:gridCol>
                <a:gridCol w="1916682">
                  <a:extLst>
                    <a:ext uri="{9D8B030D-6E8A-4147-A177-3AD203B41FA5}">
                      <a16:colId xmlns:a16="http://schemas.microsoft.com/office/drawing/2014/main" val="3693088202"/>
                    </a:ext>
                  </a:extLst>
                </a:gridCol>
                <a:gridCol w="1348353">
                  <a:extLst>
                    <a:ext uri="{9D8B030D-6E8A-4147-A177-3AD203B41FA5}">
                      <a16:colId xmlns:a16="http://schemas.microsoft.com/office/drawing/2014/main" val="299212046"/>
                    </a:ext>
                  </a:extLst>
                </a:gridCol>
                <a:gridCol w="1363851">
                  <a:extLst>
                    <a:ext uri="{9D8B030D-6E8A-4147-A177-3AD203B41FA5}">
                      <a16:colId xmlns:a16="http://schemas.microsoft.com/office/drawing/2014/main" val="2433417220"/>
                    </a:ext>
                  </a:extLst>
                </a:gridCol>
              </a:tblGrid>
              <a:tr h="1075767">
                <a:tc>
                  <a:txBody>
                    <a:bodyPr/>
                    <a:lstStyle/>
                    <a:p>
                      <a:pPr algn="ctr"/>
                      <a:endParaRPr lang="en-FI" sz="1400" b="1" i="0" dirty="0">
                        <a:solidFill>
                          <a:schemeClr val="tx1"/>
                        </a:solidFill>
                        <a:latin typeface="Avenir Light" panose="020B0402020203020204" pitchFamily="34" charset="77"/>
                      </a:endParaRPr>
                    </a:p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Asiakas</a:t>
                      </a:r>
                    </a:p>
                  </a:txBody>
                  <a:tcPr marL="89469" marR="89469" marT="44734" marB="152734" anchor="b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Arvo asiakkaalle</a:t>
                      </a:r>
                    </a:p>
                  </a:txBody>
                  <a:tcPr marL="89469" marR="89469" marT="44734" marB="152734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Tuote</a:t>
                      </a:r>
                    </a:p>
                  </a:txBody>
                  <a:tcPr marL="89469" marR="89469" marT="44734" marB="152734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Kanava</a:t>
                      </a:r>
                    </a:p>
                  </a:txBody>
                  <a:tcPr marL="89469" marR="89469" marT="44734" marB="152734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Asiakassuhteen arvo</a:t>
                      </a:r>
                    </a:p>
                  </a:txBody>
                  <a:tcPr marL="89469" marR="89469" marT="44734" marB="152734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Budjetti</a:t>
                      </a:r>
                    </a:p>
                  </a:txBody>
                  <a:tcPr marL="89469" marR="89469" marT="44734" marB="152734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Mittarit</a:t>
                      </a:r>
                    </a:p>
                  </a:txBody>
                  <a:tcPr marL="89469" marR="89469" marT="44734" marB="152734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647622"/>
                  </a:ext>
                </a:extLst>
              </a:tr>
              <a:tr h="547361"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674113"/>
                  </a:ext>
                </a:extLst>
              </a:tr>
              <a:tr h="547361"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123422"/>
                  </a:ext>
                </a:extLst>
              </a:tr>
              <a:tr h="547361"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563"/>
                  </a:ext>
                </a:extLst>
              </a:tr>
              <a:tr h="547361"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568961"/>
                  </a:ext>
                </a:extLst>
              </a:tr>
            </a:tbl>
          </a:graphicData>
        </a:graphic>
      </p:graphicFrame>
      <p:pic>
        <p:nvPicPr>
          <p:cNvPr id="12" name="Graphic 11" descr="Users with solid fill">
            <a:extLst>
              <a:ext uri="{FF2B5EF4-FFF2-40B4-BE49-F238E27FC236}">
                <a16:creationId xmlns:a16="http://schemas.microsoft.com/office/drawing/2014/main" id="{D77F75C0-55D1-B0EA-691F-08EC79C4E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8277" y="2212254"/>
            <a:ext cx="649747" cy="649747"/>
          </a:xfrm>
          <a:prstGeom prst="rect">
            <a:avLst/>
          </a:prstGeom>
        </p:spPr>
      </p:pic>
      <p:pic>
        <p:nvPicPr>
          <p:cNvPr id="13" name="Graphic 12" descr="Diamond with solid fill">
            <a:extLst>
              <a:ext uri="{FF2B5EF4-FFF2-40B4-BE49-F238E27FC236}">
                <a16:creationId xmlns:a16="http://schemas.microsoft.com/office/drawing/2014/main" id="{9619F846-9CD9-88DE-DE9F-1173FE298B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8106" y="2242309"/>
            <a:ext cx="589636" cy="589636"/>
          </a:xfrm>
          <a:prstGeom prst="rect">
            <a:avLst/>
          </a:prstGeom>
        </p:spPr>
      </p:pic>
      <p:pic>
        <p:nvPicPr>
          <p:cNvPr id="14" name="Graphic 13" descr="Box with solid fill">
            <a:extLst>
              <a:ext uri="{FF2B5EF4-FFF2-40B4-BE49-F238E27FC236}">
                <a16:creationId xmlns:a16="http://schemas.microsoft.com/office/drawing/2014/main" id="{BD4AC2AD-DCFB-C162-EE1A-598EF4E1A4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3730" y="2234043"/>
            <a:ext cx="606169" cy="606169"/>
          </a:xfrm>
          <a:prstGeom prst="rect">
            <a:avLst/>
          </a:prstGeom>
        </p:spPr>
      </p:pic>
      <p:pic>
        <p:nvPicPr>
          <p:cNvPr id="15" name="Graphic 14" descr="Kiosk with solid fill">
            <a:extLst>
              <a:ext uri="{FF2B5EF4-FFF2-40B4-BE49-F238E27FC236}">
                <a16:creationId xmlns:a16="http://schemas.microsoft.com/office/drawing/2014/main" id="{CC448BB7-F4C9-7951-F17A-1AA2E777B6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79956" y="2250601"/>
            <a:ext cx="573052" cy="573052"/>
          </a:xfrm>
          <a:prstGeom prst="rect">
            <a:avLst/>
          </a:prstGeom>
        </p:spPr>
      </p:pic>
      <p:pic>
        <p:nvPicPr>
          <p:cNvPr id="16" name="Graphic 15" descr="Heart with solid fill">
            <a:extLst>
              <a:ext uri="{FF2B5EF4-FFF2-40B4-BE49-F238E27FC236}">
                <a16:creationId xmlns:a16="http://schemas.microsoft.com/office/drawing/2014/main" id="{E507E2D8-154F-C0C7-966A-9984EA6DC5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29722" y="2235833"/>
            <a:ext cx="602588" cy="602588"/>
          </a:xfrm>
          <a:prstGeom prst="rect">
            <a:avLst/>
          </a:prstGeom>
        </p:spPr>
      </p:pic>
      <p:pic>
        <p:nvPicPr>
          <p:cNvPr id="17" name="Graphic 16" descr="Euro with solid fill">
            <a:extLst>
              <a:ext uri="{FF2B5EF4-FFF2-40B4-BE49-F238E27FC236}">
                <a16:creationId xmlns:a16="http://schemas.microsoft.com/office/drawing/2014/main" id="{8ACB1392-CF45-81E4-BA3A-65E0273AB6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51077" y="2308527"/>
            <a:ext cx="457200" cy="457200"/>
          </a:xfrm>
          <a:prstGeom prst="rect">
            <a:avLst/>
          </a:prstGeom>
        </p:spPr>
      </p:pic>
      <p:pic>
        <p:nvPicPr>
          <p:cNvPr id="18" name="Graphic 17" descr="Abacus with solid fill">
            <a:extLst>
              <a:ext uri="{FF2B5EF4-FFF2-40B4-BE49-F238E27FC236}">
                <a16:creationId xmlns:a16="http://schemas.microsoft.com/office/drawing/2014/main" id="{48FEC6BC-C8AD-02E6-6F3A-8E70B11BC5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752984" y="2268974"/>
            <a:ext cx="536306" cy="536306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A42E7E8D-2238-729C-A236-EB577F0B0518}"/>
              </a:ext>
            </a:extLst>
          </p:cNvPr>
          <p:cNvSpPr txBox="1">
            <a:spLocks/>
          </p:cNvSpPr>
          <p:nvPr/>
        </p:nvSpPr>
        <p:spPr>
          <a:xfrm>
            <a:off x="815592" y="5752011"/>
            <a:ext cx="10878518" cy="5268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u="none" strike="noStrike" dirty="0" err="1">
                <a:solidFill>
                  <a:schemeClr val="tx1"/>
                </a:solidFill>
                <a:effectLst/>
              </a:rPr>
              <a:t>Mukailtu</a:t>
            </a:r>
            <a:r>
              <a:rPr lang="en-US" sz="1200" b="1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sz="1200" b="1" u="none" strike="noStrike" dirty="0" err="1">
                <a:solidFill>
                  <a:schemeClr val="tx1"/>
                </a:solidFill>
                <a:effectLst/>
              </a:rPr>
              <a:t>lähteestä</a:t>
            </a:r>
            <a:r>
              <a:rPr lang="en-US" sz="1200" b="1" u="none" strike="noStrike" dirty="0">
                <a:solidFill>
                  <a:schemeClr val="tx1"/>
                </a:solidFill>
                <a:effectLst/>
              </a:rPr>
              <a:t>: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Portfolio Canvas.</a:t>
            </a:r>
            <a:r>
              <a:rPr lang="fi-FI" sz="1200" dirty="0">
                <a:solidFill>
                  <a:schemeClr val="tx1"/>
                </a:solidFill>
              </a:rPr>
              <a:t> </a:t>
            </a:r>
            <a:r>
              <a:rPr lang="fi-FI" sz="1200" dirty="0">
                <a:hlinkClick r:id="rId17"/>
              </a:rPr>
              <a:t>https://scaledagileframework.com/wp-content/uploads/delightful-downloads/2020/01/Portfolio-Vision_F02_fillable.pdf</a:t>
            </a:r>
            <a:r>
              <a:rPr lang="fi-FI" sz="1200" dirty="0"/>
              <a:t>, joka on mukailtu lähteestä: </a:t>
            </a:r>
            <a:r>
              <a:rPr lang="fi-FI" sz="1200" dirty="0" err="1"/>
              <a:t>The</a:t>
            </a:r>
            <a:r>
              <a:rPr lang="fi-FI" sz="1200" dirty="0"/>
              <a:t> Business </a:t>
            </a:r>
            <a:r>
              <a:rPr lang="fi-FI" sz="1200" dirty="0" err="1"/>
              <a:t>Model</a:t>
            </a:r>
            <a:r>
              <a:rPr lang="fi-FI" sz="1200" dirty="0"/>
              <a:t> </a:t>
            </a:r>
            <a:r>
              <a:rPr lang="fi-FI" sz="1200" dirty="0" err="1"/>
              <a:t>Canvas</a:t>
            </a:r>
            <a:r>
              <a:rPr lang="fi-FI" sz="1200" dirty="0"/>
              <a:t> (</a:t>
            </a:r>
            <a:r>
              <a:rPr lang="en-GB" sz="1200" b="0" i="0" u="sng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18"/>
              </a:rPr>
              <a:t>http://www.businessmodelgeneration.com</a:t>
            </a:r>
            <a:r>
              <a:rPr lang="en-GB" sz="1200" b="0" i="0" u="sng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endParaRPr lang="fi-FI" sz="1200" dirty="0">
              <a:solidFill>
                <a:schemeClr val="tx1"/>
              </a:solidFill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200" dirty="0">
                <a:solidFill>
                  <a:schemeClr val="tx1"/>
                </a:solidFill>
              </a:rPr>
            </a:br>
            <a:endParaRPr lang="en-FI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500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89B8B80-E6AF-671F-591F-206FA5463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72961"/>
            <a:ext cx="9745980" cy="955929"/>
          </a:xfrm>
        </p:spPr>
        <p:txBody>
          <a:bodyPr>
            <a:normAutofit/>
          </a:bodyPr>
          <a:lstStyle/>
          <a:p>
            <a:r>
              <a:rPr lang="en-FI" dirty="0">
                <a:solidFill>
                  <a:schemeClr val="tx1"/>
                </a:solidFill>
              </a:rPr>
              <a:t>Strategiatyön vaihe 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A4C7D1-58E7-0118-3937-2C6238E6CF65}"/>
              </a:ext>
            </a:extLst>
          </p:cNvPr>
          <p:cNvSpPr/>
          <p:nvPr/>
        </p:nvSpPr>
        <p:spPr>
          <a:xfrm>
            <a:off x="838199" y="2832418"/>
            <a:ext cx="10264516" cy="802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86A3F0-20D8-C6D7-48EC-642BAA0E8EC8}"/>
              </a:ext>
            </a:extLst>
          </p:cNvPr>
          <p:cNvSpPr txBox="1"/>
          <p:nvPr/>
        </p:nvSpPr>
        <p:spPr>
          <a:xfrm>
            <a:off x="853697" y="2955777"/>
            <a:ext cx="10280014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Strategian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toteuttamista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on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arvioitu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.</a:t>
            </a:r>
          </a:p>
          <a:p>
            <a:pPr algn="ctr"/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Toiminnan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mittarit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ovat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yhteydessä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strategisiin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toimenpisteisiin</a:t>
            </a:r>
            <a:endParaRPr lang="en-FI" sz="1400" b="1" dirty="0">
              <a:latin typeface="Avenir Heavy" panose="02000503020000020003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2DD1F59-6D4E-526B-20F8-C162DD6F5E69}"/>
              </a:ext>
            </a:extLst>
          </p:cNvPr>
          <p:cNvGrpSpPr/>
          <p:nvPr/>
        </p:nvGrpSpPr>
        <p:grpSpPr>
          <a:xfrm>
            <a:off x="830000" y="1966802"/>
            <a:ext cx="10296415" cy="955927"/>
            <a:chOff x="-3854" y="2535"/>
            <a:chExt cx="4839524" cy="955927"/>
          </a:xfrm>
          <a:solidFill>
            <a:schemeClr val="accent6"/>
          </a:solidFill>
          <a:effectLst/>
        </p:grpSpPr>
        <p:sp>
          <p:nvSpPr>
            <p:cNvPr id="10" name="Up Arrow Callout 9">
              <a:extLst>
                <a:ext uri="{FF2B5EF4-FFF2-40B4-BE49-F238E27FC236}">
                  <a16:creationId xmlns:a16="http://schemas.microsoft.com/office/drawing/2014/main" id="{43FF9424-6E53-FE98-577C-AD5AC331BB1F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11" name="Up Arrow Callout 4">
              <a:extLst>
                <a:ext uri="{FF2B5EF4-FFF2-40B4-BE49-F238E27FC236}">
                  <a16:creationId xmlns:a16="http://schemas.microsoft.com/office/drawing/2014/main" id="{BEBC1DE0-B983-1573-9033-ACF1D5CF9C8E}"/>
                </a:ext>
              </a:extLst>
            </p:cNvPr>
            <p:cNvSpPr txBox="1"/>
            <p:nvPr/>
          </p:nvSpPr>
          <p:spPr>
            <a:xfrm>
              <a:off x="-3854" y="2535"/>
              <a:ext cx="4839524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Vaihe</a:t>
              </a:r>
              <a:r>
                <a:rPr lang="en-GB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4: </a:t>
              </a: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Toiminnan</a:t>
              </a:r>
              <a:r>
                <a:rPr lang="en-GB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mittaaminen</a:t>
              </a:r>
              <a:r>
                <a:rPr lang="en-GB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ja</a:t>
              </a:r>
              <a:r>
                <a:rPr lang="en-GB" b="1" kern="1200" dirty="0">
                  <a:solidFill>
                    <a:schemeClr val="tx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arviointi</a:t>
              </a:r>
              <a:endParaRPr lang="en-GB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548B0A-8D80-41A1-B9F4-34B339DE048B}"/>
              </a:ext>
            </a:extLst>
          </p:cNvPr>
          <p:cNvGrpSpPr/>
          <p:nvPr/>
        </p:nvGrpSpPr>
        <p:grpSpPr>
          <a:xfrm>
            <a:off x="6026715" y="3757211"/>
            <a:ext cx="5076000" cy="955927"/>
            <a:chOff x="0" y="105131"/>
            <a:chExt cx="4831815" cy="95592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" name="Up Arrow Callout 12">
              <a:extLst>
                <a:ext uri="{FF2B5EF4-FFF2-40B4-BE49-F238E27FC236}">
                  <a16:creationId xmlns:a16="http://schemas.microsoft.com/office/drawing/2014/main" id="{8A7F89F8-D4CA-5830-E201-D0556486AC8E}"/>
                </a:ext>
              </a:extLst>
            </p:cNvPr>
            <p:cNvSpPr/>
            <p:nvPr/>
          </p:nvSpPr>
          <p:spPr>
            <a:xfrm rot="10800000">
              <a:off x="0" y="105131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Up Arrow Callout 4">
              <a:extLst>
                <a:ext uri="{FF2B5EF4-FFF2-40B4-BE49-F238E27FC236}">
                  <a16:creationId xmlns:a16="http://schemas.microsoft.com/office/drawing/2014/main" id="{E5E5D574-9D70-1642-9ADA-DBB13730A41B}"/>
                </a:ext>
              </a:extLst>
            </p:cNvPr>
            <p:cNvSpPr txBox="1"/>
            <p:nvPr/>
          </p:nvSpPr>
          <p:spPr>
            <a:xfrm>
              <a:off x="0" y="105131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Ei</a:t>
              </a:r>
              <a:endParaRPr lang="en-GB" sz="1400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D595FA4-BE9D-9C4E-1F67-947145AB4CC8}"/>
              </a:ext>
            </a:extLst>
          </p:cNvPr>
          <p:cNvSpPr txBox="1">
            <a:spLocks/>
          </p:cNvSpPr>
          <p:nvPr/>
        </p:nvSpPr>
        <p:spPr>
          <a:xfrm>
            <a:off x="6042213" y="4742193"/>
            <a:ext cx="5311588" cy="1312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Määritä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suorituskykymittarit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strategian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toteuttamiselle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Varmista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että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asetetut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mittarit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ovat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yhteydessä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toimenpiteisiin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(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päivittäiset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työtehtävät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)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sekä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strategisiin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tavoitteisiin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Aseta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tavoitetaso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jokaiselle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mittarille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Määritä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tarkastelujakson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pituus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strategian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arvioinnille</a:t>
            </a:r>
            <a:r>
              <a:rPr lang="en-US" sz="13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819221D-F531-196D-B190-289ED86A7D11}"/>
              </a:ext>
            </a:extLst>
          </p:cNvPr>
          <p:cNvSpPr txBox="1">
            <a:spLocks/>
          </p:cNvSpPr>
          <p:nvPr/>
        </p:nvSpPr>
        <p:spPr>
          <a:xfrm>
            <a:off x="838199" y="4746349"/>
            <a:ext cx="4862690" cy="468000"/>
          </a:xfrm>
          <a:prstGeom prst="rect">
            <a:avLst/>
          </a:prstGeom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ctr">
              <a:spcBef>
                <a:spcPts val="0"/>
              </a:spcBef>
              <a:buFont typeface="Wingdings" pitchFamily="2" charset="2"/>
              <a:buChar char="Ø"/>
            </a:pPr>
            <a:r>
              <a:rPr lang="en-GB" sz="1200" b="1" spc="300" dirty="0">
                <a:solidFill>
                  <a:schemeClr val="tx1"/>
                </a:solidFill>
                <a:sym typeface="Wingdings" pitchFamily="2" charset="2"/>
              </a:rPr>
              <a:t>SIIRRY VAIHEESEEN 5</a:t>
            </a:r>
            <a:endParaRPr lang="en-GB" sz="1200" b="1" spc="300" dirty="0">
              <a:solidFill>
                <a:schemeClr val="tx1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336C7B0-4F41-27D9-6023-09772738E4CA}"/>
              </a:ext>
            </a:extLst>
          </p:cNvPr>
          <p:cNvSpPr txBox="1">
            <a:spLocks/>
          </p:cNvSpPr>
          <p:nvPr/>
        </p:nvSpPr>
        <p:spPr>
          <a:xfrm>
            <a:off x="6026715" y="5917039"/>
            <a:ext cx="5191546" cy="468000"/>
          </a:xfrm>
          <a:prstGeom prst="rect">
            <a:avLst/>
          </a:prstGeom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ctr">
              <a:spcBef>
                <a:spcPts val="0"/>
              </a:spcBef>
              <a:buFont typeface="Wingdings" pitchFamily="2" charset="2"/>
              <a:buChar char="Ø"/>
            </a:pPr>
            <a:r>
              <a:rPr lang="en-GB" sz="1200" b="1" spc="300" dirty="0">
                <a:solidFill>
                  <a:schemeClr val="tx1"/>
                </a:solidFill>
                <a:sym typeface="Wingdings" pitchFamily="2" charset="2"/>
              </a:rPr>
              <a:t>JATKA ETEENPÄIN </a:t>
            </a:r>
            <a:endParaRPr lang="en-GB" sz="1200" b="1" spc="3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C90344-B7A5-C3D8-F28C-98B6DC9A9D58}"/>
              </a:ext>
            </a:extLst>
          </p:cNvPr>
          <p:cNvSpPr txBox="1"/>
          <p:nvPr/>
        </p:nvSpPr>
        <p:spPr>
          <a:xfrm>
            <a:off x="11887200" y="11254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4D02DF-BDA2-3ABA-0B87-6913F1789805}"/>
              </a:ext>
            </a:extLst>
          </p:cNvPr>
          <p:cNvGrpSpPr/>
          <p:nvPr/>
        </p:nvGrpSpPr>
        <p:grpSpPr>
          <a:xfrm>
            <a:off x="838199" y="3757212"/>
            <a:ext cx="5076000" cy="955927"/>
            <a:chOff x="0" y="105132"/>
            <a:chExt cx="4831815" cy="95592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0" name="Up Arrow Callout 19">
              <a:extLst>
                <a:ext uri="{FF2B5EF4-FFF2-40B4-BE49-F238E27FC236}">
                  <a16:creationId xmlns:a16="http://schemas.microsoft.com/office/drawing/2014/main" id="{41F8E1E8-1D7A-F0D7-4E24-DF04E4D93475}"/>
                </a:ext>
              </a:extLst>
            </p:cNvPr>
            <p:cNvSpPr/>
            <p:nvPr/>
          </p:nvSpPr>
          <p:spPr>
            <a:xfrm rot="10800000">
              <a:off x="0" y="105132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1" name="Up Arrow Callout 4">
              <a:extLst>
                <a:ext uri="{FF2B5EF4-FFF2-40B4-BE49-F238E27FC236}">
                  <a16:creationId xmlns:a16="http://schemas.microsoft.com/office/drawing/2014/main" id="{DE1DB19E-E49B-5CAD-DE95-4E03C8BCF878}"/>
                </a:ext>
              </a:extLst>
            </p:cNvPr>
            <p:cNvSpPr txBox="1"/>
            <p:nvPr/>
          </p:nvSpPr>
          <p:spPr>
            <a:xfrm>
              <a:off x="0" y="105132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Kyllä</a:t>
              </a:r>
              <a:endParaRPr lang="en-GB" sz="1400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06263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751AE-E318-67AE-6EC0-E3FCFA7B9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Toiminnan mittaaminen ja arviointi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DDC48-FEDD-1EE5-39CB-2ED1431A04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9"/>
            <a:ext cx="4650378" cy="4380412"/>
          </a:xfrm>
        </p:spPr>
        <p:txBody>
          <a:bodyPr>
            <a:normAutofit/>
          </a:bodyPr>
          <a:lstStyle/>
          <a:p>
            <a:r>
              <a:rPr lang="fi-FI" dirty="0">
                <a:effectLst/>
                <a:ea typeface="Calibri" panose="020F0502020204030204" pitchFamily="34" charset="0"/>
              </a:rPr>
              <a:t>Saat aihealueen teemoista lisätietoa </a:t>
            </a:r>
            <a:r>
              <a:rPr lang="fi-FI" dirty="0" err="1">
                <a:effectLst/>
                <a:ea typeface="Calibri" panose="020F0502020204030204" pitchFamily="34" charset="0"/>
              </a:rPr>
              <a:t>KeMu</a:t>
            </a:r>
            <a:r>
              <a:rPr lang="fi-FI" dirty="0">
                <a:effectLst/>
                <a:ea typeface="Calibri" panose="020F0502020204030204" pitchFamily="34" charset="0"/>
              </a:rPr>
              <a:t>-hankkeessa toteutettujen mikrokurssien kautta. Mikrokurssit löytyvät Moodle-oppimisympäristöstä, jonne saat pääsyn alueesi yrityskehittäjän kautta.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aihealueeseen</a:t>
            </a:r>
            <a:r>
              <a:rPr lang="en-GB" dirty="0"/>
              <a:t> </a:t>
            </a:r>
            <a:r>
              <a:rPr lang="en-GB" dirty="0" err="1"/>
              <a:t>liittyy</a:t>
            </a:r>
            <a:r>
              <a:rPr lang="en-GB" dirty="0"/>
              <a:t> </a:t>
            </a:r>
            <a:r>
              <a:rPr lang="en-GB" dirty="0" err="1"/>
              <a:t>seuraava</a:t>
            </a:r>
            <a:r>
              <a:rPr lang="en-GB" dirty="0"/>
              <a:t> </a:t>
            </a:r>
            <a:r>
              <a:rPr lang="en-GB" dirty="0" err="1"/>
              <a:t>mikrokurssi</a:t>
            </a:r>
            <a:r>
              <a:rPr lang="en-GB" dirty="0"/>
              <a:t>:</a:t>
            </a:r>
            <a:br>
              <a:rPr lang="en-FI" sz="1300" dirty="0"/>
            </a:br>
            <a:endParaRPr lang="en-FI" sz="13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FI" sz="1300" b="1" dirty="0">
                <a:sym typeface="Wingdings" pitchFamily="2" charset="2"/>
              </a:rPr>
              <a:t>Liiketoiminnan suorituskyky</a:t>
            </a:r>
          </a:p>
          <a:p>
            <a:endParaRPr lang="en-US" u="none" strike="noStrike" dirty="0">
              <a:solidFill>
                <a:srgbClr val="000000"/>
              </a:solidFill>
              <a:effectLst/>
            </a:endParaRPr>
          </a:p>
          <a:p>
            <a:r>
              <a:rPr lang="en-US" dirty="0" err="1">
                <a:solidFill>
                  <a:srgbClr val="000000"/>
                </a:solidFill>
              </a:rPr>
              <a:t>Lisätietoa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aihealueeseen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liittyen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löydät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myös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seuraavasta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lähteestä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r>
              <a:rPr lang="en-US" u="none" strike="noStrike" dirty="0" err="1">
                <a:solidFill>
                  <a:srgbClr val="000000"/>
                </a:solidFill>
                <a:effectLst/>
              </a:rPr>
              <a:t>Martinsuo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M.,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Mäkinen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S.,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Suomala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P. &amp; Lyly-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Yrjänäinen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J. (2016):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Teollisuustalous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kehittyvässä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maailmassa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Edita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Publishing Oy.</a:t>
            </a:r>
            <a:endParaRPr lang="en-FI" sz="1300" b="1" dirty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à"/>
            </a:pPr>
            <a:endParaRPr lang="en-FI" sz="1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B9ACCE-C829-6D6A-E8FB-272AEA7CA27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3115557"/>
            <a:ext cx="4779872" cy="3285243"/>
          </a:xfrm>
        </p:spPr>
        <p:txBody>
          <a:bodyPr>
            <a:no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Toiminnan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mittaamista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arviointia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voi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lähestyä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vertaamalla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oman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yrityksen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tilannetta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esimerkiksi</a:t>
            </a:r>
            <a:endParaRPr lang="en-US" sz="1500" dirty="0">
              <a:solidFill>
                <a:srgbClr val="000000"/>
              </a:solidFill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US" sz="1500" u="none" strike="noStrike" dirty="0">
              <a:solidFill>
                <a:srgbClr val="000000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asetettuihin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tavoitteisiin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sen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toteutumiseen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oman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yrityksen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historiatietoon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kehittymiseen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toimialakohtaisiin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tilastotietoihin</a:t>
            </a:r>
            <a:endParaRPr lang="en-US" sz="1500" u="none" strike="noStrike" dirty="0">
              <a:solidFill>
                <a:srgbClr val="000000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500" dirty="0">
                <a:effectLst/>
              </a:rPr>
            </a:br>
            <a:r>
              <a:rPr lang="en-US" sz="1500" dirty="0" err="1">
                <a:effectLst/>
              </a:rPr>
              <a:t>Toiminnan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mittaamisen</a:t>
            </a:r>
            <a:r>
              <a:rPr lang="en-US" sz="1500" dirty="0">
                <a:effectLst/>
              </a:rPr>
              <a:t> ja </a:t>
            </a:r>
            <a:r>
              <a:rPr lang="en-US" sz="1500" dirty="0" err="1">
                <a:effectLst/>
              </a:rPr>
              <a:t>arvioinnin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kannalta</a:t>
            </a:r>
            <a:r>
              <a:rPr lang="en-US" sz="1500" dirty="0">
                <a:effectLst/>
              </a:rPr>
              <a:t> on </a:t>
            </a:r>
            <a:r>
              <a:rPr lang="en-US" sz="1500" dirty="0" err="1">
                <a:effectLst/>
              </a:rPr>
              <a:t>tärkeää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tuntea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oman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yrityksen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kriittinen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piste</a:t>
            </a:r>
            <a:r>
              <a:rPr lang="en-US" sz="1500" dirty="0">
                <a:effectLst/>
              </a:rPr>
              <a:t>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5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Kriittinen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piste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: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Myynnin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määrä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jolla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tuotot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kustannukset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ovat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yhtä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suuret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yrityksen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tulos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on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nolla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(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ks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esim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Saaranen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ym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. 2013). </a:t>
            </a:r>
            <a:endParaRPr lang="en-US" sz="1500" dirty="0">
              <a:effectLst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FD1286-2644-60AA-286F-8D09E63674C6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4: TOIMINNAN MITTAAMINEN JA ARVIOINTI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935475C-DFA6-8A5C-0F00-DE754601D179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8" name="Delay 7">
              <a:extLst>
                <a:ext uri="{FF2B5EF4-FFF2-40B4-BE49-F238E27FC236}">
                  <a16:creationId xmlns:a16="http://schemas.microsoft.com/office/drawing/2014/main" id="{10131246-E98D-3EC7-241C-6E9623F4FB66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9" name="Multiply 8">
              <a:extLst>
                <a:ext uri="{FF2B5EF4-FFF2-40B4-BE49-F238E27FC236}">
                  <a16:creationId xmlns:a16="http://schemas.microsoft.com/office/drawing/2014/main" id="{A25DB957-9403-9AB1-F918-FF72C4819F13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</p:spTree>
    <p:extLst>
      <p:ext uri="{BB962C8B-B14F-4D97-AF65-F5344CB8AC3E}">
        <p14:creationId xmlns:p14="http://schemas.microsoft.com/office/powerpoint/2010/main" val="589202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92CB72-2B19-C9F7-BC4C-4824852ADDE5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4: TOIMINNAN MITTAAMINEN JA ARVIOINTI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4137E89-CFB6-9614-E451-67B6958A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754526" cy="2089579"/>
          </a:xfrm>
        </p:spPr>
        <p:txBody>
          <a:bodyPr/>
          <a:lstStyle/>
          <a:p>
            <a:r>
              <a:rPr lang="en-FI" dirty="0"/>
              <a:t>Mittareiden valinta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45A1509-ADB7-186C-8C51-D9C6AA4957CF}"/>
              </a:ext>
            </a:extLst>
          </p:cNvPr>
          <p:cNvSpPr txBox="1">
            <a:spLocks/>
          </p:cNvSpPr>
          <p:nvPr/>
        </p:nvSpPr>
        <p:spPr>
          <a:xfrm>
            <a:off x="838199" y="2616590"/>
            <a:ext cx="4600470" cy="34653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600" b="0" i="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Mittarit toimivat apuvälineenä yrityksen suorituskyvyn mittaamisessa ja toteutettujen toimenpiteiden arvioinnissa.</a:t>
            </a:r>
            <a:endParaRPr lang="fi-FI" sz="1600" b="0" i="0" dirty="0">
              <a:solidFill>
                <a:srgbClr val="262626"/>
              </a:solidFill>
              <a:latin typeface="Avenir"/>
              <a:ea typeface="Avenir"/>
              <a:cs typeface="Avenir"/>
              <a:sym typeface="Avenir"/>
            </a:endParaRPr>
          </a:p>
          <a:p>
            <a:pPr>
              <a:spcBef>
                <a:spcPts val="0"/>
              </a:spcBef>
            </a:pPr>
            <a:br>
              <a:rPr lang="en-US" dirty="0"/>
            </a:br>
            <a:r>
              <a:rPr lang="en-US" dirty="0" err="1">
                <a:solidFill>
                  <a:srgbClr val="000000"/>
                </a:solidFill>
              </a:rPr>
              <a:t>Mittareiden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valinnassa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kannattaa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huomioida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että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valitut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mittarit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ovat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yhteydessä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yrityksessä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toteutettaviin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toimenpiteisiin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 err="1">
                <a:solidFill>
                  <a:srgbClr val="000000"/>
                </a:solidFill>
              </a:rPr>
              <a:t>Mittaa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oikeita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asioita</a:t>
            </a:r>
            <a:r>
              <a:rPr lang="en-US" dirty="0">
                <a:solidFill>
                  <a:srgbClr val="000000"/>
                </a:solidFill>
              </a:rPr>
              <a:t> ja </a:t>
            </a:r>
            <a:r>
              <a:rPr lang="en-US" dirty="0" err="1">
                <a:solidFill>
                  <a:srgbClr val="000000"/>
                </a:solidFill>
              </a:rPr>
              <a:t>valitse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oikea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mittari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kehityskohteillesi</a:t>
            </a:r>
            <a:r>
              <a:rPr lang="en-US" dirty="0">
                <a:solidFill>
                  <a:srgbClr val="000000"/>
                </a:solidFill>
              </a:rPr>
              <a:t>!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 err="1">
                <a:solidFill>
                  <a:srgbClr val="000000"/>
                </a:solidFill>
              </a:rPr>
              <a:t>Määritä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seurattaville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asioille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tarkasteluväli</a:t>
            </a:r>
            <a:r>
              <a:rPr lang="en-US" dirty="0">
                <a:solidFill>
                  <a:srgbClr val="000000"/>
                </a:solidFill>
              </a:rPr>
              <a:t> (</a:t>
            </a:r>
            <a:r>
              <a:rPr lang="en-US" dirty="0" err="1">
                <a:solidFill>
                  <a:srgbClr val="000000"/>
                </a:solidFill>
              </a:rPr>
              <a:t>esimerkiksi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kuukausi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kvartaali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tilikausi</a:t>
            </a:r>
            <a:r>
              <a:rPr lang="en-US" dirty="0">
                <a:solidFill>
                  <a:srgbClr val="000000"/>
                </a:solidFill>
              </a:rPr>
              <a:t> tai </a:t>
            </a:r>
            <a:r>
              <a:rPr lang="en-US" dirty="0" err="1">
                <a:solidFill>
                  <a:srgbClr val="000000"/>
                </a:solidFill>
              </a:rPr>
              <a:t>kalenterivuosi</a:t>
            </a:r>
            <a:r>
              <a:rPr lang="en-US" dirty="0">
                <a:solidFill>
                  <a:srgbClr val="000000"/>
                </a:solidFill>
              </a:rPr>
              <a:t>).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A12467-111F-E632-A51D-D67257D23613}"/>
              </a:ext>
            </a:extLst>
          </p:cNvPr>
          <p:cNvSpPr/>
          <p:nvPr/>
        </p:nvSpPr>
        <p:spPr>
          <a:xfrm>
            <a:off x="5770247" y="1556155"/>
            <a:ext cx="2911676" cy="13605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FI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7A59F351-FD60-1189-65B1-212F472E4EA8}"/>
              </a:ext>
            </a:extLst>
          </p:cNvPr>
          <p:cNvSpPr txBox="1">
            <a:spLocks/>
          </p:cNvSpPr>
          <p:nvPr/>
        </p:nvSpPr>
        <p:spPr>
          <a:xfrm>
            <a:off x="6043579" y="1763143"/>
            <a:ext cx="2638344" cy="10128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Tavoitetaso</a:t>
            </a:r>
            <a:endParaRPr lang="en-GB" sz="13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Tarkasteluväli</a:t>
            </a:r>
            <a:endParaRPr lang="en-GB" sz="13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Toimenpiteet</a:t>
            </a:r>
            <a:endParaRPr lang="en-FI" sz="13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786BA2-CA5B-0200-5E56-C7EDA25291A9}"/>
              </a:ext>
            </a:extLst>
          </p:cNvPr>
          <p:cNvSpPr/>
          <p:nvPr/>
        </p:nvSpPr>
        <p:spPr>
          <a:xfrm>
            <a:off x="8811809" y="1556154"/>
            <a:ext cx="2911676" cy="13605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FI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5899B6EF-3F81-F268-80DD-7B88CD999493}"/>
              </a:ext>
            </a:extLst>
          </p:cNvPr>
          <p:cNvSpPr txBox="1">
            <a:spLocks/>
          </p:cNvSpPr>
          <p:nvPr/>
        </p:nvSpPr>
        <p:spPr>
          <a:xfrm>
            <a:off x="9085141" y="1763142"/>
            <a:ext cx="2638344" cy="10128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Tavoitetaso</a:t>
            </a:r>
            <a:endParaRPr lang="en-GB" sz="13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Tarkasteluväli</a:t>
            </a:r>
            <a:endParaRPr lang="en-GB" sz="13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Toimenpiteet</a:t>
            </a:r>
            <a:endParaRPr lang="en-FI" sz="13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A6C407-4D95-D5ED-A482-E37AE7C77351}"/>
              </a:ext>
            </a:extLst>
          </p:cNvPr>
          <p:cNvSpPr/>
          <p:nvPr/>
        </p:nvSpPr>
        <p:spPr>
          <a:xfrm>
            <a:off x="5770247" y="1105989"/>
            <a:ext cx="2911676" cy="4501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FI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504337-EF24-1A38-492F-49230E4C1358}"/>
              </a:ext>
            </a:extLst>
          </p:cNvPr>
          <p:cNvSpPr/>
          <p:nvPr/>
        </p:nvSpPr>
        <p:spPr>
          <a:xfrm>
            <a:off x="8811809" y="1105988"/>
            <a:ext cx="2911676" cy="4501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FI" dirty="0"/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233A9925-8449-8C72-ED10-93B1046FCDB7}"/>
              </a:ext>
            </a:extLst>
          </p:cNvPr>
          <p:cNvSpPr txBox="1">
            <a:spLocks/>
          </p:cNvSpPr>
          <p:nvPr/>
        </p:nvSpPr>
        <p:spPr>
          <a:xfrm>
            <a:off x="5770247" y="1131119"/>
            <a:ext cx="2911676" cy="4250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200" b="1" spc="300" dirty="0">
                <a:solidFill>
                  <a:schemeClr val="tx1"/>
                </a:solidFill>
              </a:rPr>
              <a:t>TALOUS</a:t>
            </a:r>
            <a:endParaRPr lang="en-FI" sz="1200" b="1" spc="300" dirty="0">
              <a:solidFill>
                <a:schemeClr val="tx1"/>
              </a:solidFill>
            </a:endParaRP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8416455A-390B-B0EB-3CD3-D82C4EF69D12}"/>
              </a:ext>
            </a:extLst>
          </p:cNvPr>
          <p:cNvSpPr txBox="1">
            <a:spLocks/>
          </p:cNvSpPr>
          <p:nvPr/>
        </p:nvSpPr>
        <p:spPr>
          <a:xfrm>
            <a:off x="8811808" y="1131119"/>
            <a:ext cx="2911676" cy="4250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200" b="1" spc="300" dirty="0">
                <a:solidFill>
                  <a:schemeClr val="tx1"/>
                </a:solidFill>
              </a:rPr>
              <a:t>SISÄISET PROSESSIT</a:t>
            </a:r>
            <a:endParaRPr lang="en-FI" sz="1200" b="1" spc="3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C832D2-E679-572C-E4E9-29D5A497927D}"/>
              </a:ext>
            </a:extLst>
          </p:cNvPr>
          <p:cNvSpPr/>
          <p:nvPr/>
        </p:nvSpPr>
        <p:spPr>
          <a:xfrm>
            <a:off x="5770247" y="3782375"/>
            <a:ext cx="2911676" cy="14352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FI" dirty="0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5B1AAEFD-30CA-FC13-84A0-BCE8B02F74F2}"/>
              </a:ext>
            </a:extLst>
          </p:cNvPr>
          <p:cNvSpPr txBox="1">
            <a:spLocks/>
          </p:cNvSpPr>
          <p:nvPr/>
        </p:nvSpPr>
        <p:spPr>
          <a:xfrm>
            <a:off x="6043579" y="4057702"/>
            <a:ext cx="2638344" cy="11599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Tavoitetaso</a:t>
            </a:r>
            <a:endParaRPr lang="en-GB" sz="13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Tarkasteluväli</a:t>
            </a:r>
            <a:endParaRPr lang="en-GB" sz="13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Toimenpiteet</a:t>
            </a:r>
            <a:endParaRPr lang="en-FI" sz="13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7C47DC-D1E8-A763-E0C5-5F7079E709E7}"/>
              </a:ext>
            </a:extLst>
          </p:cNvPr>
          <p:cNvSpPr/>
          <p:nvPr/>
        </p:nvSpPr>
        <p:spPr>
          <a:xfrm>
            <a:off x="8811809" y="3782374"/>
            <a:ext cx="2911675" cy="14352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FI" dirty="0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9A6EEE1E-93B4-5DA4-D04A-F94621242B90}"/>
              </a:ext>
            </a:extLst>
          </p:cNvPr>
          <p:cNvSpPr txBox="1">
            <a:spLocks/>
          </p:cNvSpPr>
          <p:nvPr/>
        </p:nvSpPr>
        <p:spPr>
          <a:xfrm>
            <a:off x="9085142" y="4057702"/>
            <a:ext cx="2638343" cy="11599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Tavoitetaso</a:t>
            </a:r>
            <a:endParaRPr lang="en-GB" sz="13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Tarkasteluväli</a:t>
            </a:r>
            <a:endParaRPr lang="en-GB" sz="13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 err="1">
                <a:solidFill>
                  <a:schemeClr val="tx1"/>
                </a:solidFill>
              </a:rPr>
              <a:t>Toimenpiteet</a:t>
            </a:r>
            <a:endParaRPr lang="en-FI" sz="13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A0EA8E-1DFC-07CC-3386-42F5873734E8}"/>
              </a:ext>
            </a:extLst>
          </p:cNvPr>
          <p:cNvSpPr/>
          <p:nvPr/>
        </p:nvSpPr>
        <p:spPr>
          <a:xfrm>
            <a:off x="5770247" y="3061398"/>
            <a:ext cx="2911676" cy="7369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FI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D69F45-CC01-9823-AEDE-8E809B50469E}"/>
              </a:ext>
            </a:extLst>
          </p:cNvPr>
          <p:cNvSpPr/>
          <p:nvPr/>
        </p:nvSpPr>
        <p:spPr>
          <a:xfrm>
            <a:off x="8811809" y="3061398"/>
            <a:ext cx="2911675" cy="72097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FI" dirty="0"/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1D105CCA-754E-83C7-0FC0-29FC7467C81F}"/>
              </a:ext>
            </a:extLst>
          </p:cNvPr>
          <p:cNvSpPr txBox="1">
            <a:spLocks/>
          </p:cNvSpPr>
          <p:nvPr/>
        </p:nvSpPr>
        <p:spPr>
          <a:xfrm>
            <a:off x="5770247" y="3086528"/>
            <a:ext cx="2911676" cy="695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200" b="1" spc="300" dirty="0">
                <a:solidFill>
                  <a:schemeClr val="tx1"/>
                </a:solidFill>
              </a:rPr>
              <a:t>HENKILÖSTÖ-</a:t>
            </a:r>
            <a:br>
              <a:rPr lang="en-GB" sz="1200" b="1" spc="300" dirty="0">
                <a:solidFill>
                  <a:schemeClr val="tx1"/>
                </a:solidFill>
              </a:rPr>
            </a:br>
            <a:r>
              <a:rPr lang="en-GB" sz="1200" b="1" spc="300" dirty="0">
                <a:solidFill>
                  <a:schemeClr val="tx1"/>
                </a:solidFill>
              </a:rPr>
              <a:t>TYYTYVÄISYYS</a:t>
            </a:r>
            <a:endParaRPr lang="en-FI" sz="1200" b="1" spc="300" dirty="0">
              <a:solidFill>
                <a:schemeClr val="tx1"/>
              </a:solidFill>
            </a:endParaRP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0F7E836F-5256-C9C0-242B-0B5E74890FE8}"/>
              </a:ext>
            </a:extLst>
          </p:cNvPr>
          <p:cNvSpPr txBox="1">
            <a:spLocks/>
          </p:cNvSpPr>
          <p:nvPr/>
        </p:nvSpPr>
        <p:spPr>
          <a:xfrm>
            <a:off x="8811809" y="3086529"/>
            <a:ext cx="2911676" cy="695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chemeClr val="tx1"/>
              </a:buClr>
            </a:pPr>
            <a:r>
              <a:rPr lang="en-GB" sz="1200" b="1" spc="300" dirty="0">
                <a:solidFill>
                  <a:schemeClr val="tx1"/>
                </a:solidFill>
              </a:rPr>
              <a:t>ASIAKASTYYTYVÄISYYS</a:t>
            </a:r>
            <a:endParaRPr lang="en-FI" sz="1200" b="1" spc="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8224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D81E6-188C-FF69-0438-7D7DA24E9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Merkittävät saavutukset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DA6ED-6ED0-F07D-4973-99F86F4A6C7C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2757268"/>
            <a:ext cx="4779872" cy="3521611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u="none" strike="noStrike" dirty="0" err="1">
                <a:solidFill>
                  <a:srgbClr val="000000"/>
                </a:solidFill>
              </a:rPr>
              <a:t>Mitkä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ovat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kuluneen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tarkastelujakson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aikana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tapahtuneita</a:t>
            </a:r>
            <a:r>
              <a:rPr lang="en-GB" u="none" strike="noStrike" dirty="0">
                <a:solidFill>
                  <a:srgbClr val="000000"/>
                </a:solidFill>
              </a:rPr>
              <a:t>, </a:t>
            </a:r>
            <a:r>
              <a:rPr lang="en-GB" u="none" strike="noStrike" dirty="0" err="1">
                <a:solidFill>
                  <a:srgbClr val="000000"/>
                </a:solidFill>
              </a:rPr>
              <a:t>yrityksen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toiminnan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kannalta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merkityksellisiä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saavutuksia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ja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onnistumisia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yrityksen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historiallisesta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näkökulmasta</a:t>
            </a:r>
            <a:r>
              <a:rPr lang="en-GB" u="none" strike="noStrike" dirty="0">
                <a:solidFill>
                  <a:srgbClr val="000000"/>
                </a:solidFill>
              </a:rPr>
              <a:t> </a:t>
            </a:r>
            <a:r>
              <a:rPr lang="en-GB" u="none" strike="noStrike" dirty="0" err="1">
                <a:solidFill>
                  <a:srgbClr val="000000"/>
                </a:solidFill>
              </a:rPr>
              <a:t>tarkastellen</a:t>
            </a:r>
            <a:r>
              <a:rPr lang="en-GB" u="none" strike="noStrike" dirty="0">
                <a:solidFill>
                  <a:srgbClr val="000000"/>
                </a:solidFill>
              </a:rPr>
              <a:t>?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Saavutusten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ei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tarvitse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olla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suuria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Pienetkin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asiat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voivat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olla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onnistumisen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oivalluksia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juurisyitä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sysäyksiä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menestykseen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US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dirty="0">
                <a:effectLst/>
              </a:rPr>
            </a:br>
            <a:r>
              <a:rPr lang="en-US" u="none" strike="noStrike" dirty="0" err="1">
                <a:solidFill>
                  <a:srgbClr val="000000"/>
                </a:solidFill>
                <a:effectLst/>
              </a:rPr>
              <a:t>Mittareiden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avulla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kertynyt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yrityksen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historiatieto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on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toiminnan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kehityksen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arvioinnin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apuväline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US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dirty="0">
                <a:effectLst/>
              </a:rPr>
            </a:br>
            <a:r>
              <a:rPr lang="en-US" u="none" strike="noStrike" dirty="0" err="1">
                <a:solidFill>
                  <a:srgbClr val="000000"/>
                </a:solidFill>
                <a:effectLst/>
              </a:rPr>
              <a:t>Voit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kerätä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saavutukset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listaan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tai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kirjata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ne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seuraavan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sivun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taulukkoon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US" dirty="0">
              <a:effectLst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ABB2C6-8FC3-942C-3EAA-AF234C44C24F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4: TOIMINNAN MITTAAMINEN JA ARVIOINTI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427A2-E97D-D3EA-9EA5-3353E353C9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1105988"/>
            <a:ext cx="4650378" cy="5172891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FI" b="1" dirty="0"/>
              <a:t>Saavutus</a:t>
            </a:r>
            <a:br>
              <a:rPr lang="en-FI" b="1" dirty="0"/>
            </a:br>
            <a:br>
              <a:rPr lang="en-FI" b="1" dirty="0"/>
            </a:br>
            <a:br>
              <a:rPr lang="en-FI" b="1" dirty="0"/>
            </a:br>
            <a:endParaRPr lang="en-FI" b="1" dirty="0"/>
          </a:p>
          <a:p>
            <a:pPr marL="342900" indent="-342900">
              <a:buFont typeface="+mj-lt"/>
              <a:buAutoNum type="arabicPeriod"/>
            </a:pPr>
            <a:r>
              <a:rPr lang="en-FI" b="1" dirty="0"/>
              <a:t>Saavutus</a:t>
            </a:r>
            <a:br>
              <a:rPr lang="en-FI" b="1" dirty="0"/>
            </a:br>
            <a:br>
              <a:rPr lang="en-FI" b="1" dirty="0"/>
            </a:br>
            <a:br>
              <a:rPr lang="en-FI" b="1" dirty="0"/>
            </a:br>
            <a:endParaRPr lang="en-FI" b="1" dirty="0"/>
          </a:p>
          <a:p>
            <a:pPr marL="342900" indent="-342900">
              <a:buFont typeface="+mj-lt"/>
              <a:buAutoNum type="arabicPeriod"/>
            </a:pPr>
            <a:r>
              <a:rPr lang="en-FI" b="1" dirty="0"/>
              <a:t>Saavutus</a:t>
            </a:r>
            <a:br>
              <a:rPr lang="en-FI" b="1" dirty="0"/>
            </a:br>
            <a:br>
              <a:rPr lang="en-FI" b="1" dirty="0"/>
            </a:br>
            <a:br>
              <a:rPr lang="en-FI" b="1" dirty="0"/>
            </a:br>
            <a:endParaRPr lang="en-FI" b="1" dirty="0"/>
          </a:p>
          <a:p>
            <a:pPr marL="342900" indent="-342900">
              <a:buFont typeface="+mj-lt"/>
              <a:buAutoNum type="arabicPeriod"/>
            </a:pPr>
            <a:r>
              <a:rPr lang="en-FI" b="1" dirty="0"/>
              <a:t>Saavutus</a:t>
            </a:r>
            <a:br>
              <a:rPr lang="en-FI" b="1" dirty="0"/>
            </a:br>
            <a:br>
              <a:rPr lang="en-FI" b="1" dirty="0"/>
            </a:br>
            <a:br>
              <a:rPr lang="en-FI" b="1" dirty="0"/>
            </a:br>
            <a:endParaRPr lang="en-FI" b="1" dirty="0"/>
          </a:p>
          <a:p>
            <a:pPr marL="342900" indent="-342900">
              <a:buFont typeface="+mj-lt"/>
              <a:buAutoNum type="arabicPeriod"/>
            </a:pPr>
            <a:r>
              <a:rPr lang="en-FI" b="1" dirty="0"/>
              <a:t>Saavutus</a:t>
            </a:r>
          </a:p>
        </p:txBody>
      </p:sp>
    </p:spTree>
    <p:extLst>
      <p:ext uri="{BB962C8B-B14F-4D97-AF65-F5344CB8AC3E}">
        <p14:creationId xmlns:p14="http://schemas.microsoft.com/office/powerpoint/2010/main" val="37696727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2FEB1A-1E25-0F52-6023-30B3C22648B2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/>
              <a:t>KETTERÄ STRATEGIATYÖKALU, VAIHE 4: TOIMINNAN MITTAAMINEN JA ARVIOINTI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2C96882-C23C-9384-3DB4-D01A36F81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992416"/>
              </p:ext>
            </p:extLst>
          </p:nvPr>
        </p:nvGraphicFramePr>
        <p:xfrm>
          <a:off x="496854" y="772388"/>
          <a:ext cx="11198291" cy="4059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5440">
                  <a:extLst>
                    <a:ext uri="{9D8B030D-6E8A-4147-A177-3AD203B41FA5}">
                      <a16:colId xmlns:a16="http://schemas.microsoft.com/office/drawing/2014/main" val="3057470486"/>
                    </a:ext>
                  </a:extLst>
                </a:gridCol>
                <a:gridCol w="1632438">
                  <a:extLst>
                    <a:ext uri="{9D8B030D-6E8A-4147-A177-3AD203B41FA5}">
                      <a16:colId xmlns:a16="http://schemas.microsoft.com/office/drawing/2014/main" val="3491905003"/>
                    </a:ext>
                  </a:extLst>
                </a:gridCol>
                <a:gridCol w="1529489">
                  <a:extLst>
                    <a:ext uri="{9D8B030D-6E8A-4147-A177-3AD203B41FA5}">
                      <a16:colId xmlns:a16="http://schemas.microsoft.com/office/drawing/2014/main" val="138379023"/>
                    </a:ext>
                  </a:extLst>
                </a:gridCol>
                <a:gridCol w="1705970">
                  <a:extLst>
                    <a:ext uri="{9D8B030D-6E8A-4147-A177-3AD203B41FA5}">
                      <a16:colId xmlns:a16="http://schemas.microsoft.com/office/drawing/2014/main" val="3063854018"/>
                    </a:ext>
                  </a:extLst>
                </a:gridCol>
                <a:gridCol w="1588318">
                  <a:extLst>
                    <a:ext uri="{9D8B030D-6E8A-4147-A177-3AD203B41FA5}">
                      <a16:colId xmlns:a16="http://schemas.microsoft.com/office/drawing/2014/main" val="3693088202"/>
                    </a:ext>
                  </a:extLst>
                </a:gridCol>
                <a:gridCol w="1588318">
                  <a:extLst>
                    <a:ext uri="{9D8B030D-6E8A-4147-A177-3AD203B41FA5}">
                      <a16:colId xmlns:a16="http://schemas.microsoft.com/office/drawing/2014/main" val="292684397"/>
                    </a:ext>
                  </a:extLst>
                </a:gridCol>
                <a:gridCol w="1588318">
                  <a:extLst>
                    <a:ext uri="{9D8B030D-6E8A-4147-A177-3AD203B41FA5}">
                      <a16:colId xmlns:a16="http://schemas.microsoft.com/office/drawing/2014/main" val="3974563379"/>
                    </a:ext>
                  </a:extLst>
                </a:gridCol>
              </a:tblGrid>
              <a:tr h="747595"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Tulos kuluneena vuonna</a:t>
                      </a:r>
                    </a:p>
                  </a:txBody>
                  <a:tcPr marL="138307" marR="138307" marT="69153" marB="69153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Markkinointi ja viestintä</a:t>
                      </a:r>
                    </a:p>
                  </a:txBody>
                  <a:tcPr marL="138307" marR="138307" marT="69153" marB="6915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Tuotekehitys</a:t>
                      </a:r>
                    </a:p>
                  </a:txBody>
                  <a:tcPr marL="138307" marR="138307" marT="69153" marB="6915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Kasvu</a:t>
                      </a:r>
                    </a:p>
                  </a:txBody>
                  <a:tcPr marL="138307" marR="138307" marT="69153" marB="6915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Verkostoitumi-nen ja yhteistyö</a:t>
                      </a:r>
                    </a:p>
                  </a:txBody>
                  <a:tcPr marL="138307" marR="138307" marT="69153" marB="6915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Myynti</a:t>
                      </a:r>
                    </a:p>
                  </a:txBody>
                  <a:tcPr marL="138307" marR="138307" marT="69153" marB="6915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Henkilöstö</a:t>
                      </a:r>
                    </a:p>
                  </a:txBody>
                  <a:tcPr marL="138307" marR="138307" marT="69153" marB="6915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647622"/>
                  </a:ext>
                </a:extLst>
              </a:tr>
              <a:tr h="3281087">
                <a:tc>
                  <a:txBody>
                    <a:bodyPr/>
                    <a:lstStyle/>
                    <a:p>
                      <a:endParaRPr lang="en-FI" sz="1200" b="0" i="0" dirty="0">
                        <a:solidFill>
                          <a:schemeClr val="tx1"/>
                        </a:solidFill>
                        <a:latin typeface="Avenir Light" panose="020B0402020203020204" pitchFamily="34" charset="77"/>
                      </a:endParaRPr>
                    </a:p>
                  </a:txBody>
                  <a:tcPr marL="138307" marR="138307" marT="177153" marB="69153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Tuotteiden viestintä ja visuaalinen ilme on päivitetty. Ilme on nyt yhdenmukainen, tunnistettava ja selkeä.</a:t>
                      </a:r>
                    </a:p>
                    <a:p>
                      <a:pPr algn="ctr"/>
                      <a:endParaRPr lang="en-FI" sz="1200" b="0" i="0" dirty="0">
                        <a:solidFill>
                          <a:schemeClr val="tx1"/>
                        </a:solidFill>
                        <a:latin typeface="Avenir Light" panose="020B0402020203020204" pitchFamily="34" charset="77"/>
                      </a:endParaRPr>
                    </a:p>
                  </a:txBody>
                  <a:tcPr marL="138307" marR="138307" marT="177153" marB="69153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Uusien menetelmien käyttöönotto palveluiden ja tuotteiden muotoilussa; ideatestit,  f</a:t>
                      </a:r>
                      <a:r>
                        <a:rPr lang="fi-FI" sz="1200" b="0" i="0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</a:rPr>
                        <a:t>okus-ryhmähaastattelut, konseptointi ja  skenaariot. Menetelmien avulla on luotu ensimmäiset ideat ja prototyypit.</a:t>
                      </a:r>
                      <a:endParaRPr lang="fi-FI" sz="1200" b="0" i="0" dirty="0">
                        <a:solidFill>
                          <a:schemeClr val="tx1"/>
                        </a:solidFill>
                        <a:latin typeface="Avenir Light" panose="020B0402020203020204" pitchFamily="34" charset="77"/>
                      </a:endParaRPr>
                    </a:p>
                    <a:p>
                      <a:endParaRPr lang="en-FI" sz="1200" b="0" i="0" dirty="0">
                        <a:solidFill>
                          <a:schemeClr val="tx1"/>
                        </a:solidFill>
                        <a:latin typeface="Avenir Light" panose="020B0402020203020204" pitchFamily="34" charset="77"/>
                      </a:endParaRPr>
                    </a:p>
                  </a:txBody>
                  <a:tcPr marL="138307" marR="138307" marT="177153" marB="69153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solidFill>
                          <a:schemeClr val="tx1"/>
                        </a:solidFill>
                        <a:latin typeface="Avenir Light" panose="020B0402020203020204" pitchFamily="34" charset="77"/>
                      </a:endParaRPr>
                    </a:p>
                  </a:txBody>
                  <a:tcPr marL="138307" marR="138307" marT="177153" marB="69153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solidFill>
                          <a:schemeClr val="tx1"/>
                        </a:solidFill>
                        <a:latin typeface="Avenir Light" panose="020B0402020203020204" pitchFamily="34" charset="77"/>
                      </a:endParaRPr>
                    </a:p>
                  </a:txBody>
                  <a:tcPr marL="138307" marR="138307" marT="177153" marB="69153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0" dirty="0">
                          <a:latin typeface="Avenir Light" panose="020B0402020203020204" pitchFamily="34" charset="77"/>
                          <a:ea typeface="Corbel"/>
                          <a:cs typeface="Corbel"/>
                          <a:sym typeface="Corbel"/>
                        </a:rPr>
                        <a:t>Yritysasiakkaiden määrä on kaksinkertaistunut.</a:t>
                      </a:r>
                      <a:endParaRPr lang="en-FI" sz="1200" b="0" i="0" dirty="0">
                        <a:solidFill>
                          <a:schemeClr val="tx1"/>
                        </a:solidFill>
                        <a:latin typeface="Avenir Light" panose="020B0402020203020204" pitchFamily="34" charset="77"/>
                      </a:endParaRPr>
                    </a:p>
                  </a:txBody>
                  <a:tcPr marL="138307" marR="138307" marT="177153" marB="69153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0" dirty="0">
                          <a:latin typeface="Avenir Light" panose="020B0402020203020204" pitchFamily="34" charset="77"/>
                          <a:ea typeface="Corbel"/>
                          <a:cs typeface="Corbel"/>
                          <a:sym typeface="Corbel"/>
                        </a:rPr>
                        <a:t>Henkilöstöpalaute on ollut aikaisempia vuosia parempaa, menneitä haasteita on saatu purettua ja ratkaistua hyvällä tiimityöllä. </a:t>
                      </a:r>
                      <a:endParaRPr lang="en-FI" sz="1200" b="0" i="0" dirty="0">
                        <a:solidFill>
                          <a:schemeClr val="tx1"/>
                        </a:solidFill>
                        <a:latin typeface="Avenir Light" panose="020B0402020203020204" pitchFamily="34" charset="77"/>
                      </a:endParaRPr>
                    </a:p>
                  </a:txBody>
                  <a:tcPr marL="138307" marR="138307" marT="177153" marB="69153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674113"/>
                  </a:ext>
                </a:extLst>
              </a:tr>
            </a:tbl>
          </a:graphicData>
        </a:graphic>
      </p:graphicFrame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DD797FC-519D-B477-DE05-36DD92DD0431}"/>
              </a:ext>
            </a:extLst>
          </p:cNvPr>
          <p:cNvSpPr txBox="1">
            <a:spLocks/>
          </p:cNvSpPr>
          <p:nvPr/>
        </p:nvSpPr>
        <p:spPr>
          <a:xfrm>
            <a:off x="496854" y="5303520"/>
            <a:ext cx="9381438" cy="678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u="none" strike="noStrike" dirty="0" err="1">
                <a:solidFill>
                  <a:srgbClr val="000000"/>
                </a:solidFill>
                <a:effectLst/>
              </a:rPr>
              <a:t>Voit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kirjoittaa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saavutukset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tähän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kuvaan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Siihen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on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listattu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arvioinnin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tueksi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esimerkkejä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jotka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voit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poistaa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kirjata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oman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yrityksesi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saavutukset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tilalle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8717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1D800F78-6EAE-16A5-3E0F-739EA253F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05881"/>
            <a:ext cx="9940290" cy="955929"/>
          </a:xfrm>
        </p:spPr>
        <p:txBody>
          <a:bodyPr>
            <a:normAutofit/>
          </a:bodyPr>
          <a:lstStyle/>
          <a:p>
            <a:r>
              <a:rPr lang="en-FI" dirty="0">
                <a:solidFill>
                  <a:schemeClr val="tx1"/>
                </a:solidFill>
              </a:rPr>
              <a:t>Strategiatyön vaihe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2AC0BD-D77B-DF38-E18A-A6E9A0F4F7B4}"/>
              </a:ext>
            </a:extLst>
          </p:cNvPr>
          <p:cNvSpPr/>
          <p:nvPr/>
        </p:nvSpPr>
        <p:spPr>
          <a:xfrm>
            <a:off x="838200" y="2862554"/>
            <a:ext cx="10288213" cy="5462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6AB496-D4A0-F3A2-9E2C-4D46028BE946}"/>
              </a:ext>
            </a:extLst>
          </p:cNvPr>
          <p:cNvSpPr txBox="1"/>
          <p:nvPr/>
        </p:nvSpPr>
        <p:spPr>
          <a:xfrm>
            <a:off x="838200" y="2968742"/>
            <a:ext cx="10288213" cy="307777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Yritys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seuraa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ja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arvioi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toimintaa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jonkin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johtamisjärjestelmän</a:t>
            </a:r>
            <a:r>
              <a:rPr lang="en-GB" sz="1400" b="1" u="none" strike="noStrike" dirty="0">
                <a:effectLst/>
                <a:latin typeface="Avenir Heavy" panose="02000503020000020003" pitchFamily="2" charset="0"/>
              </a:rPr>
              <a:t> </a:t>
            </a:r>
            <a:r>
              <a:rPr lang="en-GB" sz="1400" b="1" u="none" strike="noStrike" dirty="0" err="1">
                <a:effectLst/>
                <a:latin typeface="Avenir Heavy" panose="02000503020000020003" pitchFamily="2" charset="0"/>
              </a:rPr>
              <a:t>avulla</a:t>
            </a:r>
            <a:endParaRPr lang="en-FI" sz="1400" b="1" dirty="0">
              <a:latin typeface="Avenir Heavy" panose="02000503020000020003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22B35F8-1B63-78B1-01FC-599A04DF393A}"/>
              </a:ext>
            </a:extLst>
          </p:cNvPr>
          <p:cNvGrpSpPr/>
          <p:nvPr/>
        </p:nvGrpSpPr>
        <p:grpSpPr>
          <a:xfrm>
            <a:off x="830000" y="1996938"/>
            <a:ext cx="10296415" cy="955927"/>
            <a:chOff x="-3854" y="2535"/>
            <a:chExt cx="4839524" cy="955927"/>
          </a:xfrm>
          <a:solidFill>
            <a:schemeClr val="accent1"/>
          </a:solidFill>
          <a:effectLst/>
        </p:grpSpPr>
        <p:sp>
          <p:nvSpPr>
            <p:cNvPr id="8" name="Up Arrow Callout 7">
              <a:extLst>
                <a:ext uri="{FF2B5EF4-FFF2-40B4-BE49-F238E27FC236}">
                  <a16:creationId xmlns:a16="http://schemas.microsoft.com/office/drawing/2014/main" id="{91D5E58E-F6C3-4CDC-EDA0-1C022F823003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FI" dirty="0"/>
            </a:p>
          </p:txBody>
        </p:sp>
        <p:sp>
          <p:nvSpPr>
            <p:cNvPr id="9" name="Up Arrow Callout 4">
              <a:extLst>
                <a:ext uri="{FF2B5EF4-FFF2-40B4-BE49-F238E27FC236}">
                  <a16:creationId xmlns:a16="http://schemas.microsoft.com/office/drawing/2014/main" id="{F0A9CECE-9259-10B2-ECC6-448A9BA12992}"/>
                </a:ext>
              </a:extLst>
            </p:cNvPr>
            <p:cNvSpPr txBox="1"/>
            <p:nvPr/>
          </p:nvSpPr>
          <p:spPr>
            <a:xfrm>
              <a:off x="-3854" y="2535"/>
              <a:ext cx="4839524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Vaihe</a:t>
              </a:r>
              <a:r>
                <a:rPr lang="en-GB" b="1" kern="1200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 5: </a:t>
              </a:r>
              <a:r>
                <a:rPr lang="en-GB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Strategiatyö</a:t>
              </a:r>
              <a:r>
                <a:rPr lang="en-GB" b="1" kern="1200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ja</a:t>
              </a:r>
              <a:r>
                <a:rPr lang="en-GB" b="1" kern="1200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 </a:t>
              </a:r>
              <a:r>
                <a:rPr lang="en-GB" b="1" kern="1200" dirty="0" err="1">
                  <a:solidFill>
                    <a:schemeClr val="bg1"/>
                  </a:solidFill>
                  <a:latin typeface="Avenir Heavy" panose="02000503020000020003" pitchFamily="2" charset="0"/>
                </a:rPr>
                <a:t>johtaminen</a:t>
              </a:r>
              <a:endParaRPr lang="en-GB" b="1" kern="1200" dirty="0">
                <a:solidFill>
                  <a:schemeClr val="bg1"/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B4DE60-0C78-D7A4-FA6F-081B12445D37}"/>
              </a:ext>
            </a:extLst>
          </p:cNvPr>
          <p:cNvGrpSpPr/>
          <p:nvPr/>
        </p:nvGrpSpPr>
        <p:grpSpPr>
          <a:xfrm>
            <a:off x="838199" y="3528848"/>
            <a:ext cx="5076000" cy="955927"/>
            <a:chOff x="0" y="2535"/>
            <a:chExt cx="4831815" cy="955927"/>
          </a:xfrm>
          <a:solidFill>
            <a:schemeClr val="accent1">
              <a:lumMod val="20000"/>
              <a:lumOff val="80000"/>
            </a:schemeClr>
          </a:solidFill>
          <a:effectLst/>
        </p:grpSpPr>
        <p:sp>
          <p:nvSpPr>
            <p:cNvPr id="11" name="Up Arrow Callout 10">
              <a:extLst>
                <a:ext uri="{FF2B5EF4-FFF2-40B4-BE49-F238E27FC236}">
                  <a16:creationId xmlns:a16="http://schemas.microsoft.com/office/drawing/2014/main" id="{021EE518-D66C-A1D7-7AFF-D4B8F62FD70C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2" name="Up Arrow Callout 4">
              <a:extLst>
                <a:ext uri="{FF2B5EF4-FFF2-40B4-BE49-F238E27FC236}">
                  <a16:creationId xmlns:a16="http://schemas.microsoft.com/office/drawing/2014/main" id="{77167DCE-96BB-2895-6C84-98852DA889DD}"/>
                </a:ext>
              </a:extLst>
            </p:cNvPr>
            <p:cNvSpPr txBox="1"/>
            <p:nvPr/>
          </p:nvSpPr>
          <p:spPr>
            <a:xfrm rot="21600000">
              <a:off x="0" y="2535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Kyllä</a:t>
              </a:r>
              <a:endParaRPr lang="en-GB" sz="1400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2D8530-9068-40B5-6648-1A1481470188}"/>
              </a:ext>
            </a:extLst>
          </p:cNvPr>
          <p:cNvGrpSpPr/>
          <p:nvPr/>
        </p:nvGrpSpPr>
        <p:grpSpPr>
          <a:xfrm>
            <a:off x="6050413" y="3528848"/>
            <a:ext cx="5076000" cy="955927"/>
            <a:chOff x="0" y="2535"/>
            <a:chExt cx="4831815" cy="955927"/>
          </a:xfrm>
          <a:solidFill>
            <a:schemeClr val="accent1">
              <a:lumMod val="20000"/>
              <a:lumOff val="80000"/>
            </a:schemeClr>
          </a:solidFill>
          <a:effectLst/>
        </p:grpSpPr>
        <p:sp>
          <p:nvSpPr>
            <p:cNvPr id="14" name="Up Arrow Callout 13">
              <a:extLst>
                <a:ext uri="{FF2B5EF4-FFF2-40B4-BE49-F238E27FC236}">
                  <a16:creationId xmlns:a16="http://schemas.microsoft.com/office/drawing/2014/main" id="{ED02F717-02D3-42F7-6B98-3B15C5A2D985}"/>
                </a:ext>
              </a:extLst>
            </p:cNvPr>
            <p:cNvSpPr/>
            <p:nvPr/>
          </p:nvSpPr>
          <p:spPr>
            <a:xfrm rot="10800000">
              <a:off x="0" y="2535"/>
              <a:ext cx="4831815" cy="955927"/>
            </a:xfrm>
            <a:prstGeom prst="upArrowCallout">
              <a:avLst/>
            </a:prstGeom>
            <a:grpFill/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Up Arrow Callout 4">
              <a:extLst>
                <a:ext uri="{FF2B5EF4-FFF2-40B4-BE49-F238E27FC236}">
                  <a16:creationId xmlns:a16="http://schemas.microsoft.com/office/drawing/2014/main" id="{15461B49-7AE6-5DB0-32B9-C3991089589B}"/>
                </a:ext>
              </a:extLst>
            </p:cNvPr>
            <p:cNvSpPr txBox="1"/>
            <p:nvPr/>
          </p:nvSpPr>
          <p:spPr>
            <a:xfrm rot="21600000">
              <a:off x="0" y="2535"/>
              <a:ext cx="4831815" cy="62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chemeClr val="tx1"/>
                  </a:solidFill>
                  <a:latin typeface="Avenir Heavy" panose="02000503020000020003" pitchFamily="2" charset="0"/>
                </a:rPr>
                <a:t>Ei</a:t>
              </a:r>
              <a:endParaRPr lang="en-GB" sz="1400" b="1" kern="1200" dirty="0">
                <a:solidFill>
                  <a:schemeClr val="tx1"/>
                </a:solidFill>
                <a:latin typeface="Avenir Heavy" panose="02000503020000020003" pitchFamily="2" charset="0"/>
              </a:endParaRPr>
            </a:p>
          </p:txBody>
        </p:sp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2445A8F-8DAA-3F23-F1EE-4B138FB24BFE}"/>
              </a:ext>
            </a:extLst>
          </p:cNvPr>
          <p:cNvSpPr txBox="1">
            <a:spLocks/>
          </p:cNvSpPr>
          <p:nvPr/>
        </p:nvSpPr>
        <p:spPr>
          <a:xfrm>
            <a:off x="1645920" y="4604797"/>
            <a:ext cx="4260080" cy="1027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Vaikka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kaikki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olisikin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tänään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kunnossa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muista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tarkastella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myös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tulevaisuutta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ja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päivittää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liiketoimintasuunnitelma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ja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strategiat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säännöllisin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väliajoin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tai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jos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toimintaympäristössä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tapahtuu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merkittäviä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muutoksia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 </a:t>
            </a:r>
            <a:endParaRPr lang="en-GB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433AAAD-0DD1-6D29-7CE3-D95036719702}"/>
              </a:ext>
            </a:extLst>
          </p:cNvPr>
          <p:cNvSpPr txBox="1">
            <a:spLocks/>
          </p:cNvSpPr>
          <p:nvPr/>
        </p:nvSpPr>
        <p:spPr>
          <a:xfrm>
            <a:off x="6049114" y="4604797"/>
            <a:ext cx="5076000" cy="1613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Voit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valita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seurannan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ja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arvioinnin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tueksi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jonkin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johtamisjärjestelmän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  <a:p>
            <a:pPr marL="228600" indent="-2286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Määritä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ja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aseta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seurattavat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ja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arvioitavat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asiat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johtamisjärjestelmään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200" u="none" strike="noStrike" dirty="0">
              <a:solidFill>
                <a:srgbClr val="000000"/>
              </a:solidFill>
              <a:effectLst/>
              <a:latin typeface="Avenir Light" panose="020B0402020203020204" pitchFamily="34" charset="77"/>
              <a:sym typeface="Wingdings" pitchFamily="2" charset="2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Vaikka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tämän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jälkeen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kaikki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olisikin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kunnossa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,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muista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tarkastella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myös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tulevaisuutta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ja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päivittää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liiketoimintasuunnitelma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ja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strategiat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säännöllisin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väliajoin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tai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jos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yrityksen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toimintaympäristössä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tapahtuu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merkittäviä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muutoksia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.</a:t>
            </a:r>
            <a:endParaRPr lang="en-US" sz="1200" dirty="0">
              <a:effectLst/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206211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5174D-C795-AC95-595D-EC85013AC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Strategiatyö ja johtaminen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1974F-8F07-03F8-2666-C2336610E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0" y="953588"/>
            <a:ext cx="4865915" cy="5904412"/>
          </a:xfrm>
        </p:spPr>
        <p:txBody>
          <a:bodyPr>
            <a:normAutofit/>
          </a:bodyPr>
          <a:lstStyle/>
          <a:p>
            <a:r>
              <a:rPr lang="fi-FI" sz="1200" dirty="0">
                <a:effectLst/>
                <a:ea typeface="Calibri" panose="020F0502020204030204" pitchFamily="34" charset="0"/>
              </a:rPr>
              <a:t>Saat aihealueen teemoista lisätietoa </a:t>
            </a:r>
            <a:r>
              <a:rPr lang="fi-FI" sz="1200" dirty="0" err="1">
                <a:effectLst/>
                <a:ea typeface="Calibri" panose="020F0502020204030204" pitchFamily="34" charset="0"/>
              </a:rPr>
              <a:t>KeMu</a:t>
            </a:r>
            <a:r>
              <a:rPr lang="fi-FI" sz="1200" dirty="0">
                <a:effectLst/>
                <a:ea typeface="Calibri" panose="020F0502020204030204" pitchFamily="34" charset="0"/>
              </a:rPr>
              <a:t>-hankkeessa toteutettujen mikrokurssien kautta. Mikrokurssit löytyvät Moodle-oppimisympäristöstä, jonne saat pääsyn alueesi yrityskehittäjän kautta. Tähän aihealueeseen liittyvät seuraavat mikrokurssit:</a:t>
            </a:r>
            <a:endParaRPr lang="en-FI" sz="12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FI" sz="1200" b="1" dirty="0">
                <a:sym typeface="Wingdings" pitchFamily="2" charset="2"/>
              </a:rPr>
              <a:t>Ketteryys liiketoiminnassa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FI" sz="1200" b="1" dirty="0">
                <a:sym typeface="Wingdings" pitchFamily="2" charset="2"/>
              </a:rPr>
              <a:t>Jatkuva kehittäminen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FI" sz="1200" b="1" dirty="0">
                <a:sym typeface="Wingdings" pitchFamily="2" charset="2"/>
              </a:rPr>
              <a:t>Kokeileva liiketoiminta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FI" sz="1200" b="1" dirty="0">
                <a:sym typeface="Wingdings" pitchFamily="2" charset="2"/>
              </a:rPr>
              <a:t>Tavoittele rohkeasti kasvua</a:t>
            </a:r>
          </a:p>
          <a:p>
            <a:endParaRPr lang="fi-FI" sz="1200" dirty="0"/>
          </a:p>
          <a:p>
            <a:r>
              <a:rPr lang="fi-FI" sz="1200" dirty="0"/>
              <a:t>Lisätietoa aihealueeseen liittyen löydät myös seuraavista lähteistä:</a:t>
            </a:r>
            <a:endParaRPr lang="en-US" sz="1200" u="none" strike="noStrike" dirty="0">
              <a:solidFill>
                <a:srgbClr val="000000"/>
              </a:solidFill>
              <a:effectLst/>
            </a:endParaRPr>
          </a:p>
          <a:p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Malmi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T.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Peltola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J. &amp; Toivanen, J. (2006): Balanced scorecard: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rakenna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sovella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tehokkaasti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5.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uudistettu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painos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Helsinki: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Talentum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 </a:t>
            </a:r>
          </a:p>
          <a:p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Kaplan, Robert &amp; Norton, David. (2004):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Strategiakartat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</a:t>
            </a:r>
            <a:br>
              <a:rPr lang="en-US" sz="1200" u="none" strike="noStrike" dirty="0">
                <a:solidFill>
                  <a:srgbClr val="000000"/>
                </a:solidFill>
                <a:effectLst/>
              </a:rPr>
            </a:b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Helsinki: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Talentum</a:t>
            </a:r>
            <a:endParaRPr lang="en-US" sz="1200" dirty="0">
              <a:solidFill>
                <a:srgbClr val="000000"/>
              </a:solidFill>
            </a:endParaRPr>
          </a:p>
          <a:p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Tuominen, K. (2016): Benchmarking-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prosessi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</a:t>
            </a:r>
            <a:br>
              <a:rPr lang="en-US" sz="1200" dirty="0">
                <a:solidFill>
                  <a:srgbClr val="000000"/>
                </a:solidFill>
              </a:rPr>
            </a:b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Oy Benchmarking Ltd, Benchmarking-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koulutus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2016.</a:t>
            </a:r>
          </a:p>
          <a:p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TOPI –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Tulevaisuudentutkimuksen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oppimateriaali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(</a:t>
            </a:r>
            <a:r>
              <a:rPr lang="en-US" sz="1200" u="sng" strike="noStrike" dirty="0">
                <a:solidFill>
                  <a:srgbClr val="1155CC"/>
                </a:solidFill>
                <a:effectLst/>
                <a:hlinkClick r:id="rId3"/>
              </a:rPr>
              <a:t>https://tulevaisuus.fi/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) ja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Suomen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Lean-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yhdistys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(</a:t>
            </a:r>
            <a:r>
              <a:rPr lang="en-US" sz="1200" u="sng" strike="noStrike" dirty="0">
                <a:solidFill>
                  <a:srgbClr val="1155CC"/>
                </a:solidFill>
                <a:effectLst/>
                <a:hlinkClick r:id="rId4"/>
              </a:rPr>
              <a:t>https://www.leanyhdistys.fi/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)</a:t>
            </a:r>
          </a:p>
          <a:p>
            <a:pPr marL="285750" indent="-285750">
              <a:buFont typeface="Wingdings" pitchFamily="2" charset="2"/>
              <a:buChar char="à"/>
            </a:pPr>
            <a:endParaRPr lang="en-FI" sz="1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D3FF-0A2E-F410-F25A-37DE751C1AA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2604680"/>
            <a:ext cx="4779872" cy="3959176"/>
          </a:xfrm>
        </p:spPr>
        <p:txBody>
          <a:bodyPr>
            <a:no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Johtamisjärjetelmä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voi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olla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mikä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tahansa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työkalu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tai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apuväline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joka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auttaa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yritystä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saavuttamaan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tavoitteensa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.</a:t>
            </a:r>
            <a:br>
              <a:rPr lang="en-US" sz="1500" u="none" strike="noStrike" dirty="0">
                <a:solidFill>
                  <a:srgbClr val="000000"/>
                </a:solidFill>
                <a:effectLst/>
              </a:rPr>
            </a:br>
            <a:endParaRPr lang="en-US" sz="1500" u="none" strike="noStrike" dirty="0">
              <a:solidFill>
                <a:srgbClr val="000000"/>
              </a:solidFill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Johtamisjärjestelmäesimerkkejä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Vuosikello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Balanced scorecard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Strategiakartta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Lean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Benchmarking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Skenaariotyöskentely</a:t>
            </a:r>
            <a:br>
              <a:rPr lang="en-US" sz="1500" u="none" strike="noStrike" dirty="0">
                <a:solidFill>
                  <a:srgbClr val="000000"/>
                </a:solidFill>
                <a:effectLst/>
              </a:rPr>
            </a:br>
            <a:endParaRPr lang="en-US" sz="1500" u="none" strike="noStrike" dirty="0">
              <a:solidFill>
                <a:srgbClr val="000000"/>
              </a:solidFill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Muutoskyvykäs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strategiatyöskentely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huomioi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myös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riskien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tunnistamisen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niiden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vaikutusten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arvioinnin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500" u="none" strike="noStrike" dirty="0" err="1">
                <a:solidFill>
                  <a:srgbClr val="000000"/>
                </a:solidFill>
                <a:effectLst/>
              </a:rPr>
              <a:t>hallinnan</a:t>
            </a:r>
            <a:r>
              <a:rPr lang="en-US" sz="1500" u="none" strike="noStrike" dirty="0">
                <a:solidFill>
                  <a:srgbClr val="000000"/>
                </a:solidFill>
                <a:effectLst/>
              </a:rPr>
              <a:t>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FEEBCD-8965-354D-F722-A5C9200D1104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>
                <a:solidFill>
                  <a:schemeClr val="bg1"/>
                </a:solidFill>
              </a:rPr>
              <a:t>KETTERÄ STRATEGIATYÖKALU, VAIHE 5: STRATEGIATYÖ JA JOHTAMINEN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ED362BC-1F4E-2FAC-D29D-51F7C69F7954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9" name="Delay 8">
              <a:extLst>
                <a:ext uri="{FF2B5EF4-FFF2-40B4-BE49-F238E27FC236}">
                  <a16:creationId xmlns:a16="http://schemas.microsoft.com/office/drawing/2014/main" id="{9C53D81C-39EB-F7CB-AC19-62D02CCC0A7A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0" name="Multiply 9">
              <a:extLst>
                <a:ext uri="{FF2B5EF4-FFF2-40B4-BE49-F238E27FC236}">
                  <a16:creationId xmlns:a16="http://schemas.microsoft.com/office/drawing/2014/main" id="{2EB3E4E2-F8BC-DC34-DE82-A0662D14FD8B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</p:spTree>
    <p:extLst>
      <p:ext uri="{BB962C8B-B14F-4D97-AF65-F5344CB8AC3E}">
        <p14:creationId xmlns:p14="http://schemas.microsoft.com/office/powerpoint/2010/main" val="3322171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E6F0B-57DC-5718-F266-84241032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8"/>
            <a:ext cx="4278330" cy="2787918"/>
          </a:xfrm>
        </p:spPr>
        <p:txBody>
          <a:bodyPr>
            <a:normAutofit/>
          </a:bodyPr>
          <a:lstStyle/>
          <a:p>
            <a:r>
              <a:rPr lang="en-FI" dirty="0"/>
              <a:t>Esimerkki johtamisen vuosi-</a:t>
            </a:r>
            <a:br>
              <a:rPr lang="en-FI" dirty="0"/>
            </a:br>
            <a:r>
              <a:rPr lang="en-FI" dirty="0"/>
              <a:t>kellosta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3EFF31-5690-593C-82E0-A95BD6B79DF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27838" y="4598"/>
            <a:ext cx="11536324" cy="374468"/>
          </a:xfrm>
        </p:spPr>
        <p:txBody>
          <a:bodyPr/>
          <a:lstStyle/>
          <a:p>
            <a:r>
              <a:rPr lang="en-FI" dirty="0">
                <a:solidFill>
                  <a:schemeClr val="bg1"/>
                </a:solidFill>
              </a:rPr>
              <a:t>KETTERÄ STRATEGIATYÖKALU, VAIHE 5: STRATEGIATYÖ JA JOHTAMINEN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CBFB7A-83B8-0B50-F1FC-3DA4EB9ABB18}"/>
              </a:ext>
            </a:extLst>
          </p:cNvPr>
          <p:cNvSpPr txBox="1"/>
          <p:nvPr/>
        </p:nvSpPr>
        <p:spPr>
          <a:xfrm>
            <a:off x="815592" y="6004357"/>
            <a:ext cx="44735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Lähde</a:t>
            </a:r>
            <a:r>
              <a:rPr lang="en-US" sz="1200" b="1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: </a:t>
            </a:r>
            <a:r>
              <a:rPr lang="en-US" sz="1200" dirty="0">
                <a:solidFill>
                  <a:srgbClr val="000000"/>
                </a:solidFill>
                <a:latin typeface="Avenir Light" panose="020B0402020203020204" pitchFamily="34" charset="77"/>
              </a:rPr>
              <a:t>10) </a:t>
            </a:r>
            <a:r>
              <a:rPr lang="en-US" sz="1200" dirty="0" err="1">
                <a:solidFill>
                  <a:srgbClr val="000000"/>
                </a:solidFill>
                <a:latin typeface="Avenir Light" panose="020B0402020203020204" pitchFamily="34" charset="77"/>
              </a:rPr>
              <a:t>V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iitala</a:t>
            </a:r>
            <a:r>
              <a:rPr lang="en-US" sz="1200" u="none" strike="noStrike" dirty="0">
                <a:solidFill>
                  <a:srgbClr val="000000"/>
                </a:solidFill>
                <a:effectLst/>
                <a:latin typeface="Avenir Light" panose="020B0402020203020204" pitchFamily="34" charset="77"/>
              </a:rPr>
              <a:t> (2019)</a:t>
            </a:r>
            <a:endParaRPr lang="en-FI" sz="1200" dirty="0">
              <a:latin typeface="Avenir Light" panose="020B0402020203020204" pitchFamily="34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E52AECE-7418-D1E9-2084-78AA53F4E6EF}"/>
              </a:ext>
            </a:extLst>
          </p:cNvPr>
          <p:cNvGrpSpPr/>
          <p:nvPr/>
        </p:nvGrpSpPr>
        <p:grpSpPr>
          <a:xfrm>
            <a:off x="-838202" y="217169"/>
            <a:ext cx="838201" cy="838201"/>
            <a:chOff x="-838202" y="1383029"/>
            <a:chExt cx="838201" cy="838201"/>
          </a:xfrm>
        </p:grpSpPr>
        <p:sp>
          <p:nvSpPr>
            <p:cNvPr id="10" name="Delay 9">
              <a:extLst>
                <a:ext uri="{FF2B5EF4-FFF2-40B4-BE49-F238E27FC236}">
                  <a16:creationId xmlns:a16="http://schemas.microsoft.com/office/drawing/2014/main" id="{32DF2C0B-D4C1-1637-CEEA-B267C1AC72E8}"/>
                </a:ext>
              </a:extLst>
            </p:cNvPr>
            <p:cNvSpPr/>
            <p:nvPr/>
          </p:nvSpPr>
          <p:spPr>
            <a:xfrm rot="10800000">
              <a:off x="-838202" y="1383029"/>
              <a:ext cx="838201" cy="838201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1" name="Multiply 10">
              <a:extLst>
                <a:ext uri="{FF2B5EF4-FFF2-40B4-BE49-F238E27FC236}">
                  <a16:creationId xmlns:a16="http://schemas.microsoft.com/office/drawing/2014/main" id="{4FE8E4F9-7135-269A-F645-609DAE050A2C}"/>
                </a:ext>
              </a:extLst>
            </p:cNvPr>
            <p:cNvSpPr/>
            <p:nvPr/>
          </p:nvSpPr>
          <p:spPr>
            <a:xfrm rot="5400000">
              <a:off x="-632779" y="1522094"/>
              <a:ext cx="495935" cy="495935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</p:grp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0461BB06-26DB-7060-B143-CD965D8CABFD}"/>
              </a:ext>
            </a:extLst>
          </p:cNvPr>
          <p:cNvSpPr txBox="1">
            <a:spLocks/>
          </p:cNvSpPr>
          <p:nvPr/>
        </p:nvSpPr>
        <p:spPr>
          <a:xfrm>
            <a:off x="815592" y="3775938"/>
            <a:ext cx="3299208" cy="13512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6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Voit kirjoittaa vuosittain toistuvat tehtävät vuosikellokuvaan. Siihen on listattu esimerkkejä, jotka voit poistaa ja kirjata oman yrityksesi tehtävät tilalle.</a:t>
            </a:r>
            <a:endParaRPr lang="fi-FI" sz="1600" b="0" i="0" dirty="0">
              <a:solidFill>
                <a:srgbClr val="26262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6" name="Picture 5" descr="A circle with blue and white text&#10;&#10;Description automatically generated">
            <a:extLst>
              <a:ext uri="{FF2B5EF4-FFF2-40B4-BE49-F238E27FC236}">
                <a16:creationId xmlns:a16="http://schemas.microsoft.com/office/drawing/2014/main" id="{5F8FC4F8-5626-9F2D-F3E6-2D111F941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410" y="1166162"/>
            <a:ext cx="4830747" cy="4301077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CE177C1-E018-BF70-9BFF-172E47C4EBA5}"/>
              </a:ext>
            </a:extLst>
          </p:cNvPr>
          <p:cNvSpPr txBox="1">
            <a:spLocks/>
          </p:cNvSpPr>
          <p:nvPr/>
        </p:nvSpPr>
        <p:spPr>
          <a:xfrm>
            <a:off x="6963889" y="5467239"/>
            <a:ext cx="1624939" cy="537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Kehityskeskustelujen seurantakeskustelut</a:t>
            </a:r>
            <a:endParaRPr lang="fi-FI" sz="1100" b="0" i="0" dirty="0">
              <a:solidFill>
                <a:srgbClr val="26262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B6D29C3-29C4-34AA-EE31-5A070C095682}"/>
              </a:ext>
            </a:extLst>
          </p:cNvPr>
          <p:cNvSpPr txBox="1">
            <a:spLocks/>
          </p:cNvSpPr>
          <p:nvPr/>
        </p:nvSpPr>
        <p:spPr>
          <a:xfrm>
            <a:off x="8404783" y="5467239"/>
            <a:ext cx="1487889" cy="537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Tekstiä</a:t>
            </a:r>
            <a:endParaRPr lang="fi-FI" sz="1100" b="0" i="0" dirty="0">
              <a:solidFill>
                <a:srgbClr val="26262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209B06B5-5BD8-945B-9D54-3DB4E3EC9421}"/>
              </a:ext>
            </a:extLst>
          </p:cNvPr>
          <p:cNvSpPr txBox="1">
            <a:spLocks/>
          </p:cNvSpPr>
          <p:nvPr/>
        </p:nvSpPr>
        <p:spPr>
          <a:xfrm>
            <a:off x="9441611" y="4901181"/>
            <a:ext cx="1487889" cy="537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Osavuositilinpäätös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Strategian päivitys</a:t>
            </a:r>
            <a:endParaRPr lang="fi-FI" sz="1100" b="0" i="0" dirty="0">
              <a:solidFill>
                <a:srgbClr val="26262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5AAE953-F11F-522B-8A49-9E285638331D}"/>
              </a:ext>
            </a:extLst>
          </p:cNvPr>
          <p:cNvSpPr txBox="1">
            <a:spLocks/>
          </p:cNvSpPr>
          <p:nvPr/>
        </p:nvSpPr>
        <p:spPr>
          <a:xfrm>
            <a:off x="10239498" y="3821984"/>
            <a:ext cx="1487889" cy="537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Tekstiä</a:t>
            </a:r>
            <a:endParaRPr lang="fi-FI" sz="1100" b="0" i="0" dirty="0">
              <a:solidFill>
                <a:srgbClr val="26262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95568196-7B5C-0B10-1349-F1E44918B1E9}"/>
              </a:ext>
            </a:extLst>
          </p:cNvPr>
          <p:cNvSpPr txBox="1">
            <a:spLocks/>
          </p:cNvSpPr>
          <p:nvPr/>
        </p:nvSpPr>
        <p:spPr>
          <a:xfrm>
            <a:off x="10152412" y="2581013"/>
            <a:ext cx="1487889" cy="537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Tekstiä</a:t>
            </a:r>
            <a:endParaRPr lang="fi-FI" sz="1100" b="0" i="0" dirty="0">
              <a:solidFill>
                <a:srgbClr val="26262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77915E74-6E0D-477E-3C1B-F3E0B5EA9F4D}"/>
              </a:ext>
            </a:extLst>
          </p:cNvPr>
          <p:cNvSpPr txBox="1">
            <a:spLocks/>
          </p:cNvSpPr>
          <p:nvPr/>
        </p:nvSpPr>
        <p:spPr>
          <a:xfrm>
            <a:off x="10023762" y="1501816"/>
            <a:ext cx="1745187" cy="537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Kehityskeskustelut</a:t>
            </a:r>
            <a:r>
              <a:rPr lang="fi-FI" sz="1100" u="none" strike="noStrike" dirty="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rPr>
              <a:t> ryhmä- ja yksilötasolla</a:t>
            </a:r>
            <a:endParaRPr lang="fi-FI" sz="1100" b="0" i="0" u="none" strike="noStrike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782FB0A-6366-8B6D-D862-2D468A2F5E8E}"/>
              </a:ext>
            </a:extLst>
          </p:cNvPr>
          <p:cNvSpPr txBox="1">
            <a:spLocks/>
          </p:cNvSpPr>
          <p:nvPr/>
        </p:nvSpPr>
        <p:spPr>
          <a:xfrm>
            <a:off x="8254179" y="928871"/>
            <a:ext cx="1487889" cy="2769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Tilinpäätös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328369D1-97FA-996C-7DD3-BE0893A8218B}"/>
              </a:ext>
            </a:extLst>
          </p:cNvPr>
          <p:cNvSpPr txBox="1">
            <a:spLocks/>
          </p:cNvSpPr>
          <p:nvPr/>
        </p:nvSpPr>
        <p:spPr>
          <a:xfrm>
            <a:off x="6926122" y="928871"/>
            <a:ext cx="1487889" cy="2769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Tekstiä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68C64AB0-5948-D2D1-6F00-C26761168FA4}"/>
              </a:ext>
            </a:extLst>
          </p:cNvPr>
          <p:cNvSpPr txBox="1">
            <a:spLocks/>
          </p:cNvSpPr>
          <p:nvPr/>
        </p:nvSpPr>
        <p:spPr>
          <a:xfrm>
            <a:off x="5214257" y="928871"/>
            <a:ext cx="2068286" cy="1118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Ryhmä- ja yksilötason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fi-FI" sz="11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tulostavoitteiden toteutuksen arviointi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tavoitteiden </a:t>
            </a:r>
            <a:r>
              <a:rPr lang="fi-FI" sz="1100" b="0" i="0" u="none" strike="noStrike" dirty="0" err="1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asemttaminen</a:t>
            </a:r>
            <a:r>
              <a:rPr lang="fi-FI" sz="11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seuraavaksi vuodeksi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palkkakeskustelut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D7533155-8053-D226-ACDC-5329B6CE0E2F}"/>
              </a:ext>
            </a:extLst>
          </p:cNvPr>
          <p:cNvSpPr txBox="1">
            <a:spLocks/>
          </p:cNvSpPr>
          <p:nvPr/>
        </p:nvSpPr>
        <p:spPr>
          <a:xfrm>
            <a:off x="4427943" y="2217725"/>
            <a:ext cx="2068286" cy="1118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Tulosyksikkötason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toteutuman arviointi</a:t>
            </a:r>
            <a:endParaRPr lang="fi-FI" sz="1100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fi-FI" sz="11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</a:t>
            </a: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euraavan vuoden tavoitteiden määr</a:t>
            </a:r>
            <a:r>
              <a:rPr lang="fi-FI" sz="11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ittely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fi-FI" sz="11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</a:t>
            </a: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udjetin laadinta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36738A8E-CB59-4D2B-027F-C4D80300ECEC}"/>
              </a:ext>
            </a:extLst>
          </p:cNvPr>
          <p:cNvSpPr txBox="1">
            <a:spLocks/>
          </p:cNvSpPr>
          <p:nvPr/>
        </p:nvSpPr>
        <p:spPr>
          <a:xfrm>
            <a:off x="4595027" y="3707774"/>
            <a:ext cx="2068286" cy="559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Osavuositilinpäätös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Yhtiötason tavoiteseuranta</a:t>
            </a:r>
            <a:endParaRPr lang="fi-FI" sz="1100" b="0" i="0" u="none" strike="noStrike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1B2CCE25-EF47-8153-8A67-0999269D5859}"/>
              </a:ext>
            </a:extLst>
          </p:cNvPr>
          <p:cNvSpPr txBox="1">
            <a:spLocks/>
          </p:cNvSpPr>
          <p:nvPr/>
        </p:nvSpPr>
        <p:spPr>
          <a:xfrm>
            <a:off x="5438233" y="4831814"/>
            <a:ext cx="1487889" cy="537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100" b="0" i="0" u="none" strike="noStrik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Tekstiä</a:t>
            </a:r>
            <a:endParaRPr lang="fi-FI" sz="1100" b="0" i="0" dirty="0">
              <a:solidFill>
                <a:srgbClr val="26262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22732727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E55C-44E7-E5C7-4278-B8740B96D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9"/>
            <a:ext cx="7711440" cy="997132"/>
          </a:xfrm>
        </p:spPr>
        <p:txBody>
          <a:bodyPr>
            <a:normAutofit/>
          </a:bodyPr>
          <a:lstStyle/>
          <a:p>
            <a:r>
              <a:rPr lang="en-FI" dirty="0"/>
              <a:t>Riskien tunnistaminen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72691-6EC6-D573-853D-430127DEEE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9771" y="2880362"/>
            <a:ext cx="4474029" cy="3008812"/>
          </a:xfrm>
        </p:spPr>
        <p:txBody>
          <a:bodyPr>
            <a:normAutofit/>
          </a:bodyPr>
          <a:lstStyle/>
          <a:p>
            <a:r>
              <a:rPr lang="en-US" u="none" strike="noStrike" dirty="0" err="1">
                <a:solidFill>
                  <a:srgbClr val="000000"/>
                </a:solidFill>
                <a:effectLst/>
              </a:rPr>
              <a:t>Oheinen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taulukko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on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tuotettu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hankkeessa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"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Johtajille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osaamista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keinoja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varautua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poikkeustilanteisiin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JOHTAJUUS". MODUULI 6: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Riskit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niiden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hallinta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Pohjois-Pohjanmaan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yrityksissä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</a:t>
            </a:r>
            <a:endParaRPr lang="en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BCD91-9AF7-7D3B-AC59-015215E4E2F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1974350"/>
            <a:ext cx="10442958" cy="757420"/>
          </a:xfrm>
        </p:spPr>
        <p:txBody>
          <a:bodyPr>
            <a:normAutofit/>
          </a:bodyPr>
          <a:lstStyle/>
          <a:p>
            <a:r>
              <a:rPr lang="en-US" u="none" strike="noStrike" dirty="0" err="1">
                <a:solidFill>
                  <a:srgbClr val="000000"/>
                </a:solidFill>
                <a:effectLst/>
              </a:rPr>
              <a:t>Tähän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taulukkoon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kirjataan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sisäisessä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ulkoisessa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toimintaympäristössä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havaitut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riskit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Voit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tunnistaa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niitä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esimerkiksi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aiemmin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tekemisiesi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  PESTELE- ja SWOT-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analyysin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rgbClr val="000000"/>
                </a:solidFill>
                <a:effectLst/>
              </a:rPr>
              <a:t>avulla</a:t>
            </a:r>
            <a:r>
              <a:rPr lang="en-US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FI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B422D6-0792-CFBF-5F7A-C6588ADF43A6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>
                <a:solidFill>
                  <a:schemeClr val="bg1"/>
                </a:solidFill>
              </a:rPr>
              <a:t>KETTERÄ STRATEGIATYÖKALU, VAIHE 5: STRATEGIATYÖ JA JOHTAMINEN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A3D340C-943B-4C25-A848-10D86D9309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888"/>
              </p:ext>
            </p:extLst>
          </p:nvPr>
        </p:nvGraphicFramePr>
        <p:xfrm>
          <a:off x="815592" y="2880362"/>
          <a:ext cx="5779769" cy="292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3937">
                  <a:extLst>
                    <a:ext uri="{9D8B030D-6E8A-4147-A177-3AD203B41FA5}">
                      <a16:colId xmlns:a16="http://schemas.microsoft.com/office/drawing/2014/main" val="3057470486"/>
                    </a:ext>
                  </a:extLst>
                </a:gridCol>
                <a:gridCol w="1995849">
                  <a:extLst>
                    <a:ext uri="{9D8B030D-6E8A-4147-A177-3AD203B41FA5}">
                      <a16:colId xmlns:a16="http://schemas.microsoft.com/office/drawing/2014/main" val="3491905003"/>
                    </a:ext>
                  </a:extLst>
                </a:gridCol>
                <a:gridCol w="1869983">
                  <a:extLst>
                    <a:ext uri="{9D8B030D-6E8A-4147-A177-3AD203B41FA5}">
                      <a16:colId xmlns:a16="http://schemas.microsoft.com/office/drawing/2014/main" val="138379023"/>
                    </a:ext>
                  </a:extLst>
                </a:gridCol>
              </a:tblGrid>
              <a:tr h="714897"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bg1"/>
                          </a:solidFill>
                          <a:latin typeface="Avenir Light" panose="020B0402020203020204" pitchFamily="34" charset="77"/>
                        </a:rPr>
                        <a:t>Riskit</a:t>
                      </a: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bg1"/>
                          </a:solidFill>
                          <a:latin typeface="Avenir Light" panose="020B0402020203020204" pitchFamily="34" charset="77"/>
                        </a:rPr>
                        <a:t>Sisäinen toimintaympäristö</a:t>
                      </a: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bg1"/>
                          </a:solidFill>
                          <a:latin typeface="Avenir Light" panose="020B0402020203020204" pitchFamily="34" charset="77"/>
                        </a:rPr>
                        <a:t>Ulkoinen toimintaympäristö</a:t>
                      </a: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647622"/>
                  </a:ext>
                </a:extLst>
              </a:tr>
              <a:tr h="714897">
                <a:tc>
                  <a:txBody>
                    <a:bodyPr/>
                    <a:lstStyle/>
                    <a:p>
                      <a:pPr algn="ctr"/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A</a:t>
                      </a: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5D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5D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5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123422"/>
                  </a:ext>
                </a:extLst>
              </a:tr>
              <a:tr h="714897">
                <a:tc>
                  <a:txBody>
                    <a:bodyPr/>
                    <a:lstStyle/>
                    <a:p>
                      <a:pPr algn="ctr"/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B</a:t>
                      </a: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563"/>
                  </a:ext>
                </a:extLst>
              </a:tr>
              <a:tr h="781709">
                <a:tc>
                  <a:txBody>
                    <a:bodyPr/>
                    <a:lstStyle/>
                    <a:p>
                      <a:pPr algn="ctr"/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C</a:t>
                      </a:r>
                    </a:p>
                  </a:txBody>
                  <a:tcPr marL="89469" marR="89469" marT="44734" marB="44734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marL="89469" marR="89469" marT="44734" marB="4473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568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95808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96165-25DA-3BDD-0EFA-8648DCBD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5879"/>
            <a:ext cx="4754526" cy="2089579"/>
          </a:xfrm>
        </p:spPr>
        <p:txBody>
          <a:bodyPr/>
          <a:lstStyle/>
          <a:p>
            <a:r>
              <a:rPr lang="en-FI" dirty="0"/>
              <a:t>Riskien arviointi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3D9606-5D50-E8B2-E353-B155E69CEF60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1770779"/>
            <a:ext cx="4779872" cy="731376"/>
          </a:xfrm>
        </p:spPr>
        <p:txBody>
          <a:bodyPr/>
          <a:lstStyle/>
          <a:p>
            <a:r>
              <a:rPr lang="en-FI" dirty="0"/>
              <a:t>Tämän taulukon avulla voit arvioida tunnistamiesi riskien todennäköisyyttä ja vaikutusta.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2E5728-17B6-1CB1-5725-41B3E92843B2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FI" dirty="0">
                <a:solidFill>
                  <a:schemeClr val="bg1"/>
                </a:solidFill>
              </a:rPr>
              <a:t>KETTERÄ STRATEGIATYÖKALU, VAIHE 5: STRATEGIATYÖ JA JOHTAMINEN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C830452-E79B-CFA5-8958-32ADE0911FF0}"/>
              </a:ext>
            </a:extLst>
          </p:cNvPr>
          <p:cNvSpPr txBox="1">
            <a:spLocks/>
          </p:cNvSpPr>
          <p:nvPr/>
        </p:nvSpPr>
        <p:spPr>
          <a:xfrm>
            <a:off x="5615334" y="1007824"/>
            <a:ext cx="6017476" cy="2421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b="1" dirty="0"/>
              <a:t>Riskien vaikutusten arviointi: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0: </a:t>
            </a:r>
            <a:r>
              <a:rPr lang="en-US" dirty="0" err="1">
                <a:solidFill>
                  <a:srgbClr val="000000"/>
                </a:solidFill>
              </a:rPr>
              <a:t>Olematon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hyväksyttävä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ei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vaikutusta</a:t>
            </a:r>
            <a:r>
              <a:rPr lang="en-US" dirty="0">
                <a:solidFill>
                  <a:srgbClr val="000000"/>
                </a:solidFill>
              </a:rPr>
              <a:t> tai </a:t>
            </a:r>
            <a:r>
              <a:rPr lang="en-US" dirty="0" err="1">
                <a:solidFill>
                  <a:srgbClr val="000000"/>
                </a:solidFill>
              </a:rPr>
              <a:t>vaikutukset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ovat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positiivisia</a:t>
            </a:r>
            <a:r>
              <a:rPr lang="en-US" dirty="0">
                <a:solidFill>
                  <a:srgbClr val="000000"/>
                </a:solidFill>
              </a:rPr>
              <a:t>. 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1: </a:t>
            </a:r>
            <a:r>
              <a:rPr lang="en-US" dirty="0" err="1">
                <a:solidFill>
                  <a:srgbClr val="000000"/>
                </a:solidFill>
              </a:rPr>
              <a:t>Vähäinen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siedettävä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vaikutukset</a:t>
            </a:r>
            <a:r>
              <a:rPr lang="en-US" dirty="0">
                <a:solidFill>
                  <a:srgbClr val="000000"/>
                </a:solidFill>
              </a:rPr>
              <a:t> on </a:t>
            </a:r>
            <a:r>
              <a:rPr lang="en-US" dirty="0" err="1">
                <a:solidFill>
                  <a:srgbClr val="000000"/>
                </a:solidFill>
              </a:rPr>
              <a:t>tunnistettu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mutta</a:t>
            </a:r>
            <a:r>
              <a:rPr lang="en-US" dirty="0">
                <a:solidFill>
                  <a:srgbClr val="000000"/>
                </a:solidFill>
              </a:rPr>
              <a:t> ne </a:t>
            </a:r>
            <a:r>
              <a:rPr lang="en-US" dirty="0" err="1">
                <a:solidFill>
                  <a:srgbClr val="000000"/>
                </a:solidFill>
              </a:rPr>
              <a:t>eivät</a:t>
            </a:r>
            <a:r>
              <a:rPr lang="en-US" dirty="0">
                <a:solidFill>
                  <a:srgbClr val="000000"/>
                </a:solidFill>
              </a:rPr>
              <a:t> ole </a:t>
            </a:r>
            <a:r>
              <a:rPr lang="en-US" dirty="0" err="1">
                <a:solidFill>
                  <a:srgbClr val="000000"/>
                </a:solidFill>
              </a:rPr>
              <a:t>kriittisiä</a:t>
            </a:r>
            <a:r>
              <a:rPr lang="en-US" dirty="0">
                <a:solidFill>
                  <a:srgbClr val="000000"/>
                </a:solidFill>
              </a:rPr>
              <a:t>. 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2: </a:t>
            </a:r>
            <a:r>
              <a:rPr lang="en-US" dirty="0" err="1">
                <a:solidFill>
                  <a:srgbClr val="000000"/>
                </a:solidFill>
              </a:rPr>
              <a:t>Kohtalainen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ei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hyväksyttävä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vaikutukset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ovat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kriittisiä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yrityksen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toiminnan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kannalta</a:t>
            </a:r>
            <a:r>
              <a:rPr lang="en-US" dirty="0">
                <a:solidFill>
                  <a:srgbClr val="000000"/>
                </a:solidFill>
              </a:rPr>
              <a:t>. 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3: </a:t>
            </a:r>
            <a:r>
              <a:rPr lang="en-US" dirty="0" err="1">
                <a:solidFill>
                  <a:srgbClr val="000000"/>
                </a:solidFill>
              </a:rPr>
              <a:t>Korkea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sietämätön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vaikutukset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katastrofaalisia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 err="1">
                <a:solidFill>
                  <a:srgbClr val="000000"/>
                </a:solidFill>
              </a:rPr>
              <a:t>Uhka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liiketoiminnan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jatkuvuudelle</a:t>
            </a:r>
            <a:r>
              <a:rPr lang="en-US" dirty="0">
                <a:solidFill>
                  <a:srgbClr val="000000"/>
                </a:solidFill>
              </a:rPr>
              <a:t>. </a:t>
            </a:r>
            <a:endParaRPr lang="en-US" dirty="0"/>
          </a:p>
          <a:p>
            <a:br>
              <a:rPr lang="en-US" dirty="0"/>
            </a:br>
            <a:endParaRPr lang="en-FI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8F9635F-C930-896A-EFCD-24A562185B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205985"/>
              </p:ext>
            </p:extLst>
          </p:nvPr>
        </p:nvGraphicFramePr>
        <p:xfrm>
          <a:off x="815591" y="2985170"/>
          <a:ext cx="10531282" cy="3012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528">
                  <a:extLst>
                    <a:ext uri="{9D8B030D-6E8A-4147-A177-3AD203B41FA5}">
                      <a16:colId xmlns:a16="http://schemas.microsoft.com/office/drawing/2014/main" val="3057470486"/>
                    </a:ext>
                  </a:extLst>
                </a:gridCol>
                <a:gridCol w="1411528">
                  <a:extLst>
                    <a:ext uri="{9D8B030D-6E8A-4147-A177-3AD203B41FA5}">
                      <a16:colId xmlns:a16="http://schemas.microsoft.com/office/drawing/2014/main" val="388327078"/>
                    </a:ext>
                  </a:extLst>
                </a:gridCol>
                <a:gridCol w="1411528">
                  <a:extLst>
                    <a:ext uri="{9D8B030D-6E8A-4147-A177-3AD203B41FA5}">
                      <a16:colId xmlns:a16="http://schemas.microsoft.com/office/drawing/2014/main" val="734723594"/>
                    </a:ext>
                  </a:extLst>
                </a:gridCol>
                <a:gridCol w="1529816">
                  <a:extLst>
                    <a:ext uri="{9D8B030D-6E8A-4147-A177-3AD203B41FA5}">
                      <a16:colId xmlns:a16="http://schemas.microsoft.com/office/drawing/2014/main" val="138379023"/>
                    </a:ext>
                  </a:extLst>
                </a:gridCol>
                <a:gridCol w="1529816">
                  <a:extLst>
                    <a:ext uri="{9D8B030D-6E8A-4147-A177-3AD203B41FA5}">
                      <a16:colId xmlns:a16="http://schemas.microsoft.com/office/drawing/2014/main" val="228254233"/>
                    </a:ext>
                  </a:extLst>
                </a:gridCol>
                <a:gridCol w="1618533">
                  <a:extLst>
                    <a:ext uri="{9D8B030D-6E8A-4147-A177-3AD203B41FA5}">
                      <a16:colId xmlns:a16="http://schemas.microsoft.com/office/drawing/2014/main" val="3693088202"/>
                    </a:ext>
                  </a:extLst>
                </a:gridCol>
                <a:gridCol w="1618533">
                  <a:extLst>
                    <a:ext uri="{9D8B030D-6E8A-4147-A177-3AD203B41FA5}">
                      <a16:colId xmlns:a16="http://schemas.microsoft.com/office/drawing/2014/main" val="2963928606"/>
                    </a:ext>
                  </a:extLst>
                </a:gridCol>
              </a:tblGrid>
              <a:tr h="559422">
                <a:tc rowSpan="3" gridSpan="3">
                  <a:txBody>
                    <a:bodyPr/>
                    <a:lstStyle/>
                    <a:p>
                      <a:pPr algn="ctr"/>
                      <a:r>
                        <a:rPr lang="en-FI" sz="1600" b="1" i="0" dirty="0">
                          <a:latin typeface="Avenir Light" panose="020B0402020203020204" pitchFamily="34" charset="77"/>
                        </a:rPr>
                        <a:t>Riskimatriisi</a:t>
                      </a:r>
                    </a:p>
                  </a:txBody>
                  <a:tcPr marT="189720" anchor="ctr">
                    <a:lnL w="12700" cmpd="sng">
                      <a:noFill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4DC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FI" sz="1200" b="1" i="0" dirty="0">
                        <a:latin typeface="Avenir Light" panose="020B0402020203020204" pitchFamily="34" charset="77"/>
                      </a:endParaRPr>
                    </a:p>
                  </a:txBody>
                  <a:tcPr marT="18972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0064DC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FI" sz="1200" b="1" i="0" dirty="0">
                        <a:latin typeface="Avenir Light" panose="020B0402020203020204" pitchFamily="34" charset="77"/>
                      </a:endParaRPr>
                    </a:p>
                  </a:txBody>
                  <a:tcPr marT="18972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0064D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solidFill>
                            <a:schemeClr val="tx1"/>
                          </a:solidFill>
                          <a:latin typeface="Avenir Light" panose="020B0402020203020204" pitchFamily="34" charset="77"/>
                        </a:rPr>
                        <a:t>Vaikutusten arviointi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FI" sz="1200" b="1" i="0" dirty="0">
                          <a:latin typeface="Avenir Light" panose="020B0402020203020204" pitchFamily="34" charset="77"/>
                        </a:rPr>
                        <a:t>Heikkoudet (W)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FI" sz="1200" b="1" i="0" dirty="0">
                        <a:solidFill>
                          <a:schemeClr val="tx1"/>
                        </a:solidFill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647622"/>
                  </a:ext>
                </a:extLst>
              </a:tr>
              <a:tr h="438476">
                <a:tc gridSpan="3" vMerge="1"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674113"/>
                  </a:ext>
                </a:extLst>
              </a:tr>
              <a:tr h="336254">
                <a:tc gridSpan="3" vMerge="1">
                  <a:txBody>
                    <a:bodyPr/>
                    <a:lstStyle/>
                    <a:p>
                      <a:endParaRPr lang="en-FI" sz="12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Olematon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Vähäinen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Kohtalainen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Korkea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123422"/>
                  </a:ext>
                </a:extLst>
              </a:tr>
              <a:tr h="559422">
                <a:tc rowSpan="3">
                  <a:txBody>
                    <a:bodyPr/>
                    <a:lstStyle/>
                    <a:p>
                      <a:pPr algn="ctr"/>
                      <a:r>
                        <a:rPr lang="en-FI" sz="1400" b="1" i="0" dirty="0">
                          <a:latin typeface="Avenir Light" panose="020B0402020203020204" pitchFamily="34" charset="77"/>
                        </a:rPr>
                        <a:t>Toden-</a:t>
                      </a:r>
                      <a:br>
                        <a:rPr lang="en-FI" sz="1400" b="1" i="0" dirty="0">
                          <a:latin typeface="Avenir Light" panose="020B0402020203020204" pitchFamily="34" charset="77"/>
                        </a:rPr>
                      </a:br>
                      <a:r>
                        <a:rPr lang="en-FI" sz="1400" b="1" i="0" dirty="0">
                          <a:latin typeface="Avenir Light" panose="020B0402020203020204" pitchFamily="34" charset="77"/>
                        </a:rPr>
                        <a:t>näköisyys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300" b="0" i="0" dirty="0">
                          <a:latin typeface="Avenir Light" panose="020B0402020203020204" pitchFamily="34" charset="77"/>
                        </a:rPr>
                        <a:t>Todennäköinen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7krt/10v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FI" sz="1400" b="1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FI" sz="1400" b="1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FI" sz="1400" b="1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FI" sz="1400" b="1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563"/>
                  </a:ext>
                </a:extLst>
              </a:tr>
              <a:tr h="559422">
                <a:tc vMerge="1"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-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300" b="0" i="0" dirty="0">
                          <a:latin typeface="Avenir Light" panose="020B0402020203020204" pitchFamily="34" charset="77"/>
                        </a:rPr>
                        <a:t>Mahdollinen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3krt/10v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FI" sz="14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FI" sz="14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FI" sz="14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FI" sz="14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568961"/>
                  </a:ext>
                </a:extLst>
              </a:tr>
              <a:tr h="559422">
                <a:tc vMerge="1">
                  <a:txBody>
                    <a:bodyPr/>
                    <a:lstStyle/>
                    <a:p>
                      <a:r>
                        <a:rPr lang="en-FI" sz="1200" b="0" i="0" dirty="0">
                          <a:latin typeface="Avenir Light" panose="020B0402020203020204" pitchFamily="34" charset="77"/>
                        </a:rPr>
                        <a:t>-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300" b="0" i="0" dirty="0">
                          <a:latin typeface="Avenir Light" panose="020B0402020203020204" pitchFamily="34" charset="77"/>
                        </a:rPr>
                        <a:t>Epätoden-näköinen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I" sz="1400" b="0" i="0" dirty="0">
                          <a:latin typeface="Avenir Light" panose="020B0402020203020204" pitchFamily="34" charset="77"/>
                        </a:rPr>
                        <a:t>2-3krt/10v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FI" sz="14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FI" sz="14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FI" sz="14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FI" sz="1400" b="0" i="0" dirty="0">
                        <a:latin typeface="Avenir Light" panose="020B0402020203020204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14192"/>
                  </a:ext>
                </a:extLst>
              </a:tr>
            </a:tbl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D36945F-98DB-BD0F-8D07-DBF5662CEF72}"/>
              </a:ext>
            </a:extLst>
          </p:cNvPr>
          <p:cNvSpPr txBox="1">
            <a:spLocks/>
          </p:cNvSpPr>
          <p:nvPr/>
        </p:nvSpPr>
        <p:spPr>
          <a:xfrm>
            <a:off x="815591" y="6163014"/>
            <a:ext cx="10560817" cy="4499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i-FI" sz="1200" u="none" strike="noStrike" dirty="0">
                <a:solidFill>
                  <a:srgbClr val="000000"/>
                </a:solidFill>
              </a:rPr>
              <a:t>Oheinen taulukko on tuotettu hankkeessa "Johtajille osaamista ja keinoja varautua poikkeustilanteisiin. JOHTAJUUS". MODUULI 6: Riskit ja niiden hallinta Pohjois-Pohjanmaan yrityksissä. 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12853399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6A348-2E52-4830-9C9A-C7096F57F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5989"/>
            <a:ext cx="4754526" cy="1387830"/>
          </a:xfrm>
        </p:spPr>
        <p:txBody>
          <a:bodyPr/>
          <a:lstStyle/>
          <a:p>
            <a:r>
              <a:rPr lang="en-FI" dirty="0"/>
              <a:t>Vaihtoehtoiset tulevaisuudet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8E374-2148-12AB-B102-131C7C13EA5C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5592" y="2758029"/>
            <a:ext cx="4779872" cy="2869686"/>
          </a:xfrm>
        </p:spPr>
        <p:txBody>
          <a:bodyPr>
            <a:norm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u="none" strike="noStrike" dirty="0" err="1">
                <a:solidFill>
                  <a:schemeClr val="tx1"/>
                </a:solidFill>
                <a:effectLst/>
              </a:rPr>
              <a:t>Katso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tässä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kuvassa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tulevaisuuteen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ja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kirjaa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vaihtoehtoisia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tulevaisuudenkuvia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u="none" strike="noStrike" dirty="0">
              <a:solidFill>
                <a:schemeClr val="tx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u="none" strike="noStrike" dirty="0">
                <a:solidFill>
                  <a:schemeClr val="tx1"/>
                </a:solidFill>
                <a:effectLst/>
              </a:rPr>
              <a:t>Ota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pohdiskelussa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huomioon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mm.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kunkin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vaihtoehdon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haitat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ja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hyödyt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tx1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u="none" strike="noStrike" dirty="0" err="1">
                <a:solidFill>
                  <a:schemeClr val="tx1"/>
                </a:solidFill>
                <a:effectLst/>
              </a:rPr>
              <a:t>Mitkä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ovat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tulevaisuuden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tuotteet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,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palvelut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ja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osaamistarpeet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?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u="none" strike="noStrike" dirty="0" err="1">
                <a:solidFill>
                  <a:schemeClr val="tx1"/>
                </a:solidFill>
                <a:effectLst/>
              </a:rPr>
              <a:t>Mitkä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ovat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kunkin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vaihtoehdon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en-US" u="none" strike="noStrike" dirty="0" err="1">
                <a:solidFill>
                  <a:schemeClr val="tx1"/>
                </a:solidFill>
                <a:effectLst/>
              </a:rPr>
              <a:t>kustannukset</a:t>
            </a:r>
            <a:r>
              <a:rPr lang="en-US" u="none" strike="noStrike" dirty="0">
                <a:solidFill>
                  <a:schemeClr val="tx1"/>
                </a:solidFill>
                <a:effectLst/>
              </a:rPr>
              <a:t>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0E9D85-E008-E6A1-5B05-21012861B0EB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6757234-DF15-0315-4B17-E721699D55CE}"/>
              </a:ext>
            </a:extLst>
          </p:cNvPr>
          <p:cNvSpPr txBox="1">
            <a:spLocks/>
          </p:cNvSpPr>
          <p:nvPr/>
        </p:nvSpPr>
        <p:spPr>
          <a:xfrm>
            <a:off x="815592" y="5392263"/>
            <a:ext cx="5280408" cy="1465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Lisätietoa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vaihtoehtoisten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tulevaisuuksien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hahmottamiseen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:</a:t>
            </a:r>
            <a:endParaRPr lang="en-US" sz="13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300" u="sng" strike="noStrike" dirty="0">
                <a:solidFill>
                  <a:srgbClr val="1155CC"/>
                </a:solidFill>
                <a:effectLst/>
                <a:hlinkClick r:id="rId3"/>
              </a:rPr>
              <a:t>https://www.businessfinland.fi/suomalaisille-asiakkaille/strategia/business-finlandin-skenaariot/vaihtoehtoiset-tulevaisuudet-podcast</a:t>
            </a:r>
            <a:endParaRPr lang="en-US" sz="1300" dirty="0">
              <a:effectLst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21D1E0-DD3F-97F4-3A3E-6EFD734883B6}"/>
              </a:ext>
            </a:extLst>
          </p:cNvPr>
          <p:cNvSpPr/>
          <p:nvPr/>
        </p:nvSpPr>
        <p:spPr>
          <a:xfrm>
            <a:off x="6737016" y="914858"/>
            <a:ext cx="4779873" cy="1709237"/>
          </a:xfrm>
          <a:prstGeom prst="rect">
            <a:avLst/>
          </a:prstGeom>
          <a:solidFill>
            <a:srgbClr val="C5D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89BB39-3D66-C40B-8E4B-E6C1BA971BD4}"/>
              </a:ext>
            </a:extLst>
          </p:cNvPr>
          <p:cNvSpPr/>
          <p:nvPr/>
        </p:nvSpPr>
        <p:spPr>
          <a:xfrm>
            <a:off x="6737016" y="2726251"/>
            <a:ext cx="4779873" cy="1709237"/>
          </a:xfrm>
          <a:prstGeom prst="rect">
            <a:avLst/>
          </a:prstGeom>
          <a:solidFill>
            <a:srgbClr val="C5D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8F3A28-E55F-EEFB-C1E5-35853E7260C7}"/>
              </a:ext>
            </a:extLst>
          </p:cNvPr>
          <p:cNvSpPr/>
          <p:nvPr/>
        </p:nvSpPr>
        <p:spPr>
          <a:xfrm>
            <a:off x="6737016" y="4537644"/>
            <a:ext cx="4779873" cy="1709237"/>
          </a:xfrm>
          <a:prstGeom prst="rect">
            <a:avLst/>
          </a:prstGeom>
          <a:solidFill>
            <a:srgbClr val="C5D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CAF47247-EF76-3681-CEA2-F5663F5C808B}"/>
              </a:ext>
            </a:extLst>
          </p:cNvPr>
          <p:cNvSpPr txBox="1">
            <a:spLocks/>
          </p:cNvSpPr>
          <p:nvPr/>
        </p:nvSpPr>
        <p:spPr>
          <a:xfrm>
            <a:off x="6993795" y="1119179"/>
            <a:ext cx="4242241" cy="1504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</a:rPr>
              <a:t>Mahdollinen</a:t>
            </a:r>
            <a:r>
              <a:rPr lang="en-GB" sz="1300" b="1" dirty="0">
                <a:solidFill>
                  <a:schemeClr val="tx1"/>
                </a:solidFill>
              </a:rPr>
              <a:t> </a:t>
            </a:r>
            <a:r>
              <a:rPr lang="en-GB" sz="1300" b="1" dirty="0" err="1">
                <a:solidFill>
                  <a:schemeClr val="tx1"/>
                </a:solidFill>
              </a:rPr>
              <a:t>tulevaisuus</a:t>
            </a:r>
            <a:endParaRPr lang="en-FI" sz="1300" dirty="0">
              <a:solidFill>
                <a:schemeClr val="tx1"/>
              </a:solidFill>
            </a:endParaRP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778D00A2-D317-2D16-3815-59BE2424B928}"/>
              </a:ext>
            </a:extLst>
          </p:cNvPr>
          <p:cNvSpPr txBox="1">
            <a:spLocks/>
          </p:cNvSpPr>
          <p:nvPr/>
        </p:nvSpPr>
        <p:spPr>
          <a:xfrm>
            <a:off x="6993795" y="2934124"/>
            <a:ext cx="4242241" cy="1504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</a:rPr>
              <a:t>Todennäköinen</a:t>
            </a:r>
            <a:r>
              <a:rPr lang="en-GB" sz="1300" b="1" dirty="0">
                <a:solidFill>
                  <a:schemeClr val="tx1"/>
                </a:solidFill>
              </a:rPr>
              <a:t> </a:t>
            </a:r>
            <a:r>
              <a:rPr lang="en-GB" sz="1300" b="1" dirty="0" err="1">
                <a:solidFill>
                  <a:schemeClr val="tx1"/>
                </a:solidFill>
              </a:rPr>
              <a:t>tulevaisuus</a:t>
            </a:r>
            <a:endParaRPr lang="en-FI" sz="1300" dirty="0">
              <a:solidFill>
                <a:schemeClr val="tx1"/>
              </a:solidFill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2D9636F3-E6C3-7747-5948-11E0F3D489C0}"/>
              </a:ext>
            </a:extLst>
          </p:cNvPr>
          <p:cNvSpPr txBox="1">
            <a:spLocks/>
          </p:cNvSpPr>
          <p:nvPr/>
        </p:nvSpPr>
        <p:spPr>
          <a:xfrm>
            <a:off x="6993795" y="4749070"/>
            <a:ext cx="4242241" cy="1504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GB" sz="1300" b="1" dirty="0" err="1">
                <a:solidFill>
                  <a:schemeClr val="tx1"/>
                </a:solidFill>
              </a:rPr>
              <a:t>Toivottava</a:t>
            </a:r>
            <a:r>
              <a:rPr lang="en-GB" sz="1300" b="1" dirty="0">
                <a:solidFill>
                  <a:schemeClr val="tx1"/>
                </a:solidFill>
              </a:rPr>
              <a:t> </a:t>
            </a:r>
            <a:r>
              <a:rPr lang="en-GB" sz="1300" b="1" dirty="0" err="1">
                <a:solidFill>
                  <a:schemeClr val="tx1"/>
                </a:solidFill>
              </a:rPr>
              <a:t>tulevaisuus</a:t>
            </a:r>
            <a:endParaRPr lang="en-FI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415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B5D3A2-DCDD-2F7B-F57F-6D67EFF56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FI" dirty="0"/>
              <a:t>KeMu – Ketterän muutoskyvykkyyden valmennusohjelma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1828F-6218-CAE5-DF3B-78AF34AB3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49302" y="2011194"/>
            <a:ext cx="5409441" cy="2777511"/>
          </a:xfrm>
        </p:spPr>
        <p:txBody>
          <a:bodyPr>
            <a:normAutofit/>
          </a:bodyPr>
          <a:lstStyle/>
          <a:p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KeMu-hankkeen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toteuttajia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ovat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Oulun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yliopiston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Kerttu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Saalasti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Instituutti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Tuotantotalouden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tutkimusyksikön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Työhyvinvointi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tuottavuus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-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tutkimustiimi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sekä</a:t>
            </a:r>
            <a:r>
              <a:rPr lang="en-US" sz="1300" dirty="0"/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Kalajoen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kaupunki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/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Kalajoen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seudun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yrityspalvelukeskus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</a:t>
            </a:r>
            <a:r>
              <a:rPr lang="en-US" sz="1300" dirty="0"/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Koillis-Suomen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kehittämisyhtiö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Naturpolis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Oy ja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Nivala-Haapajärven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seutu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NIHAK ry.</a:t>
            </a:r>
          </a:p>
          <a:p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Tekijätiimi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Eeva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Leinonen,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Päivi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Kekkonen,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Mirva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Grann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Tero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Sotamaa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Markus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Rytinki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Arto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Reiman, Minna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Kontro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ja Markku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Mehtälä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Euroopan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sosiaalirahasto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(ESR) on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rahoittanut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hanketta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Pohjois-Pohjanmaan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elinkeino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-, 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liikenne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- ja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ympäristökeskuksen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kautta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Hankkeen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muut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rahoittajat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ovat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Kalajoen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kaupunki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/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Kalajoen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seudun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yrityspalvelukeskus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Koillis-Suomen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kehittämisyhtiö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Naturpolis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Oy,</a:t>
            </a:r>
            <a:r>
              <a:rPr lang="en-US" sz="1300" dirty="0"/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Nivala-Haapajärven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seutu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NIHAK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ry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Kerttu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Saalasti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Säätiö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US" sz="1300" dirty="0">
              <a:effectLst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A8BE1BB4-02DA-C57D-8FA8-0863862DA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092" y="5711830"/>
            <a:ext cx="1028257" cy="606841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ABFFD5C3-F830-969C-D4B5-3A8BFFE83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302" y="5123290"/>
            <a:ext cx="1219999" cy="11311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2D7C63-9A9C-6170-0D7C-EA7985BD3B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5092" y="5125529"/>
            <a:ext cx="1478119" cy="373982"/>
          </a:xfrm>
          <a:prstGeom prst="rect">
            <a:avLst/>
          </a:prstGeom>
        </p:spPr>
      </p:pic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B0BFD2EB-F57C-B856-51B8-F4D9F39346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639" r="30149"/>
          <a:stretch/>
        </p:blipFill>
        <p:spPr>
          <a:xfrm>
            <a:off x="5122454" y="5085625"/>
            <a:ext cx="1028256" cy="1246435"/>
          </a:xfrm>
          <a:prstGeom prst="rect">
            <a:avLst/>
          </a:prstGeom>
        </p:spPr>
      </p:pic>
      <p:pic>
        <p:nvPicPr>
          <p:cNvPr id="8" name="Picture 7" descr="A blue and orange square with white text&#10;&#10;Description automatically generated">
            <a:extLst>
              <a:ext uri="{FF2B5EF4-FFF2-40B4-BE49-F238E27FC236}">
                <a16:creationId xmlns:a16="http://schemas.microsoft.com/office/drawing/2014/main" id="{4983DCA0-4555-7A8F-1669-48F7FFB76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9705" y="5150243"/>
            <a:ext cx="735743" cy="745164"/>
          </a:xfrm>
          <a:prstGeom prst="rect">
            <a:avLst/>
          </a:prstGeom>
        </p:spPr>
      </p:pic>
      <p:pic>
        <p:nvPicPr>
          <p:cNvPr id="9" name="Picture 8" descr="A grey and white logo&#10;&#10;Description automatically generated">
            <a:extLst>
              <a:ext uri="{FF2B5EF4-FFF2-40B4-BE49-F238E27FC236}">
                <a16:creationId xmlns:a16="http://schemas.microsoft.com/office/drawing/2014/main" id="{6F12FB75-1500-5872-201D-3D92E76C57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2923" y="5895407"/>
            <a:ext cx="1232599" cy="484235"/>
          </a:xfrm>
          <a:prstGeom prst="rect">
            <a:avLst/>
          </a:prstGeom>
        </p:spPr>
      </p:pic>
      <p:pic>
        <p:nvPicPr>
          <p:cNvPr id="10" name="Picture 9" descr="A logo with black text&#10;&#10;Description automatically generated">
            <a:extLst>
              <a:ext uri="{FF2B5EF4-FFF2-40B4-BE49-F238E27FC236}">
                <a16:creationId xmlns:a16="http://schemas.microsoft.com/office/drawing/2014/main" id="{2749CBB8-FB0A-1447-24BC-D33B3FC656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5676" y="5071770"/>
            <a:ext cx="1109063" cy="57928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FF25B5C-E2D2-64F4-4A9E-628A7E55E04A}"/>
              </a:ext>
            </a:extLst>
          </p:cNvPr>
          <p:cNvSpPr txBox="1">
            <a:spLocks/>
          </p:cNvSpPr>
          <p:nvPr/>
        </p:nvSpPr>
        <p:spPr>
          <a:xfrm>
            <a:off x="7501017" y="2011194"/>
            <a:ext cx="3924459" cy="2777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00" dirty="0">
                <a:effectLst/>
              </a:rPr>
              <a:t>Kiitos </a:t>
            </a:r>
            <a:r>
              <a:rPr lang="en-GB" sz="1300" dirty="0" err="1">
                <a:effectLst/>
              </a:rPr>
              <a:t>kaikille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KeMu-hankkeessa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mukana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olleille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yrittäjille</a:t>
            </a:r>
            <a:r>
              <a:rPr lang="en-GB" sz="1300" dirty="0">
                <a:effectLst/>
              </a:rPr>
              <a:t>, </a:t>
            </a:r>
            <a:r>
              <a:rPr lang="en-GB" sz="1300" dirty="0" err="1">
                <a:effectLst/>
              </a:rPr>
              <a:t>yritysten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henkilökunnalle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ja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yrityskehityksen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asiantuntijoille</a:t>
            </a:r>
            <a:r>
              <a:rPr lang="en-GB" sz="1300" dirty="0">
                <a:effectLst/>
              </a:rPr>
              <a:t>. </a:t>
            </a:r>
            <a:r>
              <a:rPr lang="en-GB" sz="1300" dirty="0" err="1">
                <a:effectLst/>
              </a:rPr>
              <a:t>Toivomme</a:t>
            </a:r>
            <a:r>
              <a:rPr lang="en-GB" sz="1300" dirty="0">
                <a:effectLst/>
              </a:rPr>
              <a:t>, </a:t>
            </a:r>
            <a:r>
              <a:rPr lang="en-GB" sz="1300" dirty="0" err="1">
                <a:effectLst/>
              </a:rPr>
              <a:t>että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Ketterä-strategiatyökalu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auttaa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yrityksen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nykytilan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arvioinnissa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ja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varautumisessa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liiketoimintaympäristön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muutoksiin</a:t>
            </a:r>
            <a:r>
              <a:rPr lang="en-GB" sz="1300" dirty="0">
                <a:effectLst/>
              </a:rPr>
              <a:t>. On </a:t>
            </a:r>
            <a:r>
              <a:rPr lang="en-GB" sz="1300" dirty="0" err="1">
                <a:effectLst/>
              </a:rPr>
              <a:t>tärkeää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tunnistaa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tapoja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vaikuttaa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tulevaisuuteen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siten</a:t>
            </a:r>
            <a:r>
              <a:rPr lang="en-GB" sz="1300" dirty="0">
                <a:effectLst/>
              </a:rPr>
              <a:t>, </a:t>
            </a:r>
            <a:r>
              <a:rPr lang="en-GB" sz="1300" dirty="0" err="1">
                <a:effectLst/>
              </a:rPr>
              <a:t>että</a:t>
            </a:r>
            <a:r>
              <a:rPr lang="en-GB" sz="1300" dirty="0">
                <a:effectLst/>
              </a:rPr>
              <a:t> se </a:t>
            </a:r>
            <a:r>
              <a:rPr lang="en-GB" sz="1300" dirty="0" err="1">
                <a:effectLst/>
              </a:rPr>
              <a:t>olisi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toivotunlainen</a:t>
            </a:r>
            <a:r>
              <a:rPr lang="en-GB" sz="1300" dirty="0">
                <a:effectLst/>
              </a:rPr>
              <a:t>. </a:t>
            </a:r>
            <a:r>
              <a:rPr lang="en-GB" sz="1300" dirty="0" err="1">
                <a:effectLst/>
              </a:rPr>
              <a:t>Pienin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askelin</a:t>
            </a:r>
            <a:r>
              <a:rPr lang="en-GB" sz="1300" dirty="0">
                <a:effectLst/>
              </a:rPr>
              <a:t> </a:t>
            </a:r>
            <a:r>
              <a:rPr lang="en-GB" sz="1300" dirty="0" err="1">
                <a:effectLst/>
              </a:rPr>
              <a:t>eteenpäin</a:t>
            </a:r>
            <a:r>
              <a:rPr lang="en-GB" sz="1300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01949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79F25D-57B0-0E4D-57A8-96EFF67A2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9302" y="8083"/>
            <a:ext cx="9150498" cy="1265530"/>
          </a:xfrm>
        </p:spPr>
        <p:txBody>
          <a:bodyPr/>
          <a:lstStyle/>
          <a:p>
            <a:r>
              <a:rPr lang="en-FI" dirty="0"/>
              <a:t>Lähteet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F123F-7991-1D21-E1DD-1EAD3AFB0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49302" y="1537856"/>
            <a:ext cx="9431002" cy="4799444"/>
          </a:xfrm>
        </p:spPr>
        <p:txBody>
          <a:bodyPr>
            <a:normAutofit lnSpcReduction="10000"/>
          </a:bodyPr>
          <a:lstStyle/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300" dirty="0" err="1">
                <a:solidFill>
                  <a:srgbClr val="222222"/>
                </a:solidFill>
                <a:effectLst/>
              </a:rPr>
              <a:t>Sotamaa</a:t>
            </a:r>
            <a:r>
              <a:rPr lang="en-GB" sz="1300" dirty="0">
                <a:solidFill>
                  <a:srgbClr val="222222"/>
                </a:solidFill>
                <a:effectLst/>
              </a:rPr>
              <a:t>, T. (2022): 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Valmistavan</a:t>
            </a:r>
            <a:r>
              <a:rPr lang="en-GB" sz="1300" dirty="0">
                <a:solidFill>
                  <a:srgbClr val="222222"/>
                </a:solidFill>
                <a:effectLst/>
              </a:rPr>
              <a:t> 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teollisuuden</a:t>
            </a:r>
            <a:r>
              <a:rPr lang="en-GB" sz="1300" dirty="0">
                <a:solidFill>
                  <a:srgbClr val="222222"/>
                </a:solidFill>
                <a:effectLst/>
              </a:rPr>
              <a:t> pk-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yritysten</a:t>
            </a:r>
            <a:r>
              <a:rPr lang="en-GB" sz="1300" dirty="0">
                <a:solidFill>
                  <a:srgbClr val="222222"/>
                </a:solidFill>
                <a:effectLst/>
              </a:rPr>
              <a:t> 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riskienhallinta</a:t>
            </a:r>
            <a:r>
              <a:rPr lang="en-GB" sz="1300" dirty="0">
                <a:solidFill>
                  <a:srgbClr val="222222"/>
                </a:solidFill>
                <a:effectLst/>
              </a:rPr>
              <a:t> 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ja</a:t>
            </a:r>
            <a:r>
              <a:rPr lang="en-GB" sz="1300" dirty="0">
                <a:solidFill>
                  <a:srgbClr val="222222"/>
                </a:solidFill>
                <a:effectLst/>
              </a:rPr>
              <a:t> 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resilienssi</a:t>
            </a:r>
            <a:r>
              <a:rPr lang="en-GB" sz="1300" dirty="0">
                <a:solidFill>
                  <a:srgbClr val="222222"/>
                </a:solidFill>
                <a:effectLst/>
              </a:rPr>
              <a:t>. 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Diplomityö</a:t>
            </a:r>
            <a:r>
              <a:rPr lang="en-GB" sz="1300" dirty="0">
                <a:solidFill>
                  <a:srgbClr val="222222"/>
                </a:solidFill>
                <a:effectLst/>
              </a:rPr>
              <a:t>. 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Tuotantotalous</a:t>
            </a:r>
            <a:r>
              <a:rPr lang="en-GB" sz="1300" dirty="0">
                <a:solidFill>
                  <a:srgbClr val="222222"/>
                </a:solidFill>
                <a:effectLst/>
              </a:rPr>
              <a:t>, 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Oulun</a:t>
            </a:r>
            <a:r>
              <a:rPr lang="en-GB" sz="1300" dirty="0">
                <a:solidFill>
                  <a:srgbClr val="222222"/>
                </a:solidFill>
                <a:effectLst/>
              </a:rPr>
              <a:t> 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yliopisto</a:t>
            </a:r>
            <a:r>
              <a:rPr lang="en-GB" sz="1300" dirty="0">
                <a:solidFill>
                  <a:srgbClr val="222222"/>
                </a:solidFill>
                <a:effectLst/>
              </a:rPr>
              <a:t>. </a:t>
            </a:r>
            <a:r>
              <a:rPr lang="en-GB" sz="1300" dirty="0">
                <a:solidFill>
                  <a:srgbClr val="1155CC"/>
                </a:solidFill>
                <a:effectLst/>
                <a:hlinkClick r:id="rId2"/>
              </a:rPr>
              <a:t>http://urn.fi/URN:NBN:fi:oulu-202211153586</a:t>
            </a:r>
            <a:br>
              <a:rPr lang="en-GB" sz="1300" dirty="0">
                <a:solidFill>
                  <a:srgbClr val="1155CC"/>
                </a:solidFill>
                <a:effectLst/>
              </a:rPr>
            </a:br>
            <a:endParaRPr lang="en-GB" sz="1300" dirty="0">
              <a:solidFill>
                <a:srgbClr val="1155CC"/>
              </a:solidFill>
              <a:effectLst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300" dirty="0" err="1">
                <a:solidFill>
                  <a:srgbClr val="222222"/>
                </a:solidFill>
                <a:effectLst/>
              </a:rPr>
              <a:t>Holbeche</a:t>
            </a:r>
            <a:r>
              <a:rPr lang="en-GB" sz="1300" dirty="0">
                <a:solidFill>
                  <a:srgbClr val="222222"/>
                </a:solidFill>
                <a:effectLst/>
              </a:rPr>
              <a:t> L. (2018): The Agile Organization. How to </a:t>
            </a:r>
            <a:r>
              <a:rPr lang="en-GB" sz="1300" dirty="0" err="1">
                <a:solidFill>
                  <a:srgbClr val="222222"/>
                </a:solidFill>
                <a:effectLst/>
              </a:rPr>
              <a:t>biuld</a:t>
            </a:r>
            <a:r>
              <a:rPr lang="en-GB" sz="1300" dirty="0">
                <a:solidFill>
                  <a:srgbClr val="222222"/>
                </a:solidFill>
                <a:effectLst/>
              </a:rPr>
              <a:t> an engaged, innovative and resilient business. London: Kogan Page, 331 s. ISBN 978-0-7494-8265-7</a:t>
            </a:r>
            <a:br>
              <a:rPr lang="en-GB" sz="1300" dirty="0">
                <a:solidFill>
                  <a:srgbClr val="222222"/>
                </a:solidFill>
                <a:effectLst/>
              </a:rPr>
            </a:br>
            <a:endParaRPr lang="en-GB" sz="1300" dirty="0">
              <a:solidFill>
                <a:srgbClr val="222222"/>
              </a:solidFill>
              <a:effectLst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GB" sz="1300" dirty="0">
                <a:solidFill>
                  <a:srgbClr val="222222"/>
                </a:solidFill>
                <a:effectLst/>
              </a:rPr>
              <a:t>Johnson, G., Whittington, R. &amp; Scholes K. (2011): Exploring Strategy. Essex: Pearson Education Limited. Ninth edition, 773 s. ISBN 978-0-273-73700-1</a:t>
            </a:r>
            <a:br>
              <a:rPr lang="en-GB" sz="1300" dirty="0">
                <a:solidFill>
                  <a:srgbClr val="222222"/>
                </a:solidFill>
                <a:effectLst/>
              </a:rPr>
            </a:br>
            <a:endParaRPr lang="en-GB" sz="1300" dirty="0">
              <a:solidFill>
                <a:srgbClr val="222222"/>
              </a:solidFill>
              <a:effectLst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Ruuska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M., Karjalainen, L. &amp;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Johnsson,R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(2001):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Miten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laaditaan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hyvä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liiketoimintasuunnitelma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Business Plan. Kuopio: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Finnvera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Oyj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5.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painos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239 s. ISBN 951-9200-88-6</a:t>
            </a:r>
            <a:br>
              <a:rPr lang="en-US" sz="1300" u="none" strike="noStrike" dirty="0">
                <a:solidFill>
                  <a:srgbClr val="000000"/>
                </a:solidFill>
                <a:effectLst/>
              </a:rPr>
            </a:br>
            <a:endParaRPr lang="en-US" sz="130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Martinsuo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M.,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Mäkinen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S.,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Suomala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P. &amp; Lyly-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Yrjänäinen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J. (2016):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Teollisuustalous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kehittyvässä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maailmassa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Edita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Publishing Oy.</a:t>
            </a:r>
            <a:br>
              <a:rPr lang="en-US" sz="1300" u="none" strike="noStrike" dirty="0">
                <a:solidFill>
                  <a:srgbClr val="000000"/>
                </a:solidFill>
                <a:effectLst/>
              </a:rPr>
            </a:br>
            <a:endParaRPr lang="en-US" sz="130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Kamensky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M. (2014):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Strateginen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johtaminen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Menestyksen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timantti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4.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painos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Helsinki: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Talentum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Media Oy. ISBN 978-952-14-2262-1</a:t>
            </a:r>
            <a:br>
              <a:rPr lang="en-US" sz="1300" u="none" strike="noStrike" dirty="0">
                <a:solidFill>
                  <a:srgbClr val="000000"/>
                </a:solidFill>
                <a:effectLst/>
              </a:rPr>
            </a:br>
            <a:endParaRPr lang="en-US" sz="130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Juuti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P. &amp;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Luoma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M. (2022):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Strateginen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ajattelu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johtaminen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PS-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Kustannus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</a:t>
            </a:r>
            <a:br>
              <a:rPr lang="en-US" sz="1300" u="none" strike="noStrike" dirty="0">
                <a:solidFill>
                  <a:srgbClr val="000000"/>
                </a:solidFill>
                <a:effectLst/>
              </a:rPr>
            </a:br>
            <a:endParaRPr lang="en-US" sz="130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Vuorinen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T. (2013):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Strategiakirja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: 20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työkalua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Helsinki: Alma Talent. ISBN 978-952-14-2061-0</a:t>
            </a:r>
            <a:br>
              <a:rPr lang="en-US" sz="1300" u="none" strike="noStrike" dirty="0">
                <a:solidFill>
                  <a:srgbClr val="000000"/>
                </a:solidFill>
                <a:effectLst/>
              </a:rPr>
            </a:br>
            <a:endParaRPr lang="en-US" sz="130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Saaranen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P.,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Kolttola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E. &amp;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Pösö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J. (2013):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Liike-elämän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matematiikka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Porvoo: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Edita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Publishing Oy.</a:t>
            </a:r>
            <a:br>
              <a:rPr lang="en-US" sz="1300" u="none" strike="noStrike" dirty="0">
                <a:solidFill>
                  <a:srgbClr val="000000"/>
                </a:solidFill>
                <a:effectLst/>
              </a:rPr>
            </a:br>
            <a:endParaRPr lang="en-US" sz="130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Viitala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R.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Jylhä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E. (2019):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Johtaminen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Keskeiset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käsitteet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teoriat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trendit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sz="1300" u="none" strike="noStrike" dirty="0" err="1">
                <a:solidFill>
                  <a:srgbClr val="000000"/>
                </a:solidFill>
                <a:effectLst/>
              </a:rPr>
              <a:t>Edita</a:t>
            </a:r>
            <a:r>
              <a:rPr lang="en-US" sz="1300" u="none" strike="noStrike" dirty="0">
                <a:solidFill>
                  <a:srgbClr val="000000"/>
                </a:solidFill>
                <a:effectLst/>
              </a:rPr>
              <a:t> Publishing Oy. ISBN 978-951-37-7519-3</a:t>
            </a:r>
          </a:p>
        </p:txBody>
      </p:sp>
    </p:spTree>
    <p:extLst>
      <p:ext uri="{BB962C8B-B14F-4D97-AF65-F5344CB8AC3E}">
        <p14:creationId xmlns:p14="http://schemas.microsoft.com/office/powerpoint/2010/main" val="36112891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3642E8-7D08-C3B4-388C-6E0A17368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9302" y="0"/>
            <a:ext cx="9150498" cy="1265530"/>
          </a:xfrm>
        </p:spPr>
        <p:txBody>
          <a:bodyPr/>
          <a:lstStyle/>
          <a:p>
            <a:r>
              <a:rPr lang="en-FI" dirty="0"/>
              <a:t>Lisätietoa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0D87-B8C0-4BEF-D346-DAD785ADA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49302" y="1525279"/>
            <a:ext cx="9460820" cy="4799321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Barney, J. B. (2007): Gaining And Sustaining Competitive Advantage. Pearson Education Inc, 3.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painos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ISBN 0-13-147094-9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200" u="none" strike="noStrike" dirty="0">
              <a:solidFill>
                <a:srgbClr val="000000"/>
              </a:solidFill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Barrow, C. Barrow, P .&amp;  Brown R. (2012): The business plan workbook. London: Kogan page, 7.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painos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ISBN 978-0-7494-646-1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Barrow, C. Barrow, P. Brown R. &amp; Kogan, P. (2015): The business plan workbook. London: Kogan page, 8.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painos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ISBN 978-0-7494-7283-2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Hesso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J. (2013):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Hyvä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liiketoimintasuunnitelma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Helsinki: Helsingin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seudun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kauppakamari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Helsingin Kamari Oy.</a:t>
            </a:r>
            <a:r>
              <a:rPr lang="en-US" sz="1200" u="none" strike="noStrike" dirty="0">
                <a:solidFill>
                  <a:srgbClr val="FF0000"/>
                </a:solidFill>
                <a:effectLst/>
              </a:rPr>
              <a:t> 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ISBN 978-952-246-243-5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Hooley, G., Piercy, N. F. &amp;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Nicolaud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B. (2008): Marketing Strategy and Competition Positioning. Essex: Pearson Education Limited. </a:t>
            </a:r>
            <a:br>
              <a:rPr lang="en-US" sz="1200" u="none" strike="noStrike" dirty="0">
                <a:solidFill>
                  <a:srgbClr val="000000"/>
                </a:solidFill>
                <a:effectLst/>
              </a:rPr>
            </a:b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ISBN 978-0-273-70697-7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Nielsen, S. L.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Klyver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K.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Rostgaard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E. &amp;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Bager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T. (2017):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Entrepeneurship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in Theory and Practice. Paradoxes In Play. Northampton: Edward Elgar Publishing Limited, 2.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painos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ISBN 978-1-78536-445-7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</a:endParaRPr>
          </a:p>
          <a:p>
            <a:pPr rtl="0">
              <a:spcBef>
                <a:spcPts val="0"/>
              </a:spcBef>
              <a:spcAft>
                <a:spcPts val="1800"/>
              </a:spcAft>
            </a:pP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Viitala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R. &amp;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Jylhä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E. (2013)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Liiketoimintaosaaminen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Menestyvän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yritystoiminnan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perusta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Helsinki: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Edita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Publishing Oy, 6.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painos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</a:t>
            </a:r>
            <a:br>
              <a:rPr lang="en-US" sz="1200" dirty="0">
                <a:solidFill>
                  <a:srgbClr val="000000"/>
                </a:solidFill>
              </a:rPr>
            </a:b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ISBN 978-951-37-6359-6</a:t>
            </a:r>
          </a:p>
          <a:p>
            <a:pPr rtl="0">
              <a:spcBef>
                <a:spcPts val="0"/>
              </a:spcBef>
              <a:spcAft>
                <a:spcPts val="1800"/>
              </a:spcAft>
            </a:pP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Malmi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T.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Peltola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, J. &amp; Toivanen, J. (2006): Balanced scorecard: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rakenna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ja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sovella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tehokkaasti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5.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uudistettu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painos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Helsinki: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Talentum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 </a:t>
            </a:r>
          </a:p>
          <a:p>
            <a:pPr rtl="0">
              <a:spcBef>
                <a:spcPts val="0"/>
              </a:spcBef>
              <a:spcAft>
                <a:spcPts val="1800"/>
              </a:spcAft>
            </a:pP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Kaplan, Robert &amp; Norton, David. (2004):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Strategiakartat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Helsinki: 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Talentum</a:t>
            </a:r>
            <a:endParaRPr lang="en-US" sz="1200" dirty="0">
              <a:solidFill>
                <a:srgbClr val="000000"/>
              </a:solidFill>
            </a:endParaRPr>
          </a:p>
          <a:p>
            <a:pPr rtl="0">
              <a:spcBef>
                <a:spcPts val="0"/>
              </a:spcBef>
              <a:spcAft>
                <a:spcPts val="1800"/>
              </a:spcAft>
            </a:pP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Tuominen, K. (2016): Benchmarking-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prosessi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. Oy Benchmarking Ltd, Benchmarking-</a:t>
            </a:r>
            <a:r>
              <a:rPr lang="en-US" sz="1200" u="none" strike="noStrike" dirty="0" err="1">
                <a:solidFill>
                  <a:srgbClr val="000000"/>
                </a:solidFill>
                <a:effectLst/>
              </a:rPr>
              <a:t>koulutus</a:t>
            </a:r>
            <a:r>
              <a:rPr lang="en-US" sz="1200" u="none" strike="noStrike" dirty="0">
                <a:solidFill>
                  <a:srgbClr val="000000"/>
                </a:solidFill>
                <a:effectLst/>
              </a:rPr>
              <a:t> 2016.</a:t>
            </a:r>
          </a:p>
        </p:txBody>
      </p:sp>
    </p:spTree>
    <p:extLst>
      <p:ext uri="{BB962C8B-B14F-4D97-AF65-F5344CB8AC3E}">
        <p14:creationId xmlns:p14="http://schemas.microsoft.com/office/powerpoint/2010/main" val="2003107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eM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4DC"/>
      </a:accent1>
      <a:accent2>
        <a:srgbClr val="A0E2C5"/>
      </a:accent2>
      <a:accent3>
        <a:srgbClr val="9A68E5"/>
      </a:accent3>
      <a:accent4>
        <a:srgbClr val="CEBBE9"/>
      </a:accent4>
      <a:accent5>
        <a:srgbClr val="FFA01E"/>
      </a:accent5>
      <a:accent6>
        <a:srgbClr val="FDDD7E"/>
      </a:accent6>
      <a:hlink>
        <a:srgbClr val="00000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4195</Words>
  <Application>Microsoft Office PowerPoint</Application>
  <PresentationFormat>Laajakuva</PresentationFormat>
  <Paragraphs>688</Paragraphs>
  <Slides>45</Slides>
  <Notes>41</Notes>
  <HiddenSlides>0</HiddenSlides>
  <MMClips>0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45</vt:i4>
      </vt:variant>
    </vt:vector>
  </HeadingPairs>
  <TitlesOfParts>
    <vt:vector size="55" baseType="lpstr">
      <vt:lpstr>Arial</vt:lpstr>
      <vt:lpstr>Avenir</vt:lpstr>
      <vt:lpstr>Avenir Book</vt:lpstr>
      <vt:lpstr>Avenir Heavy</vt:lpstr>
      <vt:lpstr>Avenir Light</vt:lpstr>
      <vt:lpstr>Avenir Medium</vt:lpstr>
      <vt:lpstr>Calibri</vt:lpstr>
      <vt:lpstr>Corbel</vt:lpstr>
      <vt:lpstr>Wingdings</vt:lpstr>
      <vt:lpstr>Office Theme</vt:lpstr>
      <vt:lpstr>Ketterä</vt:lpstr>
      <vt:lpstr>Miksi ketterä strategia-työskentely?</vt:lpstr>
      <vt:lpstr>PowerPoint-esitys</vt:lpstr>
      <vt:lpstr>Prosessi ketterän ja muutoskyvykkään yrityksen strategia-työn tueksi</vt:lpstr>
      <vt:lpstr>PowerPoint-esitys</vt:lpstr>
      <vt:lpstr>PowerPoint-esitys</vt:lpstr>
      <vt:lpstr>Lisätietoa liiketoiminnan suunnittelun tueksi</vt:lpstr>
      <vt:lpstr>Keitä me olemme?</vt:lpstr>
      <vt:lpstr>Mitä suurempaa ratkaisemme?</vt:lpstr>
      <vt:lpstr>Liikeidea</vt:lpstr>
      <vt:lpstr>Toimintamalli, organisaatio  ja verkosto</vt:lpstr>
      <vt:lpstr>Yrityksen arvot, uskomukset ja kulttuuri</vt:lpstr>
      <vt:lpstr>PowerPoint-esitys</vt:lpstr>
      <vt:lpstr>Kumppanit ja kilpailijat</vt:lpstr>
      <vt:lpstr>PowerPoint-esitys</vt:lpstr>
      <vt:lpstr>Strategian luominen</vt:lpstr>
      <vt:lpstr>Ulkoinen  ympäristö</vt:lpstr>
      <vt:lpstr>PESTELE- analyysi</vt:lpstr>
      <vt:lpstr>PESTELE-tarkistuslista</vt:lpstr>
      <vt:lpstr>SWOT- analyysi</vt:lpstr>
      <vt:lpstr>SWOT-analyysi</vt:lpstr>
      <vt:lpstr>SWOT-analyysi</vt:lpstr>
      <vt:lpstr>SWOT-analyysista  suunnitelmaksi</vt:lpstr>
      <vt:lpstr>Strategiset tavoitteet</vt:lpstr>
      <vt:lpstr>Strategian luominen</vt:lpstr>
      <vt:lpstr>Tavoitteet seuraavalle vuodelle</vt:lpstr>
      <vt:lpstr>PowerPoint-esitys</vt:lpstr>
      <vt:lpstr>Strategian toteuttaminen</vt:lpstr>
      <vt:lpstr>PowerPoint-esitys</vt:lpstr>
      <vt:lpstr>PowerPoint-esitys</vt:lpstr>
      <vt:lpstr>Asiakasnäkökulma strategian toteuttamisen pohjana</vt:lpstr>
      <vt:lpstr>PowerPoint-esitys</vt:lpstr>
      <vt:lpstr>Toiminnan mittaaminen ja arviointi</vt:lpstr>
      <vt:lpstr>Mittareiden valinta</vt:lpstr>
      <vt:lpstr>Merkittävät saavutukset</vt:lpstr>
      <vt:lpstr>PowerPoint-esitys</vt:lpstr>
      <vt:lpstr>PowerPoint-esitys</vt:lpstr>
      <vt:lpstr>Strategiatyö ja johtaminen</vt:lpstr>
      <vt:lpstr>Esimerkki johtamisen vuosi- kellosta</vt:lpstr>
      <vt:lpstr>Riskien tunnistaminen</vt:lpstr>
      <vt:lpstr>Riskien arviointi</vt:lpstr>
      <vt:lpstr>Vaihtoehtoiset tulevaisuudet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Vireä</dc:title>
  <dc:creator>Erika Neitola</dc:creator>
  <cp:lastModifiedBy>Grann Mirva Naturpolis Oy</cp:lastModifiedBy>
  <cp:revision>92</cp:revision>
  <dcterms:created xsi:type="dcterms:W3CDTF">2023-09-14T06:51:41Z</dcterms:created>
  <dcterms:modified xsi:type="dcterms:W3CDTF">2023-11-28T10:11:27Z</dcterms:modified>
</cp:coreProperties>
</file>