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1.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2.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3.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4.xml" ContentType="application/vnd.openxmlformats-officedocument.themeOverr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5.xml" ContentType="application/vnd.openxmlformats-officedocument.themeOverr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6.xml" ContentType="application/vnd.openxmlformats-officedocument.themeOverr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7.xml" ContentType="application/vnd.openxmlformats-officedocument.themeOverr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8.xml" ContentType="application/vnd.openxmlformats-officedocument.themeOverride+xml"/>
  <Override PartName="/ppt/drawings/drawing1.xml" ContentType="application/vnd.openxmlformats-officedocument.drawingml.chartshapes+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heme/themeOverride9.xml" ContentType="application/vnd.openxmlformats-officedocument.themeOverride+xml"/>
  <Override PartName="/ppt/drawings/drawing2.xml" ContentType="application/vnd.openxmlformats-officedocument.drawingml.chartshapes+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heme/themeOverride10.xml" ContentType="application/vnd.openxmlformats-officedocument.themeOverr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heme/themeOverride11.xml" ContentType="application/vnd.openxmlformats-officedocument.themeOverr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heme/themeOverride12.xml" ContentType="application/vnd.openxmlformats-officedocument.themeOverr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heme/themeOverride13.xml" ContentType="application/vnd.openxmlformats-officedocument.themeOverr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heme/themeOverride14.xml" ContentType="application/vnd.openxmlformats-officedocument.themeOverr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heme/themeOverride15.xml" ContentType="application/vnd.openxmlformats-officedocument.themeOverr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heme/themeOverride16.xml" ContentType="application/vnd.openxmlformats-officedocument.themeOverr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heme/themeOverride17.xml" ContentType="application/vnd.openxmlformats-officedocument.themeOverr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heme/themeOverride18.xml" ContentType="application/vnd.openxmlformats-officedocument.themeOverr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75" r:id="rId3"/>
    <p:sldId id="263" r:id="rId4"/>
    <p:sldId id="278" r:id="rId5"/>
    <p:sldId id="265" r:id="rId6"/>
    <p:sldId id="277" r:id="rId7"/>
    <p:sldId id="267" r:id="rId8"/>
    <p:sldId id="269" r:id="rId9"/>
    <p:sldId id="271" r:id="rId10"/>
    <p:sldId id="270" r:id="rId11"/>
    <p:sldId id="272" r:id="rId12"/>
    <p:sldId id="273" r:id="rId13"/>
    <p:sldId id="274" r:id="rId14"/>
    <p:sldId id="279" r:id="rId15"/>
    <p:sldId id="281" r:id="rId16"/>
    <p:sldId id="282" r:id="rId17"/>
    <p:sldId id="276" r:id="rId18"/>
    <p:sldId id="259" r:id="rId19"/>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A5A5"/>
    <a:srgbClr val="81B87F"/>
    <a:srgbClr val="00529D"/>
    <a:srgbClr val="E0E0E0"/>
    <a:srgbClr val="D8E2EF"/>
    <a:srgbClr val="376092"/>
    <a:srgbClr val="3F979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67" d="100"/>
          <a:sy n="67" d="100"/>
        </p:scale>
        <p:origin x="5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sus\Documents\Naturpolis%20toimialaselvitys\Kaaviot%20toimialaselvitykseen.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Asus\Documents\Naturpolis%20toimialaselvitys\Kaaviot%20toimialaselvitykseen.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Asus\Documents\Naturpolis%20toimialaselvitys\Kaaviot%20toimialaselvitykseen.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Asus\Documents\Naturpolis%20toimialaselvitys\Kaaviot%20toimialaselvitykseen.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Asus\Documents\Naturpolis%20toimialaselvitys\Kaaviot%20toimialaselvitykseen.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Asus\Documents\Naturpolis%20toimialaselvitys\Kaaviot%20toimialaselvitykseen.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file:///C:\Users\Asus\Documents\Naturpolis%20toimialaselvitys\Kaaviot%20toimialaselvitykseen.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file:///C:\Users\Asus\Documents\Naturpolis%20toimialaselvitys\Kaaviot%20toimialaselvitykseen.xlsx" TargetMode="External"/></Relationships>
</file>

<file path=ppt/charts/_rels/chart9.xml.rels><?xml version="1.0" encoding="UTF-8" standalone="yes"?>
<Relationships xmlns="http://schemas.openxmlformats.org/package/2006/relationships"><Relationship Id="rId3" Type="http://schemas.openxmlformats.org/officeDocument/2006/relationships/oleObject" Target="file:///C:\Users\Asus\Documents\Naturpolis%20toimialaselvitys\Kaaviot%20toimialaselvitykseen.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file:///C:\Users\Asus\Documents\Naturpolis%20toimialaselvitys\Kaaviot%20toimialaselvitykseen.xlsx" TargetMode="External"/></Relationships>
</file>

<file path=ppt/charts/_rels/chart11.xml.rels><?xml version="1.0" encoding="UTF-8" standalone="yes"?>
<Relationships xmlns="http://schemas.openxmlformats.org/package/2006/relationships"><Relationship Id="rId3" Type="http://schemas.openxmlformats.org/officeDocument/2006/relationships/oleObject" Target="file:///C:\Users\Asus\Documents\Naturpolis%20toimialaselvitys\Kaaviot%20toimialaselvitykseen.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Asus\Documents\Naturpolis%20toimialaselvitys\Kaaviot%20toimialaselvitykseen.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Asus\Documents\Naturpolis%20toimialaselvitys\Kaaviot%20toimialaselvitykseen.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Asus\Documents\Naturpolis%20toimialaselvitys\Kaaviot%20toimialaselvitykseen.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oleObject" Target="file:///C:\Users\Asus\Documents\Naturpolis%20toimialaselvitys\Kaaviot%20toimialaselvitykseen.xlsx" TargetMode="Externa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oleObject" Target="file:///C:\Users\Asus\Documents\Naturpolis%20toimialaselvitys\Kaaviot%20toimialaselvitykseen.xlsx" TargetMode="External"/></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oleObject" Target="file:///C:\Users\Asus\Documents\Naturpolis%20toimialaselvitys\Kaaviot%20toimialaselvitykseen.xlsx" TargetMode="External"/></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oleObject" Target="file:///C:\Users\Asus\Documents\Naturpolis%20toimialaselvitys\Kaaviot%20toimialaselvitykseen.xlsx" TargetMode="External"/></Relationships>
</file>

<file path=ppt/charts/_rels/chart19.xml.rels><?xml version="1.0" encoding="UTF-8" standalone="yes"?>
<Relationships xmlns="http://schemas.openxmlformats.org/package/2006/relationships"><Relationship Id="rId3" Type="http://schemas.openxmlformats.org/officeDocument/2006/relationships/oleObject" Target="file:///C:\Users\Asus\Documents\Naturpolis%20toimialaselvitys\Kaaviot%20toimialaselvitykseen.xlsx"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20.xml"/><Relationship Id="rId1" Type="http://schemas.microsoft.com/office/2011/relationships/chartStyle" Target="style20.xml"/><Relationship Id="rId5" Type="http://schemas.openxmlformats.org/officeDocument/2006/relationships/chartUserShapes" Target="../drawings/drawing1.xml"/><Relationship Id="rId4" Type="http://schemas.openxmlformats.org/officeDocument/2006/relationships/oleObject" Target="file:///C:\Users\Asus\Documents\Naturpolis%20toimialaselvitys\Kaaviot%20toimialaselvitykseen.xlsx" TargetMode="External"/></Relationships>
</file>

<file path=ppt/charts/_rels/chart21.xml.rels><?xml version="1.0" encoding="UTF-8" standalone="yes"?>
<Relationships xmlns="http://schemas.openxmlformats.org/package/2006/relationships"><Relationship Id="rId3" Type="http://schemas.openxmlformats.org/officeDocument/2006/relationships/oleObject" Target="file:///C:\Users\Asus\Documents\Naturpolis%20toimialaselvitys\Kaaviot%20toimialaselvitykseen.xlsx" TargetMode="External"/><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22.xml"/><Relationship Id="rId1" Type="http://schemas.microsoft.com/office/2011/relationships/chartStyle" Target="style22.xml"/><Relationship Id="rId5" Type="http://schemas.openxmlformats.org/officeDocument/2006/relationships/chartUserShapes" Target="../drawings/drawing2.xml"/><Relationship Id="rId4" Type="http://schemas.openxmlformats.org/officeDocument/2006/relationships/oleObject" Target="file:///C:\Users\Asus\Documents\Naturpolis%20toimialaselvitys\Kaaviot%20toimialaselvitykseen.xlsx" TargetMode="External"/></Relationships>
</file>

<file path=ppt/charts/_rels/chart23.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23.xml"/><Relationship Id="rId1" Type="http://schemas.microsoft.com/office/2011/relationships/chartStyle" Target="style23.xml"/><Relationship Id="rId4" Type="http://schemas.openxmlformats.org/officeDocument/2006/relationships/oleObject" Target="file:///C:\Users\Asus\Documents\Naturpolis%20toimialaselvitys\Kaaviot%20toimialaselvitykseen.xlsx" TargetMode="External"/></Relationships>
</file>

<file path=ppt/charts/_rels/chart24.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24.xml"/><Relationship Id="rId1" Type="http://schemas.microsoft.com/office/2011/relationships/chartStyle" Target="style24.xml"/><Relationship Id="rId4" Type="http://schemas.openxmlformats.org/officeDocument/2006/relationships/oleObject" Target="file:///C:\Users\Asus\Documents\Naturpolis%20toimialaselvitys\Kaaviot%20toimialaselvitykseen.xlsx" TargetMode="External"/></Relationships>
</file>

<file path=ppt/charts/_rels/chart25.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25.xml"/><Relationship Id="rId1" Type="http://schemas.microsoft.com/office/2011/relationships/chartStyle" Target="style25.xml"/><Relationship Id="rId4" Type="http://schemas.openxmlformats.org/officeDocument/2006/relationships/oleObject" Target="file:///C:\Users\Asus\Documents\Naturpolis%20toimialaselvitys\Kaaviot%20toimialaselvitykseen.xlsx" TargetMode="External"/></Relationships>
</file>

<file path=ppt/charts/_rels/chart26.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26.xml"/><Relationship Id="rId1" Type="http://schemas.microsoft.com/office/2011/relationships/chartStyle" Target="style26.xml"/><Relationship Id="rId4" Type="http://schemas.openxmlformats.org/officeDocument/2006/relationships/oleObject" Target="file:///C:\Users\Asus\Documents\Naturpolis%20toimialaselvitys\Kaaviot%20toimialaselvitykseen.xlsx" TargetMode="External"/></Relationships>
</file>

<file path=ppt/charts/_rels/chart27.xml.rels><?xml version="1.0" encoding="UTF-8" standalone="yes"?>
<Relationships xmlns="http://schemas.openxmlformats.org/package/2006/relationships"><Relationship Id="rId3" Type="http://schemas.openxmlformats.org/officeDocument/2006/relationships/oleObject" Target="file:///C:\Users\Asus\Documents\Naturpolis%20toimialaselvitys\Kaaviot%20toimialaselvitykseen.xlsx" TargetMode="External"/><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oleObject" Target="file:///C:\Users\Asus\Documents\Naturpolis%20toimialaselvitys\Kaaviot%20toimialaselvitykseen.xlsx" TargetMode="External"/><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oleObject" Target="file:///C:\Users\Asus\Documents\Naturpolis%20toimialaselvitys\Kaaviot%20toimialaselvitykseen.xlsx" TargetMode="External"/><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30.xml"/><Relationship Id="rId1" Type="http://schemas.microsoft.com/office/2011/relationships/chartStyle" Target="style30.xml"/><Relationship Id="rId4" Type="http://schemas.openxmlformats.org/officeDocument/2006/relationships/oleObject" Target="file:///C:\Users\Asus\Documents\Naturpolis%20toimialaselvitys\Kaaviot%20toimialaselvitykseen.xlsx" TargetMode="External"/></Relationships>
</file>

<file path=ppt/charts/_rels/chart31.xml.rels><?xml version="1.0" encoding="UTF-8" standalone="yes"?>
<Relationships xmlns="http://schemas.openxmlformats.org/package/2006/relationships"><Relationship Id="rId3" Type="http://schemas.openxmlformats.org/officeDocument/2006/relationships/oleObject" Target="file:///C:\Users\Asus\Documents\Naturpolis%20toimialaselvitys\Kaaviot%20toimialaselvitykseen.xlsx" TargetMode="External"/><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oleObject" Target="file:///C:\Users\Asus\Documents\Naturpolis%20toimialaselvitys\Kaaviot%20toimialaselvitykseen.xlsx" TargetMode="External"/><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oleObject" Target="file:///C:\Users\Asus\Documents\Naturpolis%20toimialaselvitys\Kaaviot%20toimialaselvitykseen.xlsx" TargetMode="External"/><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oleObject" Target="file:///C:\Users\Asus\Documents\Naturpolis%20toimialaselvitys\Kaaviot%20toimialaselvitykseen.xlsx" TargetMode="External"/><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35.xml"/><Relationship Id="rId1" Type="http://schemas.microsoft.com/office/2011/relationships/chartStyle" Target="style35.xml"/><Relationship Id="rId4" Type="http://schemas.openxmlformats.org/officeDocument/2006/relationships/oleObject" Target="file:///C:\Users\Asus\Documents\Naturpolis%20toimialaselvitys\Kaaviot%20toimialaselvitykseen.xlsx" TargetMode="External"/></Relationships>
</file>

<file path=ppt/charts/_rels/chart36.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36.xml"/><Relationship Id="rId1" Type="http://schemas.microsoft.com/office/2011/relationships/chartStyle" Target="style36.xml"/><Relationship Id="rId4" Type="http://schemas.openxmlformats.org/officeDocument/2006/relationships/oleObject" Target="file:///C:\Users\Asus\Documents\Naturpolis%20toimialaselvitys\Kaaviot%20toimialaselvitykseen.xlsx" TargetMode="External"/></Relationships>
</file>

<file path=ppt/charts/_rels/chart37.xml.rels><?xml version="1.0" encoding="UTF-8" standalone="yes"?>
<Relationships xmlns="http://schemas.openxmlformats.org/package/2006/relationships"><Relationship Id="rId3" Type="http://schemas.openxmlformats.org/officeDocument/2006/relationships/themeOverride" Target="../theme/themeOverride17.xml"/><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oleObject" Target="file:///C:\Users\Asus\Documents\Naturpolis%20toimialaselvitys\Kaaviot%20toimialaselvitykseen.xlsx" TargetMode="External"/></Relationships>
</file>

<file path=ppt/charts/_rels/chart38.xml.rels><?xml version="1.0" encoding="UTF-8" standalone="yes"?>
<Relationships xmlns="http://schemas.openxmlformats.org/package/2006/relationships"><Relationship Id="rId3" Type="http://schemas.openxmlformats.org/officeDocument/2006/relationships/themeOverride" Target="../theme/themeOverride18.xml"/><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oleObject" Target="file:///C:\Users\Asus\Documents\Naturpolis%20toimialaselvitys\Kaaviot%20toimialaselvitykseen.xlsx" TargetMode="External"/></Relationships>
</file>

<file path=ppt/charts/_rels/chart39.xml.rels><?xml version="1.0" encoding="UTF-8" standalone="yes"?>
<Relationships xmlns="http://schemas.openxmlformats.org/package/2006/relationships"><Relationship Id="rId3" Type="http://schemas.openxmlformats.org/officeDocument/2006/relationships/oleObject" Target="file:///C:\Users\Asus\Documents\Naturpolis%20toimialaselvitys\Kaaviot%20toimialaselvitykseen.xlsx" TargetMode="External"/><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oleObject" Target="file:///C:\Users\Asus\Documents\Naturpolis%20toimialaselvitys\Kaaviot%20toimialaselvitykseen.xlsx" TargetMode="External"/><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oleObject" Target="file:///C:\Users\Asus\Documents\Naturpolis%20toimialaselvitys\Kaaviot%20toimialaselvitykseen.xlsx" TargetMode="External"/><Relationship Id="rId2" Type="http://schemas.microsoft.com/office/2011/relationships/chartColorStyle" Target="colors41.xml"/><Relationship Id="rId1" Type="http://schemas.microsoft.com/office/2011/relationships/chartStyle" Target="style4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fi-FI" sz="1800" dirty="0"/>
              <a:t>Kaikkien</a:t>
            </a:r>
            <a:r>
              <a:rPr lang="fi-FI" sz="1800" baseline="0" dirty="0"/>
              <a:t> yritystoimipaikkojen lukumäärä ja liikevaihto</a:t>
            </a:r>
            <a:endParaRPr lang="fi-FI" sz="1800" dirty="0"/>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barChart>
        <c:barDir val="col"/>
        <c:grouping val="clustered"/>
        <c:varyColors val="0"/>
        <c:ser>
          <c:idx val="0"/>
          <c:order val="0"/>
          <c:tx>
            <c:strRef>
              <c:f>Taul1!$B$9</c:f>
              <c:strCache>
                <c:ptCount val="1"/>
                <c:pt idx="0">
                  <c:v>Kuusamo liikevaihto                    </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Lbl>
              <c:idx val="0"/>
              <c:layout>
                <c:manualLayout>
                  <c:x val="0"/>
                  <c:y val="9.259259259259217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120-42DC-B28A-8180C040C95A}"/>
                </c:ext>
              </c:extLst>
            </c:dLbl>
            <c:dLbl>
              <c:idx val="1"/>
              <c:layout>
                <c:manualLayout>
                  <c:x val="0"/>
                  <c:y val="9.259259259259258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120-42DC-B28A-8180C040C95A}"/>
                </c:ext>
              </c:extLst>
            </c:dLbl>
            <c:dLbl>
              <c:idx val="2"/>
              <c:layout>
                <c:manualLayout>
                  <c:x val="0"/>
                  <c:y val="9.259259259259258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120-42DC-B28A-8180C040C95A}"/>
                </c:ext>
              </c:extLst>
            </c:dLbl>
            <c:dLbl>
              <c:idx val="3"/>
              <c:layout>
                <c:manualLayout>
                  <c:x val="0"/>
                  <c:y val="1.3888888888888888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120-42DC-B28A-8180C040C95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Taul1!$C$8:$F$8</c:f>
              <c:numCache>
                <c:formatCode>General</c:formatCode>
                <c:ptCount val="4"/>
                <c:pt idx="0">
                  <c:v>2018</c:v>
                </c:pt>
                <c:pt idx="1">
                  <c:v>2019</c:v>
                </c:pt>
                <c:pt idx="2">
                  <c:v>2020</c:v>
                </c:pt>
                <c:pt idx="3">
                  <c:v>2021</c:v>
                </c:pt>
              </c:numCache>
            </c:numRef>
          </c:cat>
          <c:val>
            <c:numRef>
              <c:f>Taul1!$C$9:$F$9</c:f>
              <c:numCache>
                <c:formatCode>General</c:formatCode>
                <c:ptCount val="4"/>
                <c:pt idx="0">
                  <c:v>801</c:v>
                </c:pt>
                <c:pt idx="1">
                  <c:v>913</c:v>
                </c:pt>
                <c:pt idx="2">
                  <c:v>882</c:v>
                </c:pt>
                <c:pt idx="3">
                  <c:v>975</c:v>
                </c:pt>
              </c:numCache>
            </c:numRef>
          </c:val>
          <c:extLst>
            <c:ext xmlns:c16="http://schemas.microsoft.com/office/drawing/2014/chart" uri="{C3380CC4-5D6E-409C-BE32-E72D297353CC}">
              <c16:uniqueId val="{00000004-F120-42DC-B28A-8180C040C95A}"/>
            </c:ext>
          </c:extLst>
        </c:ser>
        <c:ser>
          <c:idx val="1"/>
          <c:order val="1"/>
          <c:tx>
            <c:strRef>
              <c:f>Taul1!$B$10</c:f>
              <c:strCache>
                <c:ptCount val="1"/>
                <c:pt idx="0">
                  <c:v>Taivalkoski liikevaihto                    </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Lbl>
              <c:idx val="0"/>
              <c:layout>
                <c:manualLayout>
                  <c:x val="0"/>
                  <c:y val="2.31481481481480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120-42DC-B28A-8180C040C95A}"/>
                </c:ext>
              </c:extLst>
            </c:dLbl>
            <c:dLbl>
              <c:idx val="1"/>
              <c:layout>
                <c:manualLayout>
                  <c:x val="0"/>
                  <c:y val="2.31481481481481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120-42DC-B28A-8180C040C95A}"/>
                </c:ext>
              </c:extLst>
            </c:dLbl>
            <c:dLbl>
              <c:idx val="2"/>
              <c:layout>
                <c:manualLayout>
                  <c:x val="0"/>
                  <c:y val="2.31481481481481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120-42DC-B28A-8180C040C95A}"/>
                </c:ext>
              </c:extLst>
            </c:dLbl>
            <c:dLbl>
              <c:idx val="3"/>
              <c:layout>
                <c:manualLayout>
                  <c:x val="0"/>
                  <c:y val="2.3148148148148147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120-42DC-B28A-8180C040C95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Taul1!$C$8:$F$8</c:f>
              <c:numCache>
                <c:formatCode>General</c:formatCode>
                <c:ptCount val="4"/>
                <c:pt idx="0">
                  <c:v>2018</c:v>
                </c:pt>
                <c:pt idx="1">
                  <c:v>2019</c:v>
                </c:pt>
                <c:pt idx="2">
                  <c:v>2020</c:v>
                </c:pt>
                <c:pt idx="3">
                  <c:v>2021</c:v>
                </c:pt>
              </c:numCache>
            </c:numRef>
          </c:cat>
          <c:val>
            <c:numRef>
              <c:f>Taul1!$C$10:$F$10</c:f>
              <c:numCache>
                <c:formatCode>General</c:formatCode>
                <c:ptCount val="4"/>
                <c:pt idx="0">
                  <c:v>80</c:v>
                </c:pt>
                <c:pt idx="1">
                  <c:v>87</c:v>
                </c:pt>
                <c:pt idx="2">
                  <c:v>88</c:v>
                </c:pt>
                <c:pt idx="3">
                  <c:v>92</c:v>
                </c:pt>
              </c:numCache>
            </c:numRef>
          </c:val>
          <c:extLst>
            <c:ext xmlns:c16="http://schemas.microsoft.com/office/drawing/2014/chart" uri="{C3380CC4-5D6E-409C-BE32-E72D297353CC}">
              <c16:uniqueId val="{00000009-F120-42DC-B28A-8180C040C95A}"/>
            </c:ext>
          </c:extLst>
        </c:ser>
        <c:dLbls>
          <c:showLegendKey val="0"/>
          <c:showVal val="1"/>
          <c:showCatName val="0"/>
          <c:showSerName val="0"/>
          <c:showPercent val="0"/>
          <c:showBubbleSize val="0"/>
        </c:dLbls>
        <c:gapWidth val="219"/>
        <c:overlap val="-27"/>
        <c:axId val="912222720"/>
        <c:axId val="877277120"/>
      </c:barChart>
      <c:lineChart>
        <c:grouping val="standard"/>
        <c:varyColors val="0"/>
        <c:ser>
          <c:idx val="2"/>
          <c:order val="2"/>
          <c:tx>
            <c:strRef>
              <c:f>Taul1!$B$11</c:f>
              <c:strCache>
                <c:ptCount val="1"/>
                <c:pt idx="0">
                  <c:v>Kuusamo lukumäärä                    </c:v>
                </c:pt>
              </c:strCache>
            </c:strRef>
          </c:tx>
          <c:spPr>
            <a:ln w="31750" cap="rnd">
              <a:solidFill>
                <a:schemeClr val="accent1"/>
              </a:solidFill>
              <a:round/>
            </a:ln>
            <a:effectLst>
              <a:outerShdw blurRad="57150" dist="19050" dir="5400000" algn="ctr" rotWithShape="0">
                <a:srgbClr val="000000">
                  <a:alpha val="63000"/>
                </a:srgbClr>
              </a:outerShdw>
            </a:effectLst>
          </c:spPr>
          <c:marker>
            <c:symbol val="none"/>
          </c:marker>
          <c:dLbls>
            <c:dLbl>
              <c:idx val="0"/>
              <c:layout>
                <c:manualLayout>
                  <c:x val="-5.5555555555555558E-3"/>
                  <c:y val="2.31481481481481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F120-42DC-B28A-8180C040C95A}"/>
                </c:ext>
              </c:extLst>
            </c:dLbl>
            <c:dLbl>
              <c:idx val="1"/>
              <c:layout>
                <c:manualLayout>
                  <c:x val="-2.7777777777778286E-3"/>
                  <c:y val="2.31481481481481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F120-42DC-B28A-8180C040C95A}"/>
                </c:ext>
              </c:extLst>
            </c:dLbl>
            <c:dLbl>
              <c:idx val="2"/>
              <c:layout>
                <c:manualLayout>
                  <c:x val="-5.5555555555555558E-3"/>
                  <c:y val="2.77777777777777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120-42DC-B28A-8180C040C95A}"/>
                </c:ext>
              </c:extLst>
            </c:dLbl>
            <c:dLbl>
              <c:idx val="3"/>
              <c:numFmt formatCode="#,##0" sourceLinked="0"/>
              <c:spPr>
                <a:noFill/>
                <a:ln>
                  <a:noFill/>
                </a:ln>
                <a:effectLst/>
              </c:spPr>
              <c:txPr>
                <a:bodyPr rot="0" spcFirstLastPara="1" vertOverflow="ellipsis" vert="horz" wrap="square" lIns="38100" tIns="19050" rIns="38100" bIns="19050" anchor="ctr" anchorCtr="1">
                  <a:spAutoFit/>
                </a:bodyPr>
                <a:lstStyle/>
                <a:p>
                  <a:pPr>
                    <a:defRPr sz="900" b="1" i="1"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extLst>
                <c:ext xmlns:c16="http://schemas.microsoft.com/office/drawing/2014/chart" uri="{C3380CC4-5D6E-409C-BE32-E72D297353CC}">
                  <c16:uniqueId val="{0000000D-F120-42DC-B28A-8180C040C95A}"/>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1"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Taul1!$C$8:$F$8</c:f>
              <c:numCache>
                <c:formatCode>General</c:formatCode>
                <c:ptCount val="4"/>
                <c:pt idx="0">
                  <c:v>2018</c:v>
                </c:pt>
                <c:pt idx="1">
                  <c:v>2019</c:v>
                </c:pt>
                <c:pt idx="2">
                  <c:v>2020</c:v>
                </c:pt>
                <c:pt idx="3">
                  <c:v>2021</c:v>
                </c:pt>
              </c:numCache>
            </c:numRef>
          </c:cat>
          <c:val>
            <c:numRef>
              <c:f>Taul1!$C$11:$F$11</c:f>
              <c:numCache>
                <c:formatCode>General</c:formatCode>
                <c:ptCount val="4"/>
                <c:pt idx="0">
                  <c:v>1728</c:v>
                </c:pt>
                <c:pt idx="1">
                  <c:v>1768</c:v>
                </c:pt>
                <c:pt idx="2">
                  <c:v>1788</c:v>
                </c:pt>
                <c:pt idx="3">
                  <c:v>1804</c:v>
                </c:pt>
              </c:numCache>
            </c:numRef>
          </c:val>
          <c:smooth val="0"/>
          <c:extLst>
            <c:ext xmlns:c16="http://schemas.microsoft.com/office/drawing/2014/chart" uri="{C3380CC4-5D6E-409C-BE32-E72D297353CC}">
              <c16:uniqueId val="{0000000E-F120-42DC-B28A-8180C040C95A}"/>
            </c:ext>
          </c:extLst>
        </c:ser>
        <c:ser>
          <c:idx val="3"/>
          <c:order val="3"/>
          <c:tx>
            <c:strRef>
              <c:f>Taul1!$B$12</c:f>
              <c:strCache>
                <c:ptCount val="1"/>
                <c:pt idx="0">
                  <c:v>Taivalkoski lukumäärä                    </c:v>
                </c:pt>
              </c:strCache>
            </c:strRef>
          </c:tx>
          <c:spPr>
            <a:ln w="31750" cap="rnd">
              <a:solidFill>
                <a:schemeClr val="accent2"/>
              </a:solidFill>
              <a:round/>
            </a:ln>
            <a:effectLst>
              <a:outerShdw blurRad="57150" dist="19050" dir="5400000" algn="ctr" rotWithShape="0">
                <a:srgbClr val="000000">
                  <a:alpha val="63000"/>
                </a:srgbClr>
              </a:outerShdw>
            </a:effectLst>
          </c:spPr>
          <c:marker>
            <c:symbol val="none"/>
          </c:marker>
          <c:dLbls>
            <c:dLbl>
              <c:idx val="0"/>
              <c:layout>
                <c:manualLayout>
                  <c:x val="-2.7777777777777779E-3"/>
                  <c:y val="-2.77777777777778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F120-42DC-B28A-8180C040C95A}"/>
                </c:ext>
              </c:extLst>
            </c:dLbl>
            <c:dLbl>
              <c:idx val="1"/>
              <c:layout>
                <c:manualLayout>
                  <c:x val="-2.7777777777778286E-3"/>
                  <c:y val="-2.77777777777777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F120-42DC-B28A-8180C040C95A}"/>
                </c:ext>
              </c:extLst>
            </c:dLbl>
            <c:dLbl>
              <c:idx val="2"/>
              <c:layout>
                <c:manualLayout>
                  <c:x val="-2.7777777777777779E-3"/>
                  <c:y val="-2.77777777777777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F120-42DC-B28A-8180C040C95A}"/>
                </c:ext>
              </c:extLst>
            </c:dLbl>
            <c:dLbl>
              <c:idx val="3"/>
              <c:spPr>
                <a:noFill/>
                <a:ln>
                  <a:noFill/>
                </a:ln>
                <a:effectLst/>
              </c:spPr>
              <c:txPr>
                <a:bodyPr rot="0" spcFirstLastPara="1" vertOverflow="ellipsis" vert="horz" wrap="square" lIns="38100" tIns="19050" rIns="38100" bIns="19050" anchor="ctr" anchorCtr="1">
                  <a:spAutoFit/>
                </a:bodyPr>
                <a:lstStyle/>
                <a:p>
                  <a:pPr>
                    <a:defRPr sz="900" b="1" i="1"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extLst>
                <c:ext xmlns:c16="http://schemas.microsoft.com/office/drawing/2014/chart" uri="{C3380CC4-5D6E-409C-BE32-E72D297353CC}">
                  <c16:uniqueId val="{00000012-F120-42DC-B28A-8180C040C95A}"/>
                </c:ext>
              </c:extLst>
            </c:dLbl>
            <c:spPr>
              <a:noFill/>
              <a:ln>
                <a:noFill/>
              </a:ln>
              <a:effectLst/>
            </c:spPr>
            <c:txPr>
              <a:bodyPr rot="0" spcFirstLastPara="1" vertOverflow="ellipsis" vert="horz" wrap="square" lIns="38100" tIns="19050" rIns="38100" bIns="19050" anchor="ctr" anchorCtr="1">
                <a:spAutoFit/>
              </a:bodyPr>
              <a:lstStyle/>
              <a:p>
                <a:pPr>
                  <a:defRPr sz="900" b="0" i="1"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Taul1!$C$8:$F$8</c:f>
              <c:numCache>
                <c:formatCode>General</c:formatCode>
                <c:ptCount val="4"/>
                <c:pt idx="0">
                  <c:v>2018</c:v>
                </c:pt>
                <c:pt idx="1">
                  <c:v>2019</c:v>
                </c:pt>
                <c:pt idx="2">
                  <c:v>2020</c:v>
                </c:pt>
                <c:pt idx="3">
                  <c:v>2021</c:v>
                </c:pt>
              </c:numCache>
            </c:numRef>
          </c:cat>
          <c:val>
            <c:numRef>
              <c:f>Taul1!$C$12:$F$12</c:f>
              <c:numCache>
                <c:formatCode>General</c:formatCode>
                <c:ptCount val="4"/>
                <c:pt idx="0">
                  <c:v>402</c:v>
                </c:pt>
                <c:pt idx="1">
                  <c:v>390</c:v>
                </c:pt>
                <c:pt idx="2">
                  <c:v>406</c:v>
                </c:pt>
                <c:pt idx="3">
                  <c:v>429</c:v>
                </c:pt>
              </c:numCache>
            </c:numRef>
          </c:val>
          <c:smooth val="0"/>
          <c:extLst>
            <c:ext xmlns:c16="http://schemas.microsoft.com/office/drawing/2014/chart" uri="{C3380CC4-5D6E-409C-BE32-E72D297353CC}">
              <c16:uniqueId val="{00000013-F120-42DC-B28A-8180C040C95A}"/>
            </c:ext>
          </c:extLst>
        </c:ser>
        <c:dLbls>
          <c:showLegendKey val="0"/>
          <c:showVal val="1"/>
          <c:showCatName val="0"/>
          <c:showSerName val="0"/>
          <c:showPercent val="0"/>
          <c:showBubbleSize val="0"/>
        </c:dLbls>
        <c:marker val="1"/>
        <c:smooth val="0"/>
        <c:axId val="912204000"/>
        <c:axId val="909531232"/>
      </c:lineChart>
      <c:catAx>
        <c:axId val="91222272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877277120"/>
        <c:crosses val="autoZero"/>
        <c:auto val="1"/>
        <c:lblAlgn val="ctr"/>
        <c:lblOffset val="100"/>
        <c:noMultiLvlLbl val="0"/>
      </c:catAx>
      <c:valAx>
        <c:axId val="877277120"/>
        <c:scaling>
          <c:orientation val="minMax"/>
          <c:max val="1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r>
                  <a:rPr lang="fi-FI" sz="1000"/>
                  <a:t>Milj.</a:t>
                </a:r>
                <a:r>
                  <a:rPr lang="fi-FI" sz="1000" baseline="0"/>
                  <a:t> euroa</a:t>
                </a:r>
                <a:endParaRPr lang="fi-FI" sz="1000"/>
              </a:p>
            </c:rich>
          </c:tx>
          <c:overlay val="0"/>
          <c:spPr>
            <a:noFill/>
            <a:ln>
              <a:noFill/>
            </a:ln>
            <a:effectLst/>
          </c:spPr>
          <c:txPr>
            <a:bodyPr rot="-54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912222720"/>
        <c:crosses val="autoZero"/>
        <c:crossBetween val="between"/>
      </c:valAx>
      <c:valAx>
        <c:axId val="909531232"/>
        <c:scaling>
          <c:orientation val="minMax"/>
        </c:scaling>
        <c:delete val="0"/>
        <c:axPos val="r"/>
        <c:title>
          <c:tx>
            <c:rich>
              <a:bodyPr rot="-5400000" spcFirstLastPara="1" vertOverflow="ellipsis" vert="horz" wrap="square" anchor="ctr" anchorCtr="1"/>
              <a:lstStyle/>
              <a:p>
                <a:pPr>
                  <a:defRPr sz="900" b="0" i="1" u="none" strike="noStrike" kern="1200" baseline="0">
                    <a:solidFill>
                      <a:schemeClr val="tx1">
                        <a:lumMod val="65000"/>
                        <a:lumOff val="35000"/>
                      </a:schemeClr>
                    </a:solidFill>
                    <a:latin typeface="+mn-lt"/>
                    <a:ea typeface="+mn-ea"/>
                    <a:cs typeface="+mn-cs"/>
                  </a:defRPr>
                </a:pPr>
                <a:r>
                  <a:rPr lang="fi-FI" sz="1000" i="1"/>
                  <a:t>Lukumäärä</a:t>
                </a:r>
              </a:p>
            </c:rich>
          </c:tx>
          <c:overlay val="0"/>
          <c:spPr>
            <a:noFill/>
            <a:ln>
              <a:noFill/>
            </a:ln>
            <a:effectLst/>
          </c:spPr>
          <c:txPr>
            <a:bodyPr rot="-5400000" spcFirstLastPara="1" vertOverflow="ellipsis" vert="horz" wrap="square" anchor="ctr" anchorCtr="1"/>
            <a:lstStyle/>
            <a:p>
              <a:pPr>
                <a:defRPr sz="900" b="0" i="1" u="none" strike="noStrike" kern="1200" baseline="0">
                  <a:solidFill>
                    <a:schemeClr val="tx1">
                      <a:lumMod val="65000"/>
                      <a:lumOff val="35000"/>
                    </a:schemeClr>
                  </a:solidFill>
                  <a:latin typeface="+mn-lt"/>
                  <a:ea typeface="+mn-ea"/>
                  <a:cs typeface="+mn-cs"/>
                </a:defRPr>
              </a:pPr>
              <a:endParaRPr lang="fi-FI"/>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1" u="none" strike="noStrike" kern="1200" baseline="0">
                <a:solidFill>
                  <a:schemeClr val="tx1">
                    <a:lumMod val="65000"/>
                    <a:lumOff val="35000"/>
                  </a:schemeClr>
                </a:solidFill>
                <a:latin typeface="+mn-lt"/>
                <a:ea typeface="+mn-ea"/>
                <a:cs typeface="+mn-cs"/>
              </a:defRPr>
            </a:pPr>
            <a:endParaRPr lang="fi-FI"/>
          </a:p>
        </c:txPr>
        <c:crossAx val="912204000"/>
        <c:crosses val="max"/>
        <c:crossBetween val="between"/>
      </c:valAx>
      <c:catAx>
        <c:axId val="912204000"/>
        <c:scaling>
          <c:orientation val="minMax"/>
        </c:scaling>
        <c:delete val="1"/>
        <c:axPos val="b"/>
        <c:numFmt formatCode="General" sourceLinked="1"/>
        <c:majorTickMark val="none"/>
        <c:minorTickMark val="none"/>
        <c:tickLblPos val="nextTo"/>
        <c:crossAx val="909531232"/>
        <c:crosses val="autoZero"/>
        <c:auto val="1"/>
        <c:lblAlgn val="ctr"/>
        <c:lblOffset val="100"/>
        <c:noMultiLvlLbl val="0"/>
      </c:catAx>
      <c:spPr>
        <a:noFill/>
        <a:ln>
          <a:noFill/>
        </a:ln>
        <a:effectLst/>
      </c:spPr>
    </c:plotArea>
    <c:legend>
      <c:legendPos val="b"/>
      <c:legendEntry>
        <c:idx val="2"/>
        <c:txPr>
          <a:bodyPr rot="0" spcFirstLastPara="1" vertOverflow="ellipsis" vert="horz" wrap="square" anchor="ctr" anchorCtr="1"/>
          <a:lstStyle/>
          <a:p>
            <a:pPr>
              <a:defRPr sz="1000" b="0" i="1" u="none" strike="noStrike" kern="1200" baseline="0">
                <a:solidFill>
                  <a:schemeClr val="tx1">
                    <a:lumMod val="65000"/>
                    <a:lumOff val="35000"/>
                  </a:schemeClr>
                </a:solidFill>
                <a:latin typeface="+mn-lt"/>
                <a:ea typeface="+mn-ea"/>
                <a:cs typeface="+mn-cs"/>
              </a:defRPr>
            </a:pPr>
            <a:endParaRPr lang="fi-FI"/>
          </a:p>
        </c:txPr>
      </c:legendEntry>
      <c:legendEntry>
        <c:idx val="3"/>
        <c:txPr>
          <a:bodyPr rot="0" spcFirstLastPara="1" vertOverflow="ellipsis" vert="horz" wrap="square" anchor="ctr" anchorCtr="1"/>
          <a:lstStyle/>
          <a:p>
            <a:pPr>
              <a:defRPr sz="1000" b="0" i="1" u="none" strike="noStrike" kern="1200" baseline="0">
                <a:solidFill>
                  <a:schemeClr val="tx1">
                    <a:lumMod val="65000"/>
                    <a:lumOff val="35000"/>
                  </a:schemeClr>
                </a:solidFill>
                <a:latin typeface="+mn-lt"/>
                <a:ea typeface="+mn-ea"/>
                <a:cs typeface="+mn-cs"/>
              </a:defRPr>
            </a:pPr>
            <a:endParaRPr lang="fi-FI"/>
          </a:p>
        </c:txPr>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fi-FI"/>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a:t>Kaikkien</a:t>
            </a:r>
            <a:r>
              <a:rPr lang="fi-FI" sz="1800" baseline="0"/>
              <a:t> yritystoimipaikkojen työvoima</a:t>
            </a:r>
            <a:endParaRPr lang="fi-FI"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barChart>
        <c:barDir val="col"/>
        <c:grouping val="clustered"/>
        <c:varyColors val="0"/>
        <c:ser>
          <c:idx val="0"/>
          <c:order val="0"/>
          <c:tx>
            <c:strRef>
              <c:f>Taul1!$B$64</c:f>
              <c:strCache>
                <c:ptCount val="1"/>
                <c:pt idx="0">
                  <c:v>Kuusamo</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Lbl>
              <c:idx val="3"/>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extLst>
                <c:ext xmlns:c16="http://schemas.microsoft.com/office/drawing/2014/chart" uri="{C3380CC4-5D6E-409C-BE32-E72D297353CC}">
                  <c16:uniqueId val="{00000000-F4EE-437E-B9A3-78FC4BE31CC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Taul1!$C$63:$F$63</c:f>
              <c:numCache>
                <c:formatCode>General</c:formatCode>
                <c:ptCount val="4"/>
                <c:pt idx="0">
                  <c:v>2018</c:v>
                </c:pt>
                <c:pt idx="1">
                  <c:v>2019</c:v>
                </c:pt>
                <c:pt idx="2">
                  <c:v>2020</c:v>
                </c:pt>
                <c:pt idx="3">
                  <c:v>2021</c:v>
                </c:pt>
              </c:numCache>
            </c:numRef>
          </c:cat>
          <c:val>
            <c:numRef>
              <c:f>Taul1!$C$64:$F$64</c:f>
              <c:numCache>
                <c:formatCode>General</c:formatCode>
                <c:ptCount val="4"/>
                <c:pt idx="0">
                  <c:v>3716</c:v>
                </c:pt>
                <c:pt idx="1">
                  <c:v>3804</c:v>
                </c:pt>
                <c:pt idx="2">
                  <c:v>3822</c:v>
                </c:pt>
                <c:pt idx="3">
                  <c:v>3628</c:v>
                </c:pt>
              </c:numCache>
            </c:numRef>
          </c:val>
          <c:extLst>
            <c:ext xmlns:c16="http://schemas.microsoft.com/office/drawing/2014/chart" uri="{C3380CC4-5D6E-409C-BE32-E72D297353CC}">
              <c16:uniqueId val="{00000001-F4EE-437E-B9A3-78FC4BE31CC1}"/>
            </c:ext>
          </c:extLst>
        </c:ser>
        <c:ser>
          <c:idx val="1"/>
          <c:order val="1"/>
          <c:tx>
            <c:strRef>
              <c:f>Taul1!$B$65</c:f>
              <c:strCache>
                <c:ptCount val="1"/>
                <c:pt idx="0">
                  <c:v>Taivalkoski</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extLst>
                <c:ext xmlns:c16="http://schemas.microsoft.com/office/drawing/2014/chart" uri="{C3380CC4-5D6E-409C-BE32-E72D297353CC}">
                  <c16:uniqueId val="{00000002-F4EE-437E-B9A3-78FC4BE31CC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Taul1!$C$63:$F$63</c:f>
              <c:numCache>
                <c:formatCode>General</c:formatCode>
                <c:ptCount val="4"/>
                <c:pt idx="0">
                  <c:v>2018</c:v>
                </c:pt>
                <c:pt idx="1">
                  <c:v>2019</c:v>
                </c:pt>
                <c:pt idx="2">
                  <c:v>2020</c:v>
                </c:pt>
                <c:pt idx="3">
                  <c:v>2021</c:v>
                </c:pt>
              </c:numCache>
            </c:numRef>
          </c:cat>
          <c:val>
            <c:numRef>
              <c:f>Taul1!$C$65:$F$65</c:f>
              <c:numCache>
                <c:formatCode>General</c:formatCode>
                <c:ptCount val="4"/>
                <c:pt idx="0">
                  <c:v>621</c:v>
                </c:pt>
                <c:pt idx="1">
                  <c:v>594</c:v>
                </c:pt>
                <c:pt idx="2">
                  <c:v>611</c:v>
                </c:pt>
                <c:pt idx="3">
                  <c:v>599</c:v>
                </c:pt>
              </c:numCache>
            </c:numRef>
          </c:val>
          <c:extLst>
            <c:ext xmlns:c16="http://schemas.microsoft.com/office/drawing/2014/chart" uri="{C3380CC4-5D6E-409C-BE32-E72D297353CC}">
              <c16:uniqueId val="{00000003-F4EE-437E-B9A3-78FC4BE31CC1}"/>
            </c:ext>
          </c:extLst>
        </c:ser>
        <c:dLbls>
          <c:dLblPos val="outEnd"/>
          <c:showLegendKey val="0"/>
          <c:showVal val="1"/>
          <c:showCatName val="0"/>
          <c:showSerName val="0"/>
          <c:showPercent val="0"/>
          <c:showBubbleSize val="0"/>
        </c:dLbls>
        <c:gapWidth val="100"/>
        <c:overlap val="-24"/>
        <c:axId val="1159413056"/>
        <c:axId val="892103008"/>
      </c:barChart>
      <c:catAx>
        <c:axId val="115941305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892103008"/>
        <c:crosses val="autoZero"/>
        <c:auto val="1"/>
        <c:lblAlgn val="ctr"/>
        <c:lblOffset val="100"/>
        <c:noMultiLvlLbl val="0"/>
      </c:catAx>
      <c:valAx>
        <c:axId val="8921030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i-FI" sz="1000"/>
                  <a:t>Henkilötyövuodet</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159413056"/>
        <c:crosses val="autoZero"/>
        <c:crossBetween val="between"/>
        <c:majorUnit val="1000"/>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a:t>Osuus</a:t>
            </a:r>
            <a:r>
              <a:rPr lang="fi-FI" sz="1800" baseline="0"/>
              <a:t> Pohjois-Pohjanmaan yritystoimipaikkojen liikevaihdosta</a:t>
            </a:r>
            <a:endParaRPr lang="fi-FI"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lineChart>
        <c:grouping val="standard"/>
        <c:varyColors val="0"/>
        <c:ser>
          <c:idx val="0"/>
          <c:order val="0"/>
          <c:tx>
            <c:strRef>
              <c:f>Taul1!$C$116</c:f>
              <c:strCache>
                <c:ptCount val="1"/>
                <c:pt idx="0">
                  <c:v>Kuusamo</c:v>
                </c:pt>
              </c:strCache>
            </c:strRef>
          </c:tx>
          <c:spPr>
            <a:ln w="31750" cap="rnd">
              <a:solidFill>
                <a:schemeClr val="accent1"/>
              </a:solidFill>
              <a:round/>
            </a:ln>
            <a:effectLst>
              <a:outerShdw blurRad="57150" dist="19050" dir="5400000" algn="ctr" rotWithShape="0">
                <a:srgbClr val="000000">
                  <a:alpha val="63000"/>
                </a:srgbClr>
              </a:outerShdw>
            </a:effectLst>
          </c:spPr>
          <c:marker>
            <c:symbol val="none"/>
          </c:marker>
          <c:dLbls>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t"/>
              <c:showLegendKey val="0"/>
              <c:showVal val="1"/>
              <c:showCatName val="0"/>
              <c:showSerName val="0"/>
              <c:showPercent val="0"/>
              <c:showBubbleSize val="0"/>
              <c:extLst>
                <c:ext xmlns:c16="http://schemas.microsoft.com/office/drawing/2014/chart" uri="{C3380CC4-5D6E-409C-BE32-E72D297353CC}">
                  <c16:uniqueId val="{00000000-7288-4168-9496-DF96C23A99C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Taul1!$B$117:$B$120</c:f>
              <c:numCache>
                <c:formatCode>General</c:formatCode>
                <c:ptCount val="4"/>
                <c:pt idx="0">
                  <c:v>2018</c:v>
                </c:pt>
                <c:pt idx="1">
                  <c:v>2019</c:v>
                </c:pt>
                <c:pt idx="2">
                  <c:v>2020</c:v>
                </c:pt>
                <c:pt idx="3">
                  <c:v>2021</c:v>
                </c:pt>
              </c:numCache>
            </c:numRef>
          </c:cat>
          <c:val>
            <c:numRef>
              <c:f>Taul1!$C$117:$C$120</c:f>
              <c:numCache>
                <c:formatCode>General</c:formatCode>
                <c:ptCount val="4"/>
                <c:pt idx="0">
                  <c:v>3.5</c:v>
                </c:pt>
                <c:pt idx="1">
                  <c:v>3.74</c:v>
                </c:pt>
                <c:pt idx="2">
                  <c:v>3.63</c:v>
                </c:pt>
                <c:pt idx="3">
                  <c:v>3.66</c:v>
                </c:pt>
              </c:numCache>
            </c:numRef>
          </c:val>
          <c:smooth val="0"/>
          <c:extLst>
            <c:ext xmlns:c16="http://schemas.microsoft.com/office/drawing/2014/chart" uri="{C3380CC4-5D6E-409C-BE32-E72D297353CC}">
              <c16:uniqueId val="{00000001-7288-4168-9496-DF96C23A99CE}"/>
            </c:ext>
          </c:extLst>
        </c:ser>
        <c:ser>
          <c:idx val="1"/>
          <c:order val="1"/>
          <c:tx>
            <c:strRef>
              <c:f>Taul1!$D$116</c:f>
              <c:strCache>
                <c:ptCount val="1"/>
                <c:pt idx="0">
                  <c:v>Taivalkoski</c:v>
                </c:pt>
              </c:strCache>
            </c:strRef>
          </c:tx>
          <c:spPr>
            <a:ln w="31750" cap="rnd">
              <a:solidFill>
                <a:schemeClr val="accent2"/>
              </a:solidFill>
              <a:round/>
            </a:ln>
            <a:effectLst>
              <a:outerShdw blurRad="57150" dist="19050" dir="5400000" algn="ctr" rotWithShape="0">
                <a:srgbClr val="000000">
                  <a:alpha val="63000"/>
                </a:srgbClr>
              </a:outerShdw>
            </a:effectLst>
          </c:spPr>
          <c:marker>
            <c:symbol val="none"/>
          </c:marker>
          <c:dLbls>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t"/>
              <c:showLegendKey val="0"/>
              <c:showVal val="1"/>
              <c:showCatName val="0"/>
              <c:showSerName val="0"/>
              <c:showPercent val="0"/>
              <c:showBubbleSize val="0"/>
              <c:extLst>
                <c:ext xmlns:c16="http://schemas.microsoft.com/office/drawing/2014/chart" uri="{C3380CC4-5D6E-409C-BE32-E72D297353CC}">
                  <c16:uniqueId val="{00000002-7288-4168-9496-DF96C23A99C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Taul1!$B$117:$B$120</c:f>
              <c:numCache>
                <c:formatCode>General</c:formatCode>
                <c:ptCount val="4"/>
                <c:pt idx="0">
                  <c:v>2018</c:v>
                </c:pt>
                <c:pt idx="1">
                  <c:v>2019</c:v>
                </c:pt>
                <c:pt idx="2">
                  <c:v>2020</c:v>
                </c:pt>
                <c:pt idx="3">
                  <c:v>2021</c:v>
                </c:pt>
              </c:numCache>
            </c:numRef>
          </c:cat>
          <c:val>
            <c:numRef>
              <c:f>Taul1!$D$117:$D$120</c:f>
              <c:numCache>
                <c:formatCode>General</c:formatCode>
                <c:ptCount val="4"/>
                <c:pt idx="0">
                  <c:v>0.35</c:v>
                </c:pt>
                <c:pt idx="1">
                  <c:v>0.36</c:v>
                </c:pt>
                <c:pt idx="2">
                  <c:v>0.36</c:v>
                </c:pt>
                <c:pt idx="3">
                  <c:v>0.35</c:v>
                </c:pt>
              </c:numCache>
            </c:numRef>
          </c:val>
          <c:smooth val="0"/>
          <c:extLst>
            <c:ext xmlns:c16="http://schemas.microsoft.com/office/drawing/2014/chart" uri="{C3380CC4-5D6E-409C-BE32-E72D297353CC}">
              <c16:uniqueId val="{00000003-7288-4168-9496-DF96C23A99CE}"/>
            </c:ext>
          </c:extLst>
        </c:ser>
        <c:dLbls>
          <c:dLblPos val="t"/>
          <c:showLegendKey val="0"/>
          <c:showVal val="1"/>
          <c:showCatName val="0"/>
          <c:showSerName val="0"/>
          <c:showPercent val="0"/>
          <c:showBubbleSize val="0"/>
        </c:dLbls>
        <c:smooth val="0"/>
        <c:axId val="488419744"/>
        <c:axId val="380346608"/>
      </c:lineChart>
      <c:catAx>
        <c:axId val="48841974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380346608"/>
        <c:crosses val="autoZero"/>
        <c:auto val="1"/>
        <c:lblAlgn val="ctr"/>
        <c:lblOffset val="100"/>
        <c:noMultiLvlLbl val="0"/>
      </c:catAx>
      <c:valAx>
        <c:axId val="3803466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wrap="square" anchor="ctr" anchorCtr="1"/>
              <a:lstStyle/>
              <a:p>
                <a:pPr>
                  <a:defRPr sz="1000" b="0" i="0" u="none" strike="noStrike" kern="1200" baseline="0">
                    <a:solidFill>
                      <a:schemeClr val="tx1">
                        <a:lumMod val="65000"/>
                        <a:lumOff val="35000"/>
                      </a:schemeClr>
                    </a:solidFill>
                    <a:latin typeface="+mn-lt"/>
                    <a:ea typeface="+mn-ea"/>
                    <a:cs typeface="+mn-cs"/>
                  </a:defRPr>
                </a:pPr>
                <a:r>
                  <a:rPr lang="fi-FI" sz="1000"/>
                  <a:t>%</a:t>
                </a:r>
              </a:p>
            </c:rich>
          </c:tx>
          <c:overlay val="0"/>
          <c:spPr>
            <a:noFill/>
            <a:ln>
              <a:noFill/>
            </a:ln>
            <a:effectLst/>
          </c:spPr>
          <c:txPr>
            <a:bodyPr rot="0" spcFirstLastPara="1" vertOverflow="ellipsis"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488419744"/>
        <c:crosses val="autoZero"/>
        <c:crossBetween val="between"/>
        <c:majorUnit val="1"/>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sysClr val="windowText" lastClr="000000">
                    <a:lumMod val="65000"/>
                    <a:lumOff val="35000"/>
                  </a:sysClr>
                </a:solidFill>
                <a:latin typeface="+mn-lt"/>
                <a:ea typeface="+mn-ea"/>
                <a:cs typeface="+mn-cs"/>
              </a:defRPr>
            </a:pPr>
            <a:r>
              <a:rPr lang="fi-FI" sz="1800" b="1" i="0" u="none" strike="noStrike" kern="1200" baseline="0">
                <a:solidFill>
                  <a:sysClr val="windowText" lastClr="000000">
                    <a:lumMod val="65000"/>
                    <a:lumOff val="35000"/>
                  </a:sysClr>
                </a:solidFill>
              </a:rPr>
              <a:t>Osuus Pohjois-Pohjanmaan yritystoimipaikkojen työvoimasta</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sysClr val="windowText" lastClr="000000">
                  <a:lumMod val="65000"/>
                  <a:lumOff val="35000"/>
                </a:sysClr>
              </a:solidFill>
              <a:latin typeface="+mn-lt"/>
              <a:ea typeface="+mn-ea"/>
              <a:cs typeface="+mn-cs"/>
            </a:defRPr>
          </a:pPr>
          <a:endParaRPr lang="fi-FI"/>
        </a:p>
      </c:txPr>
    </c:title>
    <c:autoTitleDeleted val="0"/>
    <c:plotArea>
      <c:layout/>
      <c:lineChart>
        <c:grouping val="standard"/>
        <c:varyColors val="0"/>
        <c:ser>
          <c:idx val="0"/>
          <c:order val="0"/>
          <c:tx>
            <c:strRef>
              <c:f>Taul1!$C$169</c:f>
              <c:strCache>
                <c:ptCount val="1"/>
                <c:pt idx="0">
                  <c:v>Kuusamo</c:v>
                </c:pt>
              </c:strCache>
            </c:strRef>
          </c:tx>
          <c:spPr>
            <a:ln w="31750" cap="rnd">
              <a:solidFill>
                <a:schemeClr val="accent1"/>
              </a:solidFill>
              <a:round/>
            </a:ln>
            <a:effectLst>
              <a:outerShdw blurRad="57150" dist="19050" dir="5400000" algn="ctr" rotWithShape="0">
                <a:srgbClr val="000000">
                  <a:alpha val="63000"/>
                </a:srgbClr>
              </a:outerShdw>
            </a:effectLst>
          </c:spPr>
          <c:marker>
            <c:symbol val="none"/>
          </c:marker>
          <c:dLbls>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t"/>
              <c:showLegendKey val="0"/>
              <c:showVal val="1"/>
              <c:showCatName val="0"/>
              <c:showSerName val="0"/>
              <c:showPercent val="0"/>
              <c:showBubbleSize val="0"/>
              <c:extLst>
                <c:ext xmlns:c16="http://schemas.microsoft.com/office/drawing/2014/chart" uri="{C3380CC4-5D6E-409C-BE32-E72D297353CC}">
                  <c16:uniqueId val="{00000000-CD9F-4107-92D9-D2C967B14FF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Taul1!$B$170:$B$173</c:f>
              <c:numCache>
                <c:formatCode>General</c:formatCode>
                <c:ptCount val="4"/>
                <c:pt idx="0">
                  <c:v>2018</c:v>
                </c:pt>
                <c:pt idx="1">
                  <c:v>2019</c:v>
                </c:pt>
                <c:pt idx="2">
                  <c:v>2020</c:v>
                </c:pt>
                <c:pt idx="3">
                  <c:v>2021</c:v>
                </c:pt>
              </c:numCache>
            </c:numRef>
          </c:cat>
          <c:val>
            <c:numRef>
              <c:f>Taul1!$C$170:$C$173</c:f>
              <c:numCache>
                <c:formatCode>General</c:formatCode>
                <c:ptCount val="4"/>
                <c:pt idx="0">
                  <c:v>3.75</c:v>
                </c:pt>
                <c:pt idx="1">
                  <c:v>3.76</c:v>
                </c:pt>
                <c:pt idx="2">
                  <c:v>3.75</c:v>
                </c:pt>
                <c:pt idx="3">
                  <c:v>3.82</c:v>
                </c:pt>
              </c:numCache>
            </c:numRef>
          </c:val>
          <c:smooth val="0"/>
          <c:extLst>
            <c:ext xmlns:c16="http://schemas.microsoft.com/office/drawing/2014/chart" uri="{C3380CC4-5D6E-409C-BE32-E72D297353CC}">
              <c16:uniqueId val="{00000001-CD9F-4107-92D9-D2C967B14FFD}"/>
            </c:ext>
          </c:extLst>
        </c:ser>
        <c:ser>
          <c:idx val="1"/>
          <c:order val="1"/>
          <c:tx>
            <c:strRef>
              <c:f>Taul1!$D$169</c:f>
              <c:strCache>
                <c:ptCount val="1"/>
                <c:pt idx="0">
                  <c:v>Taivalkoski</c:v>
                </c:pt>
              </c:strCache>
            </c:strRef>
          </c:tx>
          <c:spPr>
            <a:ln w="31750" cap="rnd">
              <a:solidFill>
                <a:schemeClr val="accent2"/>
              </a:solidFill>
              <a:round/>
            </a:ln>
            <a:effectLst>
              <a:outerShdw blurRad="57150" dist="19050" dir="5400000" algn="ctr" rotWithShape="0">
                <a:srgbClr val="000000">
                  <a:alpha val="63000"/>
                </a:srgbClr>
              </a:outerShdw>
            </a:effectLst>
          </c:spPr>
          <c:marker>
            <c:symbol val="none"/>
          </c:marker>
          <c:dLbls>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t"/>
              <c:showLegendKey val="0"/>
              <c:showVal val="1"/>
              <c:showCatName val="0"/>
              <c:showSerName val="0"/>
              <c:showPercent val="0"/>
              <c:showBubbleSize val="0"/>
              <c:extLst>
                <c:ext xmlns:c16="http://schemas.microsoft.com/office/drawing/2014/chart" uri="{C3380CC4-5D6E-409C-BE32-E72D297353CC}">
                  <c16:uniqueId val="{00000002-CD9F-4107-92D9-D2C967B14FF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Taul1!$B$170:$B$173</c:f>
              <c:numCache>
                <c:formatCode>General</c:formatCode>
                <c:ptCount val="4"/>
                <c:pt idx="0">
                  <c:v>2018</c:v>
                </c:pt>
                <c:pt idx="1">
                  <c:v>2019</c:v>
                </c:pt>
                <c:pt idx="2">
                  <c:v>2020</c:v>
                </c:pt>
                <c:pt idx="3">
                  <c:v>2021</c:v>
                </c:pt>
              </c:numCache>
            </c:numRef>
          </c:cat>
          <c:val>
            <c:numRef>
              <c:f>Taul1!$D$170:$D$173</c:f>
              <c:numCache>
                <c:formatCode>General</c:formatCode>
                <c:ptCount val="4"/>
                <c:pt idx="0">
                  <c:v>0.63</c:v>
                </c:pt>
                <c:pt idx="1">
                  <c:v>0.59</c:v>
                </c:pt>
                <c:pt idx="2">
                  <c:v>0.6</c:v>
                </c:pt>
                <c:pt idx="3">
                  <c:v>0.63</c:v>
                </c:pt>
              </c:numCache>
            </c:numRef>
          </c:val>
          <c:smooth val="0"/>
          <c:extLst>
            <c:ext xmlns:c16="http://schemas.microsoft.com/office/drawing/2014/chart" uri="{C3380CC4-5D6E-409C-BE32-E72D297353CC}">
              <c16:uniqueId val="{00000003-CD9F-4107-92D9-D2C967B14FFD}"/>
            </c:ext>
          </c:extLst>
        </c:ser>
        <c:dLbls>
          <c:dLblPos val="t"/>
          <c:showLegendKey val="0"/>
          <c:showVal val="1"/>
          <c:showCatName val="0"/>
          <c:showSerName val="0"/>
          <c:showPercent val="0"/>
          <c:showBubbleSize val="0"/>
        </c:dLbls>
        <c:smooth val="0"/>
        <c:axId val="2060033423"/>
        <c:axId val="31825183"/>
      </c:lineChart>
      <c:catAx>
        <c:axId val="2060033423"/>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31825183"/>
        <c:crosses val="autoZero"/>
        <c:auto val="1"/>
        <c:lblAlgn val="ctr"/>
        <c:lblOffset val="100"/>
        <c:noMultiLvlLbl val="0"/>
      </c:catAx>
      <c:valAx>
        <c:axId val="31825183"/>
        <c:scaling>
          <c:orientation val="minMax"/>
          <c:max val="4"/>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wrap="square" anchor="ctr" anchorCtr="1"/>
              <a:lstStyle/>
              <a:p>
                <a:pPr>
                  <a:defRPr sz="1000" b="0" i="0" u="none" strike="noStrike" kern="1200" baseline="0">
                    <a:solidFill>
                      <a:schemeClr val="tx1">
                        <a:lumMod val="65000"/>
                        <a:lumOff val="35000"/>
                      </a:schemeClr>
                    </a:solidFill>
                    <a:latin typeface="+mn-lt"/>
                    <a:ea typeface="+mn-ea"/>
                    <a:cs typeface="+mn-cs"/>
                  </a:defRPr>
                </a:pPr>
                <a:r>
                  <a:rPr lang="fi-FI" sz="1000"/>
                  <a:t>%</a:t>
                </a:r>
              </a:p>
            </c:rich>
          </c:tx>
          <c:overlay val="0"/>
          <c:spPr>
            <a:noFill/>
            <a:ln>
              <a:noFill/>
            </a:ln>
            <a:effectLst/>
          </c:spPr>
          <c:txPr>
            <a:bodyPr rot="0" spcFirstLastPara="1" vertOverflow="ellipsis"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2060033423"/>
        <c:crosses val="autoZero"/>
        <c:crossBetween val="between"/>
        <c:majorUnit val="1"/>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a:t>Kärkitoimialojen</a:t>
            </a:r>
            <a:r>
              <a:rPr lang="fi-FI" sz="1800" baseline="0"/>
              <a:t> liikevaihdon kehitys</a:t>
            </a:r>
            <a:endParaRPr lang="fi-FI"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barChart>
        <c:barDir val="col"/>
        <c:grouping val="stacked"/>
        <c:varyColors val="0"/>
        <c:ser>
          <c:idx val="0"/>
          <c:order val="0"/>
          <c:tx>
            <c:strRef>
              <c:f>Taul1!$B$244</c:f>
              <c:strCache>
                <c:ptCount val="1"/>
                <c:pt idx="0">
                  <c:v>Alkutuotanto</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elete val="1"/>
          </c:dLbls>
          <c:cat>
            <c:multiLvlStrRef>
              <c:f>Taul1!$C$242:$H$243</c:f>
              <c:multiLvlStrCache>
                <c:ptCount val="6"/>
                <c:lvl>
                  <c:pt idx="0">
                    <c:v>Kuusamo</c:v>
                  </c:pt>
                  <c:pt idx="1">
                    <c:v>Taivalkoski</c:v>
                  </c:pt>
                  <c:pt idx="2">
                    <c:v>Kuusamo</c:v>
                  </c:pt>
                  <c:pt idx="3">
                    <c:v>Taivalkoski</c:v>
                  </c:pt>
                  <c:pt idx="4">
                    <c:v>Kuusamo</c:v>
                  </c:pt>
                  <c:pt idx="5">
                    <c:v>Taivalkoski</c:v>
                  </c:pt>
                </c:lvl>
                <c:lvl>
                  <c:pt idx="0">
                    <c:v>2019</c:v>
                  </c:pt>
                  <c:pt idx="2">
                    <c:v>2020</c:v>
                  </c:pt>
                  <c:pt idx="4">
                    <c:v>2021</c:v>
                  </c:pt>
                </c:lvl>
              </c:multiLvlStrCache>
            </c:multiLvlStrRef>
          </c:cat>
          <c:val>
            <c:numRef>
              <c:f>Taul1!$C$244:$H$244</c:f>
              <c:numCache>
                <c:formatCode>General</c:formatCode>
                <c:ptCount val="6"/>
                <c:pt idx="0">
                  <c:v>43.8</c:v>
                </c:pt>
                <c:pt idx="1">
                  <c:v>6.1</c:v>
                </c:pt>
                <c:pt idx="2">
                  <c:v>42</c:v>
                </c:pt>
                <c:pt idx="3">
                  <c:v>5.5</c:v>
                </c:pt>
                <c:pt idx="4">
                  <c:v>40.1</c:v>
                </c:pt>
                <c:pt idx="5">
                  <c:v>5.6</c:v>
                </c:pt>
              </c:numCache>
            </c:numRef>
          </c:val>
          <c:extLst>
            <c:ext xmlns:c16="http://schemas.microsoft.com/office/drawing/2014/chart" uri="{C3380CC4-5D6E-409C-BE32-E72D297353CC}">
              <c16:uniqueId val="{00000000-BB60-49D4-91F8-67FF7A43FE3F}"/>
            </c:ext>
          </c:extLst>
        </c:ser>
        <c:ser>
          <c:idx val="1"/>
          <c:order val="1"/>
          <c:tx>
            <c:strRef>
              <c:f>Taul1!$B$245</c:f>
              <c:strCache>
                <c:ptCount val="1"/>
                <c:pt idx="0">
                  <c:v>Metsäsektori</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elete val="1"/>
          </c:dLbls>
          <c:cat>
            <c:multiLvlStrRef>
              <c:f>Taul1!$C$242:$H$243</c:f>
              <c:multiLvlStrCache>
                <c:ptCount val="6"/>
                <c:lvl>
                  <c:pt idx="0">
                    <c:v>Kuusamo</c:v>
                  </c:pt>
                  <c:pt idx="1">
                    <c:v>Taivalkoski</c:v>
                  </c:pt>
                  <c:pt idx="2">
                    <c:v>Kuusamo</c:v>
                  </c:pt>
                  <c:pt idx="3">
                    <c:v>Taivalkoski</c:v>
                  </c:pt>
                  <c:pt idx="4">
                    <c:v>Kuusamo</c:v>
                  </c:pt>
                  <c:pt idx="5">
                    <c:v>Taivalkoski</c:v>
                  </c:pt>
                </c:lvl>
                <c:lvl>
                  <c:pt idx="0">
                    <c:v>2019</c:v>
                  </c:pt>
                  <c:pt idx="2">
                    <c:v>2020</c:v>
                  </c:pt>
                  <c:pt idx="4">
                    <c:v>2021</c:v>
                  </c:pt>
                </c:lvl>
              </c:multiLvlStrCache>
            </c:multiLvlStrRef>
          </c:cat>
          <c:val>
            <c:numRef>
              <c:f>Taul1!$C$245:$H$245</c:f>
              <c:numCache>
                <c:formatCode>General</c:formatCode>
                <c:ptCount val="6"/>
                <c:pt idx="0">
                  <c:v>206.1</c:v>
                </c:pt>
                <c:pt idx="1">
                  <c:v>23.2</c:v>
                </c:pt>
                <c:pt idx="2">
                  <c:v>212.7</c:v>
                </c:pt>
                <c:pt idx="3">
                  <c:v>19.899999999999999</c:v>
                </c:pt>
                <c:pt idx="4">
                  <c:v>241.7</c:v>
                </c:pt>
                <c:pt idx="5">
                  <c:v>27.1</c:v>
                </c:pt>
              </c:numCache>
            </c:numRef>
          </c:val>
          <c:extLst>
            <c:ext xmlns:c16="http://schemas.microsoft.com/office/drawing/2014/chart" uri="{C3380CC4-5D6E-409C-BE32-E72D297353CC}">
              <c16:uniqueId val="{00000001-BB60-49D4-91F8-67FF7A43FE3F}"/>
            </c:ext>
          </c:extLst>
        </c:ser>
        <c:ser>
          <c:idx val="2"/>
          <c:order val="2"/>
          <c:tx>
            <c:strRef>
              <c:f>Taul1!$B$246</c:f>
              <c:strCache>
                <c:ptCount val="1"/>
                <c:pt idx="0">
                  <c:v>Matkailu</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elete val="1"/>
          </c:dLbls>
          <c:cat>
            <c:multiLvlStrRef>
              <c:f>Taul1!$C$242:$H$243</c:f>
              <c:multiLvlStrCache>
                <c:ptCount val="6"/>
                <c:lvl>
                  <c:pt idx="0">
                    <c:v>Kuusamo</c:v>
                  </c:pt>
                  <c:pt idx="1">
                    <c:v>Taivalkoski</c:v>
                  </c:pt>
                  <c:pt idx="2">
                    <c:v>Kuusamo</c:v>
                  </c:pt>
                  <c:pt idx="3">
                    <c:v>Taivalkoski</c:v>
                  </c:pt>
                  <c:pt idx="4">
                    <c:v>Kuusamo</c:v>
                  </c:pt>
                  <c:pt idx="5">
                    <c:v>Taivalkoski</c:v>
                  </c:pt>
                </c:lvl>
                <c:lvl>
                  <c:pt idx="0">
                    <c:v>2019</c:v>
                  </c:pt>
                  <c:pt idx="2">
                    <c:v>2020</c:v>
                  </c:pt>
                  <c:pt idx="4">
                    <c:v>2021</c:v>
                  </c:pt>
                </c:lvl>
              </c:multiLvlStrCache>
            </c:multiLvlStrRef>
          </c:cat>
          <c:val>
            <c:numRef>
              <c:f>Taul1!$C$246:$H$246</c:f>
              <c:numCache>
                <c:formatCode>General</c:formatCode>
                <c:ptCount val="6"/>
                <c:pt idx="0">
                  <c:v>126.7</c:v>
                </c:pt>
                <c:pt idx="1">
                  <c:v>7.4</c:v>
                </c:pt>
                <c:pt idx="2">
                  <c:v>124.9</c:v>
                </c:pt>
                <c:pt idx="3">
                  <c:v>7.1</c:v>
                </c:pt>
                <c:pt idx="4">
                  <c:v>125.1</c:v>
                </c:pt>
                <c:pt idx="5">
                  <c:v>5.9</c:v>
                </c:pt>
              </c:numCache>
            </c:numRef>
          </c:val>
          <c:extLst>
            <c:ext xmlns:c16="http://schemas.microsoft.com/office/drawing/2014/chart" uri="{C3380CC4-5D6E-409C-BE32-E72D297353CC}">
              <c16:uniqueId val="{00000002-BB60-49D4-91F8-67FF7A43FE3F}"/>
            </c:ext>
          </c:extLst>
        </c:ser>
        <c:ser>
          <c:idx val="3"/>
          <c:order val="3"/>
          <c:tx>
            <c:strRef>
              <c:f>Taul1!$B$247</c:f>
              <c:strCache>
                <c:ptCount val="1"/>
                <c:pt idx="0">
                  <c:v>Vähittäiskauppa</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elete val="1"/>
          </c:dLbls>
          <c:cat>
            <c:multiLvlStrRef>
              <c:f>Taul1!$C$242:$H$243</c:f>
              <c:multiLvlStrCache>
                <c:ptCount val="6"/>
                <c:lvl>
                  <c:pt idx="0">
                    <c:v>Kuusamo</c:v>
                  </c:pt>
                  <c:pt idx="1">
                    <c:v>Taivalkoski</c:v>
                  </c:pt>
                  <c:pt idx="2">
                    <c:v>Kuusamo</c:v>
                  </c:pt>
                  <c:pt idx="3">
                    <c:v>Taivalkoski</c:v>
                  </c:pt>
                  <c:pt idx="4">
                    <c:v>Kuusamo</c:v>
                  </c:pt>
                  <c:pt idx="5">
                    <c:v>Taivalkoski</c:v>
                  </c:pt>
                </c:lvl>
                <c:lvl>
                  <c:pt idx="0">
                    <c:v>2019</c:v>
                  </c:pt>
                  <c:pt idx="2">
                    <c:v>2020</c:v>
                  </c:pt>
                  <c:pt idx="4">
                    <c:v>2021</c:v>
                  </c:pt>
                </c:lvl>
              </c:multiLvlStrCache>
            </c:multiLvlStrRef>
          </c:cat>
          <c:val>
            <c:numRef>
              <c:f>Taul1!$C$247:$H$247</c:f>
              <c:numCache>
                <c:formatCode>General</c:formatCode>
                <c:ptCount val="6"/>
                <c:pt idx="0">
                  <c:v>149.69999999999999</c:v>
                </c:pt>
                <c:pt idx="1">
                  <c:v>15.2</c:v>
                </c:pt>
                <c:pt idx="2">
                  <c:v>144</c:v>
                </c:pt>
                <c:pt idx="3">
                  <c:v>18.899999999999999</c:v>
                </c:pt>
                <c:pt idx="4">
                  <c:v>172.2</c:v>
                </c:pt>
                <c:pt idx="5">
                  <c:v>18.3</c:v>
                </c:pt>
              </c:numCache>
            </c:numRef>
          </c:val>
          <c:extLst>
            <c:ext xmlns:c16="http://schemas.microsoft.com/office/drawing/2014/chart" uri="{C3380CC4-5D6E-409C-BE32-E72D297353CC}">
              <c16:uniqueId val="{00000003-BB60-49D4-91F8-67FF7A43FE3F}"/>
            </c:ext>
          </c:extLst>
        </c:ser>
        <c:ser>
          <c:idx val="4"/>
          <c:order val="4"/>
          <c:tx>
            <c:strRef>
              <c:f>Taul1!$B$248</c:f>
              <c:strCache>
                <c:ptCount val="1"/>
                <c:pt idx="0">
                  <c:v>Logistiikka</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Lbl>
              <c:idx val="0"/>
              <c:layout>
                <c:manualLayout>
                  <c:x val="-4.0421986745463479E-17"/>
                  <c:y val="-3.9197530864197534E-2"/>
                </c:manualLayout>
              </c:layout>
              <c:tx>
                <c:rich>
                  <a:bodyPr/>
                  <a:lstStyle/>
                  <a:p>
                    <a:r>
                      <a:rPr lang="en-US"/>
                      <a:t>581,5</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BB60-49D4-91F8-67FF7A43FE3F}"/>
                </c:ext>
              </c:extLst>
            </c:dLbl>
            <c:dLbl>
              <c:idx val="2"/>
              <c:layout>
                <c:manualLayout>
                  <c:x val="0"/>
                  <c:y val="-3.9197530864197534E-2"/>
                </c:manualLayout>
              </c:layout>
              <c:tx>
                <c:rich>
                  <a:bodyPr/>
                  <a:lstStyle/>
                  <a:p>
                    <a:r>
                      <a:rPr lang="en-US"/>
                      <a:t>574,6</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BB60-49D4-91F8-67FF7A43FE3F}"/>
                </c:ext>
              </c:extLst>
            </c:dLbl>
            <c:dLbl>
              <c:idx val="4"/>
              <c:layout>
                <c:manualLayout>
                  <c:x val="0"/>
                  <c:y val="-4.3117283950617299E-2"/>
                </c:manualLayout>
              </c:layout>
              <c:tx>
                <c:rich>
                  <a:bodyPr/>
                  <a:lstStyle/>
                  <a:p>
                    <a:r>
                      <a:rPr lang="en-US"/>
                      <a:t>640,3</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BB60-49D4-91F8-67FF7A43FE3F}"/>
                </c:ext>
              </c:extLst>
            </c:dLbl>
            <c:dLbl>
              <c:idx val="5"/>
              <c:layout>
                <c:manualLayout>
                  <c:x val="0"/>
                  <c:y val="-2.3518518518518591E-2"/>
                </c:manualLayout>
              </c:layout>
              <c:tx>
                <c:rich>
                  <a:bodyPr/>
                  <a:lstStyle/>
                  <a:p>
                    <a:r>
                      <a:rPr lang="en-US"/>
                      <a:t>64,1</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BB60-49D4-91F8-67FF7A43FE3F}"/>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fi-FI"/>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Taul1!$C$242:$H$243</c:f>
              <c:multiLvlStrCache>
                <c:ptCount val="6"/>
                <c:lvl>
                  <c:pt idx="0">
                    <c:v>Kuusamo</c:v>
                  </c:pt>
                  <c:pt idx="1">
                    <c:v>Taivalkoski</c:v>
                  </c:pt>
                  <c:pt idx="2">
                    <c:v>Kuusamo</c:v>
                  </c:pt>
                  <c:pt idx="3">
                    <c:v>Taivalkoski</c:v>
                  </c:pt>
                  <c:pt idx="4">
                    <c:v>Kuusamo</c:v>
                  </c:pt>
                  <c:pt idx="5">
                    <c:v>Taivalkoski</c:v>
                  </c:pt>
                </c:lvl>
                <c:lvl>
                  <c:pt idx="0">
                    <c:v>2019</c:v>
                  </c:pt>
                  <c:pt idx="2">
                    <c:v>2020</c:v>
                  </c:pt>
                  <c:pt idx="4">
                    <c:v>2021</c:v>
                  </c:pt>
                </c:lvl>
              </c:multiLvlStrCache>
            </c:multiLvlStrRef>
          </c:cat>
          <c:val>
            <c:numRef>
              <c:f>Taul1!$C$248:$H$248</c:f>
              <c:numCache>
                <c:formatCode>General</c:formatCode>
                <c:ptCount val="6"/>
                <c:pt idx="0">
                  <c:v>55.2</c:v>
                </c:pt>
                <c:pt idx="2">
                  <c:v>51</c:v>
                </c:pt>
                <c:pt idx="4">
                  <c:v>61.2</c:v>
                </c:pt>
                <c:pt idx="5">
                  <c:v>7.2</c:v>
                </c:pt>
              </c:numCache>
            </c:numRef>
          </c:val>
          <c:extLst>
            <c:ext xmlns:c16="http://schemas.microsoft.com/office/drawing/2014/chart" uri="{C3380CC4-5D6E-409C-BE32-E72D297353CC}">
              <c16:uniqueId val="{00000008-BB60-49D4-91F8-67FF7A43FE3F}"/>
            </c:ext>
          </c:extLst>
        </c:ser>
        <c:dLbls>
          <c:dLblPos val="ctr"/>
          <c:showLegendKey val="0"/>
          <c:showVal val="1"/>
          <c:showCatName val="0"/>
          <c:showSerName val="0"/>
          <c:showPercent val="0"/>
          <c:showBubbleSize val="0"/>
        </c:dLbls>
        <c:gapWidth val="150"/>
        <c:overlap val="100"/>
        <c:axId val="976949247"/>
        <c:axId val="984285919"/>
      </c:barChart>
      <c:catAx>
        <c:axId val="976949247"/>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crossAx val="984285919"/>
        <c:crosses val="autoZero"/>
        <c:auto val="1"/>
        <c:lblAlgn val="ctr"/>
        <c:lblOffset val="100"/>
        <c:noMultiLvlLbl val="0"/>
      </c:catAx>
      <c:valAx>
        <c:axId val="98428591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i-FI" sz="1000"/>
                  <a:t>Milj.</a:t>
                </a:r>
                <a:r>
                  <a:rPr lang="fi-FI" sz="1000" baseline="0"/>
                  <a:t> euroa</a:t>
                </a:r>
                <a:endParaRPr lang="fi-FI" sz="1000"/>
              </a:p>
            </c:rich>
          </c:tx>
          <c:layout>
            <c:manualLayout>
              <c:xMode val="edge"/>
              <c:yMode val="edge"/>
              <c:x val="0.11024305555555555"/>
              <c:y val="0.26973333333333332"/>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976949247"/>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000" b="0" i="0" u="none" strike="noStrike" kern="1200" baseline="0">
                <a:solidFill>
                  <a:schemeClr val="tx1">
                    <a:lumMod val="65000"/>
                    <a:lumOff val="35000"/>
                  </a:schemeClr>
                </a:solidFill>
                <a:latin typeface="+mn-lt"/>
                <a:ea typeface="+mn-ea"/>
                <a:cs typeface="+mn-cs"/>
              </a:defRPr>
            </a:pPr>
            <a:endParaRPr lang="fi-FI"/>
          </a:p>
        </c:txPr>
      </c:dTable>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fi-FI" sz="1600" dirty="0"/>
              <a:t>Kärkitoimialojen </a:t>
            </a:r>
            <a:r>
              <a:rPr lang="fi-FI" sz="1800" dirty="0"/>
              <a:t>työvoiman</a:t>
            </a:r>
            <a:r>
              <a:rPr lang="fi-FI" sz="1600" dirty="0"/>
              <a:t> kehitys</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barChart>
        <c:barDir val="col"/>
        <c:grouping val="stacked"/>
        <c:varyColors val="0"/>
        <c:ser>
          <c:idx val="0"/>
          <c:order val="0"/>
          <c:tx>
            <c:strRef>
              <c:f>Taul1!$B$337</c:f>
              <c:strCache>
                <c:ptCount val="1"/>
                <c:pt idx="0">
                  <c:v>Alkutuotanto</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elete val="1"/>
          </c:dLbls>
          <c:cat>
            <c:multiLvlStrRef>
              <c:f>Taul1!$C$335:$H$336</c:f>
              <c:multiLvlStrCache>
                <c:ptCount val="6"/>
                <c:lvl>
                  <c:pt idx="0">
                    <c:v>Kuusamo</c:v>
                  </c:pt>
                  <c:pt idx="1">
                    <c:v>Taivalkoski</c:v>
                  </c:pt>
                  <c:pt idx="2">
                    <c:v>Kuusamo</c:v>
                  </c:pt>
                  <c:pt idx="3">
                    <c:v>Taivalkoski</c:v>
                  </c:pt>
                  <c:pt idx="4">
                    <c:v>Kuusamo</c:v>
                  </c:pt>
                  <c:pt idx="5">
                    <c:v>Taivalkoski</c:v>
                  </c:pt>
                </c:lvl>
                <c:lvl>
                  <c:pt idx="0">
                    <c:v>2019</c:v>
                  </c:pt>
                  <c:pt idx="2">
                    <c:v>2020</c:v>
                  </c:pt>
                  <c:pt idx="4">
                    <c:v>2021</c:v>
                  </c:pt>
                </c:lvl>
              </c:multiLvlStrCache>
            </c:multiLvlStrRef>
          </c:cat>
          <c:val>
            <c:numRef>
              <c:f>Taul1!$C$337:$H$337</c:f>
              <c:numCache>
                <c:formatCode>General</c:formatCode>
                <c:ptCount val="6"/>
                <c:pt idx="0">
                  <c:v>216</c:v>
                </c:pt>
                <c:pt idx="1">
                  <c:v>56</c:v>
                </c:pt>
                <c:pt idx="2">
                  <c:v>227</c:v>
                </c:pt>
                <c:pt idx="3">
                  <c:v>62</c:v>
                </c:pt>
                <c:pt idx="4">
                  <c:v>199</c:v>
                </c:pt>
                <c:pt idx="5">
                  <c:v>41</c:v>
                </c:pt>
              </c:numCache>
            </c:numRef>
          </c:val>
          <c:extLst>
            <c:ext xmlns:c16="http://schemas.microsoft.com/office/drawing/2014/chart" uri="{C3380CC4-5D6E-409C-BE32-E72D297353CC}">
              <c16:uniqueId val="{00000000-40C7-4527-8789-E9837533BA58}"/>
            </c:ext>
          </c:extLst>
        </c:ser>
        <c:ser>
          <c:idx val="1"/>
          <c:order val="1"/>
          <c:tx>
            <c:strRef>
              <c:f>Taul1!$B$338</c:f>
              <c:strCache>
                <c:ptCount val="1"/>
                <c:pt idx="0">
                  <c:v>Metsäsektori</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elete val="1"/>
          </c:dLbls>
          <c:cat>
            <c:multiLvlStrRef>
              <c:f>Taul1!$C$335:$H$336</c:f>
              <c:multiLvlStrCache>
                <c:ptCount val="6"/>
                <c:lvl>
                  <c:pt idx="0">
                    <c:v>Kuusamo</c:v>
                  </c:pt>
                  <c:pt idx="1">
                    <c:v>Taivalkoski</c:v>
                  </c:pt>
                  <c:pt idx="2">
                    <c:v>Kuusamo</c:v>
                  </c:pt>
                  <c:pt idx="3">
                    <c:v>Taivalkoski</c:v>
                  </c:pt>
                  <c:pt idx="4">
                    <c:v>Kuusamo</c:v>
                  </c:pt>
                  <c:pt idx="5">
                    <c:v>Taivalkoski</c:v>
                  </c:pt>
                </c:lvl>
                <c:lvl>
                  <c:pt idx="0">
                    <c:v>2019</c:v>
                  </c:pt>
                  <c:pt idx="2">
                    <c:v>2020</c:v>
                  </c:pt>
                  <c:pt idx="4">
                    <c:v>2021</c:v>
                  </c:pt>
                </c:lvl>
              </c:multiLvlStrCache>
            </c:multiLvlStrRef>
          </c:cat>
          <c:val>
            <c:numRef>
              <c:f>Taul1!$C$338:$H$338</c:f>
              <c:numCache>
                <c:formatCode>General</c:formatCode>
                <c:ptCount val="6"/>
                <c:pt idx="0">
                  <c:v>378</c:v>
                </c:pt>
                <c:pt idx="1">
                  <c:v>102</c:v>
                </c:pt>
                <c:pt idx="2">
                  <c:v>468</c:v>
                </c:pt>
                <c:pt idx="3">
                  <c:v>105</c:v>
                </c:pt>
                <c:pt idx="4">
                  <c:v>431</c:v>
                </c:pt>
                <c:pt idx="5">
                  <c:v>163</c:v>
                </c:pt>
              </c:numCache>
            </c:numRef>
          </c:val>
          <c:extLst>
            <c:ext xmlns:c16="http://schemas.microsoft.com/office/drawing/2014/chart" uri="{C3380CC4-5D6E-409C-BE32-E72D297353CC}">
              <c16:uniqueId val="{00000001-40C7-4527-8789-E9837533BA58}"/>
            </c:ext>
          </c:extLst>
        </c:ser>
        <c:ser>
          <c:idx val="2"/>
          <c:order val="2"/>
          <c:tx>
            <c:strRef>
              <c:f>Taul1!$B$339</c:f>
              <c:strCache>
                <c:ptCount val="1"/>
                <c:pt idx="0">
                  <c:v>Matkailu</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elete val="1"/>
          </c:dLbls>
          <c:cat>
            <c:multiLvlStrRef>
              <c:f>Taul1!$C$335:$H$336</c:f>
              <c:multiLvlStrCache>
                <c:ptCount val="6"/>
                <c:lvl>
                  <c:pt idx="0">
                    <c:v>Kuusamo</c:v>
                  </c:pt>
                  <c:pt idx="1">
                    <c:v>Taivalkoski</c:v>
                  </c:pt>
                  <c:pt idx="2">
                    <c:v>Kuusamo</c:v>
                  </c:pt>
                  <c:pt idx="3">
                    <c:v>Taivalkoski</c:v>
                  </c:pt>
                  <c:pt idx="4">
                    <c:v>Kuusamo</c:v>
                  </c:pt>
                  <c:pt idx="5">
                    <c:v>Taivalkoski</c:v>
                  </c:pt>
                </c:lvl>
                <c:lvl>
                  <c:pt idx="0">
                    <c:v>2019</c:v>
                  </c:pt>
                  <c:pt idx="2">
                    <c:v>2020</c:v>
                  </c:pt>
                  <c:pt idx="4">
                    <c:v>2021</c:v>
                  </c:pt>
                </c:lvl>
              </c:multiLvlStrCache>
            </c:multiLvlStrRef>
          </c:cat>
          <c:val>
            <c:numRef>
              <c:f>Taul1!$C$339:$H$339</c:f>
              <c:numCache>
                <c:formatCode>General</c:formatCode>
                <c:ptCount val="6"/>
                <c:pt idx="0">
                  <c:v>629</c:v>
                </c:pt>
                <c:pt idx="1">
                  <c:v>51</c:v>
                </c:pt>
                <c:pt idx="2">
                  <c:v>650</c:v>
                </c:pt>
                <c:pt idx="3">
                  <c:v>55</c:v>
                </c:pt>
                <c:pt idx="4">
                  <c:v>545</c:v>
                </c:pt>
                <c:pt idx="5">
                  <c:v>49</c:v>
                </c:pt>
              </c:numCache>
            </c:numRef>
          </c:val>
          <c:extLst>
            <c:ext xmlns:c16="http://schemas.microsoft.com/office/drawing/2014/chart" uri="{C3380CC4-5D6E-409C-BE32-E72D297353CC}">
              <c16:uniqueId val="{00000002-40C7-4527-8789-E9837533BA58}"/>
            </c:ext>
          </c:extLst>
        </c:ser>
        <c:ser>
          <c:idx val="3"/>
          <c:order val="3"/>
          <c:tx>
            <c:strRef>
              <c:f>Taul1!$B$340</c:f>
              <c:strCache>
                <c:ptCount val="1"/>
                <c:pt idx="0">
                  <c:v>Vähittäiskauppa</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elete val="1"/>
          </c:dLbls>
          <c:cat>
            <c:multiLvlStrRef>
              <c:f>Taul1!$C$335:$H$336</c:f>
              <c:multiLvlStrCache>
                <c:ptCount val="6"/>
                <c:lvl>
                  <c:pt idx="0">
                    <c:v>Kuusamo</c:v>
                  </c:pt>
                  <c:pt idx="1">
                    <c:v>Taivalkoski</c:v>
                  </c:pt>
                  <c:pt idx="2">
                    <c:v>Kuusamo</c:v>
                  </c:pt>
                  <c:pt idx="3">
                    <c:v>Taivalkoski</c:v>
                  </c:pt>
                  <c:pt idx="4">
                    <c:v>Kuusamo</c:v>
                  </c:pt>
                  <c:pt idx="5">
                    <c:v>Taivalkoski</c:v>
                  </c:pt>
                </c:lvl>
                <c:lvl>
                  <c:pt idx="0">
                    <c:v>2019</c:v>
                  </c:pt>
                  <c:pt idx="2">
                    <c:v>2020</c:v>
                  </c:pt>
                  <c:pt idx="4">
                    <c:v>2021</c:v>
                  </c:pt>
                </c:lvl>
              </c:multiLvlStrCache>
            </c:multiLvlStrRef>
          </c:cat>
          <c:val>
            <c:numRef>
              <c:f>Taul1!$C$340:$H$340</c:f>
              <c:numCache>
                <c:formatCode>General</c:formatCode>
                <c:ptCount val="6"/>
                <c:pt idx="0">
                  <c:v>401</c:v>
                </c:pt>
                <c:pt idx="1">
                  <c:v>46</c:v>
                </c:pt>
                <c:pt idx="2">
                  <c:v>417</c:v>
                </c:pt>
                <c:pt idx="3">
                  <c:v>54</c:v>
                </c:pt>
                <c:pt idx="4">
                  <c:v>434</c:v>
                </c:pt>
                <c:pt idx="5">
                  <c:v>43</c:v>
                </c:pt>
              </c:numCache>
            </c:numRef>
          </c:val>
          <c:extLst>
            <c:ext xmlns:c16="http://schemas.microsoft.com/office/drawing/2014/chart" uri="{C3380CC4-5D6E-409C-BE32-E72D297353CC}">
              <c16:uniqueId val="{00000003-40C7-4527-8789-E9837533BA58}"/>
            </c:ext>
          </c:extLst>
        </c:ser>
        <c:ser>
          <c:idx val="4"/>
          <c:order val="4"/>
          <c:tx>
            <c:strRef>
              <c:f>Taul1!$B$341</c:f>
              <c:strCache>
                <c:ptCount val="1"/>
                <c:pt idx="0">
                  <c:v>Logistiikka</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Lbl>
              <c:idx val="0"/>
              <c:layout>
                <c:manualLayout>
                  <c:x val="-4.0421986745463479E-17"/>
                  <c:y val="-5.8796296296296333E-2"/>
                </c:manualLayout>
              </c:layout>
              <c:tx>
                <c:rich>
                  <a:bodyPr/>
                  <a:lstStyle/>
                  <a:p>
                    <a:r>
                      <a:rPr lang="en-US"/>
                      <a:t>2 004</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40C7-4527-8789-E9837533BA58}"/>
                </c:ext>
              </c:extLst>
            </c:dLbl>
            <c:dLbl>
              <c:idx val="2"/>
              <c:layout>
                <c:manualLayout>
                  <c:x val="-8.0843973490926958E-17"/>
                  <c:y val="-5.8796296296296333E-2"/>
                </c:manualLayout>
              </c:layout>
              <c:tx>
                <c:rich>
                  <a:bodyPr/>
                  <a:lstStyle/>
                  <a:p>
                    <a:r>
                      <a:rPr lang="en-US"/>
                      <a:t>2 147</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40C7-4527-8789-E9837533BA58}"/>
                </c:ext>
              </c:extLst>
            </c:dLbl>
            <c:dLbl>
              <c:idx val="4"/>
              <c:layout>
                <c:manualLayout>
                  <c:x val="-1.6168794698185392E-16"/>
                  <c:y val="-5.8796296296296333E-2"/>
                </c:manualLayout>
              </c:layout>
              <c:tx>
                <c:rich>
                  <a:bodyPr/>
                  <a:lstStyle/>
                  <a:p>
                    <a:r>
                      <a:rPr lang="en-US"/>
                      <a:t>1 991</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40C7-4527-8789-E9837533BA58}"/>
                </c:ext>
              </c:extLst>
            </c:dLbl>
            <c:dLbl>
              <c:idx val="5"/>
              <c:layout>
                <c:manualLayout>
                  <c:x val="-2.2028785204427125E-3"/>
                  <c:y val="-2.9142512077294687E-2"/>
                </c:manualLayout>
              </c:layout>
              <c:tx>
                <c:rich>
                  <a:bodyPr/>
                  <a:lstStyle/>
                  <a:p>
                    <a:r>
                      <a:rPr lang="en-US"/>
                      <a:t>338</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40C7-4527-8789-E9837533BA58}"/>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fi-FI"/>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Taul1!$C$335:$H$336</c:f>
              <c:multiLvlStrCache>
                <c:ptCount val="6"/>
                <c:lvl>
                  <c:pt idx="0">
                    <c:v>Kuusamo</c:v>
                  </c:pt>
                  <c:pt idx="1">
                    <c:v>Taivalkoski</c:v>
                  </c:pt>
                  <c:pt idx="2">
                    <c:v>Kuusamo</c:v>
                  </c:pt>
                  <c:pt idx="3">
                    <c:v>Taivalkoski</c:v>
                  </c:pt>
                  <c:pt idx="4">
                    <c:v>Kuusamo</c:v>
                  </c:pt>
                  <c:pt idx="5">
                    <c:v>Taivalkoski</c:v>
                  </c:pt>
                </c:lvl>
                <c:lvl>
                  <c:pt idx="0">
                    <c:v>2019</c:v>
                  </c:pt>
                  <c:pt idx="2">
                    <c:v>2020</c:v>
                  </c:pt>
                  <c:pt idx="4">
                    <c:v>2021</c:v>
                  </c:pt>
                </c:lvl>
              </c:multiLvlStrCache>
            </c:multiLvlStrRef>
          </c:cat>
          <c:val>
            <c:numRef>
              <c:f>Taul1!$C$341:$H$341</c:f>
              <c:numCache>
                <c:formatCode>General</c:formatCode>
                <c:ptCount val="6"/>
                <c:pt idx="0">
                  <c:v>380</c:v>
                </c:pt>
                <c:pt idx="2">
                  <c:v>385</c:v>
                </c:pt>
                <c:pt idx="4">
                  <c:v>382</c:v>
                </c:pt>
                <c:pt idx="5">
                  <c:v>42</c:v>
                </c:pt>
              </c:numCache>
            </c:numRef>
          </c:val>
          <c:extLst>
            <c:ext xmlns:c16="http://schemas.microsoft.com/office/drawing/2014/chart" uri="{C3380CC4-5D6E-409C-BE32-E72D297353CC}">
              <c16:uniqueId val="{00000008-40C7-4527-8789-E9837533BA58}"/>
            </c:ext>
          </c:extLst>
        </c:ser>
        <c:dLbls>
          <c:dLblPos val="ctr"/>
          <c:showLegendKey val="0"/>
          <c:showVal val="1"/>
          <c:showCatName val="0"/>
          <c:showSerName val="0"/>
          <c:showPercent val="0"/>
          <c:showBubbleSize val="0"/>
        </c:dLbls>
        <c:gapWidth val="150"/>
        <c:overlap val="100"/>
        <c:axId val="193471679"/>
        <c:axId val="297426191"/>
      </c:barChart>
      <c:catAx>
        <c:axId val="193471679"/>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297426191"/>
        <c:crosses val="autoZero"/>
        <c:auto val="1"/>
        <c:lblAlgn val="ctr"/>
        <c:lblOffset val="100"/>
        <c:noMultiLvlLbl val="0"/>
      </c:catAx>
      <c:valAx>
        <c:axId val="29742619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i-FI"/>
                  <a:t>Henkilötyövuodet</a:t>
                </a:r>
              </a:p>
            </c:rich>
          </c:tx>
          <c:layout>
            <c:manualLayout>
              <c:xMode val="edge"/>
              <c:yMode val="edge"/>
              <c:x val="8.819444444444445E-2"/>
              <c:y val="0.20078796296296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93471679"/>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000" b="0" i="0" u="none" strike="noStrike" kern="1200" baseline="0">
                <a:solidFill>
                  <a:schemeClr val="tx1">
                    <a:lumMod val="65000"/>
                    <a:lumOff val="35000"/>
                  </a:schemeClr>
                </a:solidFill>
                <a:latin typeface="+mn-lt"/>
                <a:ea typeface="+mn-ea"/>
                <a:cs typeface="+mn-cs"/>
              </a:defRPr>
            </a:pPr>
            <a:endParaRPr lang="fi-FI"/>
          </a:p>
        </c:txPr>
      </c:dTable>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000"/>
      </a:pPr>
      <a:endParaRPr lang="fi-FI"/>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dirty="0"/>
              <a:t>Liikevaihdon</a:t>
            </a:r>
            <a:r>
              <a:rPr lang="fi-FI" sz="1800" baseline="0" dirty="0"/>
              <a:t> kehitys</a:t>
            </a:r>
            <a:endParaRPr lang="fi-FI" sz="1800" dirty="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barChart>
        <c:barDir val="bar"/>
        <c:grouping val="clustered"/>
        <c:varyColors val="0"/>
        <c:ser>
          <c:idx val="0"/>
          <c:order val="0"/>
          <c:tx>
            <c:strRef>
              <c:f>Taul1!$C$179</c:f>
              <c:strCache>
                <c:ptCount val="1"/>
                <c:pt idx="0">
                  <c:v>2019</c:v>
                </c:pt>
              </c:strCache>
            </c:strRef>
          </c:tx>
          <c:spPr>
            <a:solidFill>
              <a:schemeClr val="bg2">
                <a:lumMod val="90000"/>
              </a:schemeClr>
            </a:solidFill>
            <a:ln>
              <a:noFill/>
            </a:ln>
            <a:effectLst>
              <a:outerShdw blurRad="57150" dist="19050" dir="5400000" algn="ctr" rotWithShape="0">
                <a:srgbClr val="000000">
                  <a:alpha val="63000"/>
                </a:srgbClr>
              </a:outerShdw>
            </a:effectLst>
          </c:spPr>
          <c:invertIfNegative val="0"/>
          <c:dLbls>
            <c:delete val="1"/>
          </c:dLbls>
          <c:cat>
            <c:strRef>
              <c:f>Taul1!$B$180:$B$183</c:f>
              <c:strCache>
                <c:ptCount val="4"/>
                <c:pt idx="0">
                  <c:v>Alkutuotanto yhteensä</c:v>
                </c:pt>
                <c:pt idx="1">
                  <c:v>TOL 10 Elintarvikkeiden valmistus</c:v>
                </c:pt>
                <c:pt idx="2">
                  <c:v>TOL 03 Kalastus ja vesiviljely</c:v>
                </c:pt>
                <c:pt idx="3">
                  <c:v>TOL 01 Kasvinviljely ja kotieläintalous</c:v>
                </c:pt>
              </c:strCache>
            </c:strRef>
          </c:cat>
          <c:val>
            <c:numRef>
              <c:f>Taul1!$C$180:$C$183</c:f>
              <c:numCache>
                <c:formatCode>General</c:formatCode>
                <c:ptCount val="4"/>
                <c:pt idx="0">
                  <c:v>43.8</c:v>
                </c:pt>
                <c:pt idx="1">
                  <c:v>28.1</c:v>
                </c:pt>
                <c:pt idx="2">
                  <c:v>2.4</c:v>
                </c:pt>
                <c:pt idx="3">
                  <c:v>13.3</c:v>
                </c:pt>
              </c:numCache>
            </c:numRef>
          </c:val>
          <c:extLst>
            <c:ext xmlns:c16="http://schemas.microsoft.com/office/drawing/2014/chart" uri="{C3380CC4-5D6E-409C-BE32-E72D297353CC}">
              <c16:uniqueId val="{00000000-D89C-43E8-BE4D-E4A2ABE9A5C7}"/>
            </c:ext>
          </c:extLst>
        </c:ser>
        <c:ser>
          <c:idx val="1"/>
          <c:order val="1"/>
          <c:tx>
            <c:strRef>
              <c:f>Taul1!$D$179</c:f>
              <c:strCache>
                <c:ptCount val="1"/>
                <c:pt idx="0">
                  <c:v>2020</c:v>
                </c:pt>
              </c:strCache>
            </c:strRef>
          </c:tx>
          <c:spPr>
            <a:solidFill>
              <a:schemeClr val="accent4"/>
            </a:solidFill>
            <a:ln>
              <a:noFill/>
            </a:ln>
            <a:effectLst>
              <a:outerShdw blurRad="57150" dist="19050" dir="5400000" algn="ctr" rotWithShape="0">
                <a:srgbClr val="000000">
                  <a:alpha val="63000"/>
                </a:srgbClr>
              </a:outerShdw>
            </a:effectLst>
          </c:spPr>
          <c:invertIfNegative val="0"/>
          <c:dLbls>
            <c:delete val="1"/>
          </c:dLbls>
          <c:cat>
            <c:strRef>
              <c:f>Taul1!$B$180:$B$183</c:f>
              <c:strCache>
                <c:ptCount val="4"/>
                <c:pt idx="0">
                  <c:v>Alkutuotanto yhteensä</c:v>
                </c:pt>
                <c:pt idx="1">
                  <c:v>TOL 10 Elintarvikkeiden valmistus</c:v>
                </c:pt>
                <c:pt idx="2">
                  <c:v>TOL 03 Kalastus ja vesiviljely</c:v>
                </c:pt>
                <c:pt idx="3">
                  <c:v>TOL 01 Kasvinviljely ja kotieläintalous</c:v>
                </c:pt>
              </c:strCache>
            </c:strRef>
          </c:cat>
          <c:val>
            <c:numRef>
              <c:f>Taul1!$D$180:$D$183</c:f>
              <c:numCache>
                <c:formatCode>General</c:formatCode>
                <c:ptCount val="4"/>
                <c:pt idx="0">
                  <c:v>42</c:v>
                </c:pt>
                <c:pt idx="1">
                  <c:v>26.8</c:v>
                </c:pt>
                <c:pt idx="2">
                  <c:v>2.5</c:v>
                </c:pt>
                <c:pt idx="3">
                  <c:v>12.7</c:v>
                </c:pt>
              </c:numCache>
            </c:numRef>
          </c:val>
          <c:extLst>
            <c:ext xmlns:c16="http://schemas.microsoft.com/office/drawing/2014/chart" uri="{C3380CC4-5D6E-409C-BE32-E72D297353CC}">
              <c16:uniqueId val="{00000001-D89C-43E8-BE4D-E4A2ABE9A5C7}"/>
            </c:ext>
          </c:extLst>
        </c:ser>
        <c:ser>
          <c:idx val="2"/>
          <c:order val="2"/>
          <c:tx>
            <c:strRef>
              <c:f>Taul1!$E$179</c:f>
              <c:strCache>
                <c:ptCount val="1"/>
                <c:pt idx="0">
                  <c:v>2021</c:v>
                </c:pt>
              </c:strCache>
            </c:strRef>
          </c:tx>
          <c:spPr>
            <a:solidFill>
              <a:srgbClr val="92D050"/>
            </a:solidFill>
            <a:ln>
              <a:noFill/>
            </a:ln>
            <a:effectLst>
              <a:outerShdw blurRad="57150" dist="19050" dir="5400000" algn="ctr" rotWithShape="0">
                <a:srgbClr val="000000">
                  <a:alpha val="63000"/>
                </a:srgbClr>
              </a:outerShdw>
            </a:effectLst>
          </c:spPr>
          <c:invertIfNegative val="0"/>
          <c:dLbls>
            <c:dLbl>
              <c:idx val="0"/>
              <c:tx>
                <c:rich>
                  <a:bodyPr/>
                  <a:lstStyle/>
                  <a:p>
                    <a:r>
                      <a:rPr lang="en-US"/>
                      <a:t>40,1</a:t>
                    </a:r>
                    <a:r>
                      <a:rPr lang="en-US" baseline="0"/>
                      <a:t> milj. €</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D89C-43E8-BE4D-E4A2ABE9A5C7}"/>
                </c:ext>
              </c:extLst>
            </c:dLbl>
            <c:dLbl>
              <c:idx val="1"/>
              <c:tx>
                <c:rich>
                  <a:bodyPr/>
                  <a:lstStyle/>
                  <a:p>
                    <a:r>
                      <a:rPr lang="en-US"/>
                      <a:t>27,3 milj. €</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D89C-43E8-BE4D-E4A2ABE9A5C7}"/>
                </c:ext>
              </c:extLst>
            </c:dLbl>
            <c:dLbl>
              <c:idx val="2"/>
              <c:tx>
                <c:rich>
                  <a:bodyPr/>
                  <a:lstStyle/>
                  <a:p>
                    <a:r>
                      <a:rPr lang="en-US"/>
                      <a:t>2,3 milj. €</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D89C-43E8-BE4D-E4A2ABE9A5C7}"/>
                </c:ext>
              </c:extLst>
            </c:dLbl>
            <c:dLbl>
              <c:idx val="3"/>
              <c:tx>
                <c:rich>
                  <a:bodyPr/>
                  <a:lstStyle/>
                  <a:p>
                    <a:r>
                      <a:rPr lang="en-US"/>
                      <a:t>10,5</a:t>
                    </a:r>
                    <a:r>
                      <a:rPr lang="en-US" baseline="0"/>
                      <a:t> milj. €</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D89C-43E8-BE4D-E4A2ABE9A5C7}"/>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Taul1!$B$180:$B$183</c:f>
              <c:strCache>
                <c:ptCount val="4"/>
                <c:pt idx="0">
                  <c:v>Alkutuotanto yhteensä</c:v>
                </c:pt>
                <c:pt idx="1">
                  <c:v>TOL 10 Elintarvikkeiden valmistus</c:v>
                </c:pt>
                <c:pt idx="2">
                  <c:v>TOL 03 Kalastus ja vesiviljely</c:v>
                </c:pt>
                <c:pt idx="3">
                  <c:v>TOL 01 Kasvinviljely ja kotieläintalous</c:v>
                </c:pt>
              </c:strCache>
            </c:strRef>
          </c:cat>
          <c:val>
            <c:numRef>
              <c:f>Taul1!$E$180:$E$183</c:f>
              <c:numCache>
                <c:formatCode>General</c:formatCode>
                <c:ptCount val="4"/>
                <c:pt idx="0">
                  <c:v>40.1</c:v>
                </c:pt>
                <c:pt idx="1">
                  <c:v>27.3</c:v>
                </c:pt>
                <c:pt idx="2">
                  <c:v>2.2999999999999998</c:v>
                </c:pt>
                <c:pt idx="3">
                  <c:v>10.5</c:v>
                </c:pt>
              </c:numCache>
            </c:numRef>
          </c:val>
          <c:extLst>
            <c:ext xmlns:c16="http://schemas.microsoft.com/office/drawing/2014/chart" uri="{C3380CC4-5D6E-409C-BE32-E72D297353CC}">
              <c16:uniqueId val="{00000006-D89C-43E8-BE4D-E4A2ABE9A5C7}"/>
            </c:ext>
          </c:extLst>
        </c:ser>
        <c:dLbls>
          <c:dLblPos val="outEnd"/>
          <c:showLegendKey val="0"/>
          <c:showVal val="1"/>
          <c:showCatName val="0"/>
          <c:showSerName val="0"/>
          <c:showPercent val="0"/>
          <c:showBubbleSize val="0"/>
        </c:dLbls>
        <c:gapWidth val="115"/>
        <c:overlap val="-20"/>
        <c:axId val="1312377280"/>
        <c:axId val="1312381600"/>
      </c:barChart>
      <c:catAx>
        <c:axId val="1312377280"/>
        <c:scaling>
          <c:orientation val="minMax"/>
        </c:scaling>
        <c:delete val="0"/>
        <c:axPos val="l"/>
        <c:numFmt formatCode="General" sourceLinked="1"/>
        <c:majorTickMark val="out"/>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312381600"/>
        <c:crosses val="autoZero"/>
        <c:auto val="1"/>
        <c:lblAlgn val="ctr"/>
        <c:lblOffset val="100"/>
        <c:noMultiLvlLbl val="0"/>
      </c:catAx>
      <c:valAx>
        <c:axId val="1312381600"/>
        <c:scaling>
          <c:orientation val="minMax"/>
        </c:scaling>
        <c:delete val="1"/>
        <c:axPos val="b"/>
        <c:majorGridlines>
          <c:spPr>
            <a:ln w="9525" cap="flat" cmpd="sng" algn="ctr">
              <a:noFill/>
              <a:round/>
            </a:ln>
            <a:effectLst/>
          </c:spPr>
        </c:majorGridlines>
        <c:numFmt formatCode="General" sourceLinked="1"/>
        <c:majorTickMark val="out"/>
        <c:minorTickMark val="none"/>
        <c:tickLblPos val="nextTo"/>
        <c:crossAx val="1312377280"/>
        <c:crosses val="autoZero"/>
        <c:crossBetween val="between"/>
        <c:majorUnit val="5"/>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a:t>Työvoiman</a:t>
            </a:r>
            <a:r>
              <a:rPr lang="fi-FI" sz="1800" baseline="0"/>
              <a:t> kehitys</a:t>
            </a:r>
            <a:endParaRPr lang="fi-FI"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barChart>
        <c:barDir val="bar"/>
        <c:grouping val="clustered"/>
        <c:varyColors val="0"/>
        <c:ser>
          <c:idx val="0"/>
          <c:order val="0"/>
          <c:tx>
            <c:strRef>
              <c:f>Taul1!$C$215</c:f>
              <c:strCache>
                <c:ptCount val="1"/>
                <c:pt idx="0">
                  <c:v>2019</c:v>
                </c:pt>
              </c:strCache>
            </c:strRef>
          </c:tx>
          <c:spPr>
            <a:solidFill>
              <a:schemeClr val="bg2">
                <a:lumMod val="90000"/>
              </a:schemeClr>
            </a:solidFill>
            <a:ln>
              <a:noFill/>
            </a:ln>
            <a:effectLst>
              <a:outerShdw blurRad="57150" dist="19050" dir="5400000" algn="ctr" rotWithShape="0">
                <a:srgbClr val="000000">
                  <a:alpha val="63000"/>
                </a:srgbClr>
              </a:outerShdw>
            </a:effectLst>
          </c:spPr>
          <c:invertIfNegative val="0"/>
          <c:dLbls>
            <c:delete val="1"/>
          </c:dLbls>
          <c:cat>
            <c:strRef>
              <c:f>Taul1!$B$216:$B$219</c:f>
              <c:strCache>
                <c:ptCount val="4"/>
                <c:pt idx="0">
                  <c:v>Alkutuotanto yhteensä</c:v>
                </c:pt>
                <c:pt idx="1">
                  <c:v>TOL 10 Elintarvikkeiden valmistus</c:v>
                </c:pt>
                <c:pt idx="2">
                  <c:v>TOL 03 Kalastus ja vesiviljely</c:v>
                </c:pt>
                <c:pt idx="3">
                  <c:v>TOL 01 Kasvinviljely ja kotieläintalous</c:v>
                </c:pt>
              </c:strCache>
            </c:strRef>
          </c:cat>
          <c:val>
            <c:numRef>
              <c:f>Taul1!$C$216:$C$219</c:f>
              <c:numCache>
                <c:formatCode>General</c:formatCode>
                <c:ptCount val="4"/>
                <c:pt idx="0">
                  <c:v>216</c:v>
                </c:pt>
                <c:pt idx="1">
                  <c:v>102</c:v>
                </c:pt>
                <c:pt idx="2">
                  <c:v>14</c:v>
                </c:pt>
                <c:pt idx="3">
                  <c:v>100</c:v>
                </c:pt>
              </c:numCache>
            </c:numRef>
          </c:val>
          <c:extLst>
            <c:ext xmlns:c16="http://schemas.microsoft.com/office/drawing/2014/chart" uri="{C3380CC4-5D6E-409C-BE32-E72D297353CC}">
              <c16:uniqueId val="{00000000-8793-4423-86D3-F1BE08A467B4}"/>
            </c:ext>
          </c:extLst>
        </c:ser>
        <c:ser>
          <c:idx val="1"/>
          <c:order val="1"/>
          <c:tx>
            <c:strRef>
              <c:f>Taul1!$D$215</c:f>
              <c:strCache>
                <c:ptCount val="1"/>
                <c:pt idx="0">
                  <c:v>2020</c:v>
                </c:pt>
              </c:strCache>
            </c:strRef>
          </c:tx>
          <c:spPr>
            <a:solidFill>
              <a:schemeClr val="accent4"/>
            </a:solidFill>
            <a:ln>
              <a:noFill/>
            </a:ln>
            <a:effectLst>
              <a:outerShdw blurRad="57150" dist="19050" dir="5400000" algn="ctr" rotWithShape="0">
                <a:srgbClr val="000000">
                  <a:alpha val="63000"/>
                </a:srgbClr>
              </a:outerShdw>
            </a:effectLst>
          </c:spPr>
          <c:invertIfNegative val="0"/>
          <c:dLbls>
            <c:delete val="1"/>
          </c:dLbls>
          <c:cat>
            <c:strRef>
              <c:f>Taul1!$B$216:$B$219</c:f>
              <c:strCache>
                <c:ptCount val="4"/>
                <c:pt idx="0">
                  <c:v>Alkutuotanto yhteensä</c:v>
                </c:pt>
                <c:pt idx="1">
                  <c:v>TOL 10 Elintarvikkeiden valmistus</c:v>
                </c:pt>
                <c:pt idx="2">
                  <c:v>TOL 03 Kalastus ja vesiviljely</c:v>
                </c:pt>
                <c:pt idx="3">
                  <c:v>TOL 01 Kasvinviljely ja kotieläintalous</c:v>
                </c:pt>
              </c:strCache>
            </c:strRef>
          </c:cat>
          <c:val>
            <c:numRef>
              <c:f>Taul1!$D$216:$D$219</c:f>
              <c:numCache>
                <c:formatCode>General</c:formatCode>
                <c:ptCount val="4"/>
                <c:pt idx="0">
                  <c:v>227</c:v>
                </c:pt>
                <c:pt idx="1">
                  <c:v>105</c:v>
                </c:pt>
                <c:pt idx="2">
                  <c:v>12</c:v>
                </c:pt>
                <c:pt idx="3">
                  <c:v>110</c:v>
                </c:pt>
              </c:numCache>
            </c:numRef>
          </c:val>
          <c:extLst>
            <c:ext xmlns:c16="http://schemas.microsoft.com/office/drawing/2014/chart" uri="{C3380CC4-5D6E-409C-BE32-E72D297353CC}">
              <c16:uniqueId val="{00000001-8793-4423-86D3-F1BE08A467B4}"/>
            </c:ext>
          </c:extLst>
        </c:ser>
        <c:ser>
          <c:idx val="2"/>
          <c:order val="2"/>
          <c:tx>
            <c:strRef>
              <c:f>Taul1!$E$215</c:f>
              <c:strCache>
                <c:ptCount val="1"/>
                <c:pt idx="0">
                  <c:v>2021</c:v>
                </c:pt>
              </c:strCache>
            </c:strRef>
          </c:tx>
          <c:spPr>
            <a:solidFill>
              <a:srgbClr val="92D050"/>
            </a:solidFill>
            <a:ln>
              <a:noFill/>
            </a:ln>
            <a:effectLst>
              <a:outerShdw blurRad="57150" dist="19050" dir="5400000" algn="ctr" rotWithShape="0">
                <a:srgbClr val="000000">
                  <a:alpha val="63000"/>
                </a:srgbClr>
              </a:outerShdw>
            </a:effectLst>
          </c:spPr>
          <c:invertIfNegative val="0"/>
          <c:dLbls>
            <c:dLbl>
              <c:idx val="0"/>
              <c:tx>
                <c:rich>
                  <a:bodyPr/>
                  <a:lstStyle/>
                  <a:p>
                    <a:r>
                      <a:rPr lang="en-US"/>
                      <a:t>199 htv</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8793-4423-86D3-F1BE08A467B4}"/>
                </c:ext>
              </c:extLst>
            </c:dLbl>
            <c:dLbl>
              <c:idx val="1"/>
              <c:tx>
                <c:rich>
                  <a:bodyPr/>
                  <a:lstStyle/>
                  <a:p>
                    <a:r>
                      <a:rPr lang="en-US"/>
                      <a:t>107 htv</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8793-4423-86D3-F1BE08A467B4}"/>
                </c:ext>
              </c:extLst>
            </c:dLbl>
            <c:dLbl>
              <c:idx val="2"/>
              <c:tx>
                <c:rich>
                  <a:bodyPr/>
                  <a:lstStyle/>
                  <a:p>
                    <a:r>
                      <a:rPr lang="en-US"/>
                      <a:t>14 htv</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8793-4423-86D3-F1BE08A467B4}"/>
                </c:ext>
              </c:extLst>
            </c:dLbl>
            <c:dLbl>
              <c:idx val="3"/>
              <c:tx>
                <c:rich>
                  <a:bodyPr/>
                  <a:lstStyle/>
                  <a:p>
                    <a:r>
                      <a:rPr lang="en-US"/>
                      <a:t>78 htv</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8793-4423-86D3-F1BE08A467B4}"/>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Taul1!$B$216:$B$219</c:f>
              <c:strCache>
                <c:ptCount val="4"/>
                <c:pt idx="0">
                  <c:v>Alkutuotanto yhteensä</c:v>
                </c:pt>
                <c:pt idx="1">
                  <c:v>TOL 10 Elintarvikkeiden valmistus</c:v>
                </c:pt>
                <c:pt idx="2">
                  <c:v>TOL 03 Kalastus ja vesiviljely</c:v>
                </c:pt>
                <c:pt idx="3">
                  <c:v>TOL 01 Kasvinviljely ja kotieläintalous</c:v>
                </c:pt>
              </c:strCache>
            </c:strRef>
          </c:cat>
          <c:val>
            <c:numRef>
              <c:f>Taul1!$E$216:$E$219</c:f>
              <c:numCache>
                <c:formatCode>General</c:formatCode>
                <c:ptCount val="4"/>
                <c:pt idx="0">
                  <c:v>199</c:v>
                </c:pt>
                <c:pt idx="1">
                  <c:v>107</c:v>
                </c:pt>
                <c:pt idx="2">
                  <c:v>14</c:v>
                </c:pt>
                <c:pt idx="3">
                  <c:v>78</c:v>
                </c:pt>
              </c:numCache>
            </c:numRef>
          </c:val>
          <c:extLst>
            <c:ext xmlns:c16="http://schemas.microsoft.com/office/drawing/2014/chart" uri="{C3380CC4-5D6E-409C-BE32-E72D297353CC}">
              <c16:uniqueId val="{00000006-8793-4423-86D3-F1BE08A467B4}"/>
            </c:ext>
          </c:extLst>
        </c:ser>
        <c:dLbls>
          <c:dLblPos val="outEnd"/>
          <c:showLegendKey val="0"/>
          <c:showVal val="1"/>
          <c:showCatName val="0"/>
          <c:showSerName val="0"/>
          <c:showPercent val="0"/>
          <c:showBubbleSize val="0"/>
        </c:dLbls>
        <c:gapWidth val="115"/>
        <c:overlap val="-20"/>
        <c:axId val="1312377280"/>
        <c:axId val="1312381600"/>
      </c:barChart>
      <c:catAx>
        <c:axId val="1312377280"/>
        <c:scaling>
          <c:orientation val="minMax"/>
        </c:scaling>
        <c:delete val="0"/>
        <c:axPos val="l"/>
        <c:numFmt formatCode="General" sourceLinked="1"/>
        <c:majorTickMark val="out"/>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312381600"/>
        <c:crosses val="autoZero"/>
        <c:auto val="1"/>
        <c:lblAlgn val="ctr"/>
        <c:lblOffset val="100"/>
        <c:noMultiLvlLbl val="0"/>
      </c:catAx>
      <c:valAx>
        <c:axId val="1312381600"/>
        <c:scaling>
          <c:orientation val="minMax"/>
        </c:scaling>
        <c:delete val="1"/>
        <c:axPos val="b"/>
        <c:majorGridlines>
          <c:spPr>
            <a:ln w="9525" cap="flat" cmpd="sng" algn="ctr">
              <a:noFill/>
              <a:round/>
            </a:ln>
            <a:effectLst/>
          </c:spPr>
        </c:majorGridlines>
        <c:numFmt formatCode="General" sourceLinked="1"/>
        <c:majorTickMark val="out"/>
        <c:minorTickMark val="none"/>
        <c:tickLblPos val="nextTo"/>
        <c:crossAx val="1312377280"/>
        <c:crosses val="autoZero"/>
        <c:crossBetween val="between"/>
        <c:majorUnit val="5"/>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a:t>Liikevaihdon kehitys</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manualLayout>
          <c:layoutTarget val="inner"/>
          <c:xMode val="edge"/>
          <c:yMode val="edge"/>
          <c:x val="0.49436857825567504"/>
          <c:y val="0.18300925925925926"/>
          <c:w val="0.46390501792114697"/>
          <c:h val="0.65456984543598717"/>
        </c:manualLayout>
      </c:layout>
      <c:barChart>
        <c:barDir val="bar"/>
        <c:grouping val="clustered"/>
        <c:varyColors val="0"/>
        <c:ser>
          <c:idx val="0"/>
          <c:order val="0"/>
          <c:tx>
            <c:strRef>
              <c:f>Taul1!$C$196</c:f>
              <c:strCache>
                <c:ptCount val="1"/>
                <c:pt idx="0">
                  <c:v>2019</c:v>
                </c:pt>
              </c:strCache>
            </c:strRef>
          </c:tx>
          <c:spPr>
            <a:solidFill>
              <a:schemeClr val="bg2">
                <a:lumMod val="90000"/>
              </a:schemeClr>
            </a:solidFill>
            <a:ln>
              <a:noFill/>
            </a:ln>
            <a:effectLst>
              <a:outerShdw blurRad="57150" dist="19050" dir="5400000" algn="ctr" rotWithShape="0">
                <a:srgbClr val="000000">
                  <a:alpha val="63000"/>
                </a:srgbClr>
              </a:outerShdw>
            </a:effectLst>
          </c:spPr>
          <c:invertIfNegative val="0"/>
          <c:dLbls>
            <c:delete val="1"/>
          </c:dLbls>
          <c:cat>
            <c:strRef>
              <c:f>Taul1!$B$197:$B$200</c:f>
              <c:strCache>
                <c:ptCount val="4"/>
                <c:pt idx="0">
                  <c:v>Alkutuotanto yhteensä</c:v>
                </c:pt>
                <c:pt idx="1">
                  <c:v>TOL 10 Elintarvikkeiden valmistus</c:v>
                </c:pt>
                <c:pt idx="2">
                  <c:v>TOL 03 Kalastus ja vesiviljely</c:v>
                </c:pt>
                <c:pt idx="3">
                  <c:v>TOL 01 Kasvinviljely ja kotieläintalous</c:v>
                </c:pt>
              </c:strCache>
            </c:strRef>
          </c:cat>
          <c:val>
            <c:numRef>
              <c:f>Taul1!$C$197:$C$200</c:f>
              <c:numCache>
                <c:formatCode>General</c:formatCode>
                <c:ptCount val="4"/>
                <c:pt idx="0">
                  <c:v>6.1</c:v>
                </c:pt>
                <c:pt idx="2">
                  <c:v>2.2000000000000002</c:v>
                </c:pt>
                <c:pt idx="3">
                  <c:v>3.9</c:v>
                </c:pt>
              </c:numCache>
            </c:numRef>
          </c:val>
          <c:extLst>
            <c:ext xmlns:c16="http://schemas.microsoft.com/office/drawing/2014/chart" uri="{C3380CC4-5D6E-409C-BE32-E72D297353CC}">
              <c16:uniqueId val="{00000000-B892-43BC-B920-74BD34BF8B0F}"/>
            </c:ext>
          </c:extLst>
        </c:ser>
        <c:ser>
          <c:idx val="1"/>
          <c:order val="1"/>
          <c:tx>
            <c:strRef>
              <c:f>Taul1!$D$196</c:f>
              <c:strCache>
                <c:ptCount val="1"/>
                <c:pt idx="0">
                  <c:v>2020</c:v>
                </c:pt>
              </c:strCache>
            </c:strRef>
          </c:tx>
          <c:spPr>
            <a:solidFill>
              <a:schemeClr val="accent4"/>
            </a:solidFill>
            <a:ln>
              <a:noFill/>
            </a:ln>
            <a:effectLst>
              <a:outerShdw blurRad="57150" dist="19050" dir="5400000" algn="ctr" rotWithShape="0">
                <a:srgbClr val="000000">
                  <a:alpha val="63000"/>
                </a:srgbClr>
              </a:outerShdw>
            </a:effectLst>
          </c:spPr>
          <c:invertIfNegative val="0"/>
          <c:dLbls>
            <c:delete val="1"/>
          </c:dLbls>
          <c:cat>
            <c:strRef>
              <c:f>Taul1!$B$197:$B$200</c:f>
              <c:strCache>
                <c:ptCount val="4"/>
                <c:pt idx="0">
                  <c:v>Alkutuotanto yhteensä</c:v>
                </c:pt>
                <c:pt idx="1">
                  <c:v>TOL 10 Elintarvikkeiden valmistus</c:v>
                </c:pt>
                <c:pt idx="2">
                  <c:v>TOL 03 Kalastus ja vesiviljely</c:v>
                </c:pt>
                <c:pt idx="3">
                  <c:v>TOL 01 Kasvinviljely ja kotieläintalous</c:v>
                </c:pt>
              </c:strCache>
            </c:strRef>
          </c:cat>
          <c:val>
            <c:numRef>
              <c:f>Taul1!$D$197:$D$200</c:f>
              <c:numCache>
                <c:formatCode>General</c:formatCode>
                <c:ptCount val="4"/>
                <c:pt idx="0">
                  <c:v>5.5</c:v>
                </c:pt>
                <c:pt idx="2">
                  <c:v>2.2999999999999998</c:v>
                </c:pt>
                <c:pt idx="3">
                  <c:v>3.2</c:v>
                </c:pt>
              </c:numCache>
            </c:numRef>
          </c:val>
          <c:extLst>
            <c:ext xmlns:c16="http://schemas.microsoft.com/office/drawing/2014/chart" uri="{C3380CC4-5D6E-409C-BE32-E72D297353CC}">
              <c16:uniqueId val="{00000001-B892-43BC-B920-74BD34BF8B0F}"/>
            </c:ext>
          </c:extLst>
        </c:ser>
        <c:ser>
          <c:idx val="2"/>
          <c:order val="2"/>
          <c:tx>
            <c:strRef>
              <c:f>Taul1!$E$196</c:f>
              <c:strCache>
                <c:ptCount val="1"/>
                <c:pt idx="0">
                  <c:v>2021</c:v>
                </c:pt>
              </c:strCache>
            </c:strRef>
          </c:tx>
          <c:spPr>
            <a:solidFill>
              <a:srgbClr val="92D050"/>
            </a:solidFill>
            <a:ln>
              <a:noFill/>
            </a:ln>
            <a:effectLst>
              <a:outerShdw blurRad="57150" dist="19050" dir="5400000" algn="ctr" rotWithShape="0">
                <a:srgbClr val="000000">
                  <a:alpha val="63000"/>
                </a:srgbClr>
              </a:outerShdw>
            </a:effectLst>
          </c:spPr>
          <c:invertIfNegative val="0"/>
          <c:dLbls>
            <c:dLbl>
              <c:idx val="0"/>
              <c:tx>
                <c:rich>
                  <a:bodyPr/>
                  <a:lstStyle/>
                  <a:p>
                    <a:fld id="{4FCACF13-96A9-4FC9-A78E-8437546B28AA}" type="VALUE">
                      <a:rPr lang="en-US"/>
                      <a:pPr/>
                      <a:t>[ARVO]</a:t>
                    </a:fld>
                    <a:r>
                      <a:rPr lang="en-US"/>
                      <a:t> milj. €</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B892-43BC-B920-74BD34BF8B0F}"/>
                </c:ext>
              </c:extLst>
            </c:dLbl>
            <c:dLbl>
              <c:idx val="2"/>
              <c:tx>
                <c:rich>
                  <a:bodyPr/>
                  <a:lstStyle/>
                  <a:p>
                    <a:fld id="{14FA2A4D-17E9-4CD1-8DC9-0FABA80DD7C3}" type="VALUE">
                      <a:rPr lang="en-US"/>
                      <a:pPr/>
                      <a:t>[ARVO]</a:t>
                    </a:fld>
                    <a:r>
                      <a:rPr lang="en-US"/>
                      <a:t> milj. €</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B892-43BC-B920-74BD34BF8B0F}"/>
                </c:ext>
              </c:extLst>
            </c:dLbl>
            <c:dLbl>
              <c:idx val="3"/>
              <c:tx>
                <c:rich>
                  <a:bodyPr/>
                  <a:lstStyle/>
                  <a:p>
                    <a:fld id="{704F755F-B461-466E-BC0A-A212761B5F3D}" type="VALUE">
                      <a:rPr lang="en-US"/>
                      <a:pPr/>
                      <a:t>[ARVO]</a:t>
                    </a:fld>
                    <a:r>
                      <a:rPr lang="en-US"/>
                      <a:t> milj.</a:t>
                    </a:r>
                    <a:r>
                      <a:rPr lang="en-US" baseline="0"/>
                      <a:t> €</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B892-43BC-B920-74BD34BF8B0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Taul1!$B$197:$B$200</c:f>
              <c:strCache>
                <c:ptCount val="4"/>
                <c:pt idx="0">
                  <c:v>Alkutuotanto yhteensä</c:v>
                </c:pt>
                <c:pt idx="1">
                  <c:v>TOL 10 Elintarvikkeiden valmistus</c:v>
                </c:pt>
                <c:pt idx="2">
                  <c:v>TOL 03 Kalastus ja vesiviljely</c:v>
                </c:pt>
                <c:pt idx="3">
                  <c:v>TOL 01 Kasvinviljely ja kotieläintalous</c:v>
                </c:pt>
              </c:strCache>
            </c:strRef>
          </c:cat>
          <c:val>
            <c:numRef>
              <c:f>Taul1!$E$197:$E$200</c:f>
              <c:numCache>
                <c:formatCode>General</c:formatCode>
                <c:ptCount val="4"/>
                <c:pt idx="0">
                  <c:v>5.6</c:v>
                </c:pt>
                <c:pt idx="2">
                  <c:v>2.4</c:v>
                </c:pt>
                <c:pt idx="3">
                  <c:v>3.2</c:v>
                </c:pt>
              </c:numCache>
            </c:numRef>
          </c:val>
          <c:extLst>
            <c:ext xmlns:c16="http://schemas.microsoft.com/office/drawing/2014/chart" uri="{C3380CC4-5D6E-409C-BE32-E72D297353CC}">
              <c16:uniqueId val="{00000005-B892-43BC-B920-74BD34BF8B0F}"/>
            </c:ext>
          </c:extLst>
        </c:ser>
        <c:dLbls>
          <c:dLblPos val="outEnd"/>
          <c:showLegendKey val="0"/>
          <c:showVal val="1"/>
          <c:showCatName val="0"/>
          <c:showSerName val="0"/>
          <c:showPercent val="0"/>
          <c:showBubbleSize val="0"/>
        </c:dLbls>
        <c:gapWidth val="115"/>
        <c:overlap val="-20"/>
        <c:axId val="1312377280"/>
        <c:axId val="1312381600"/>
      </c:barChart>
      <c:catAx>
        <c:axId val="1312377280"/>
        <c:scaling>
          <c:orientation val="minMax"/>
        </c:scaling>
        <c:delete val="0"/>
        <c:axPos val="l"/>
        <c:numFmt formatCode="General" sourceLinked="1"/>
        <c:majorTickMark val="out"/>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312381600"/>
        <c:crosses val="autoZero"/>
        <c:auto val="1"/>
        <c:lblAlgn val="ctr"/>
        <c:lblOffset val="100"/>
        <c:noMultiLvlLbl val="0"/>
      </c:catAx>
      <c:valAx>
        <c:axId val="1312381600"/>
        <c:scaling>
          <c:orientation val="minMax"/>
        </c:scaling>
        <c:delete val="1"/>
        <c:axPos val="b"/>
        <c:majorGridlines>
          <c:spPr>
            <a:ln w="9525" cap="flat" cmpd="sng" algn="ctr">
              <a:noFill/>
              <a:round/>
            </a:ln>
            <a:effectLst/>
          </c:spPr>
        </c:majorGridlines>
        <c:numFmt formatCode="General" sourceLinked="1"/>
        <c:majorTickMark val="out"/>
        <c:minorTickMark val="none"/>
        <c:tickLblPos val="nextTo"/>
        <c:crossAx val="1312377280"/>
        <c:crosses val="autoZero"/>
        <c:crossBetween val="between"/>
        <c:majorUnit val="5"/>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a:t>Työvoiman</a:t>
            </a:r>
            <a:r>
              <a:rPr lang="fi-FI" sz="1800" baseline="0"/>
              <a:t> kehitys</a:t>
            </a:r>
            <a:endParaRPr lang="fi-FI"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barChart>
        <c:barDir val="bar"/>
        <c:grouping val="clustered"/>
        <c:varyColors val="0"/>
        <c:ser>
          <c:idx val="0"/>
          <c:order val="0"/>
          <c:tx>
            <c:strRef>
              <c:f>Taul1!$C$234</c:f>
              <c:strCache>
                <c:ptCount val="1"/>
                <c:pt idx="0">
                  <c:v>2019</c:v>
                </c:pt>
              </c:strCache>
            </c:strRef>
          </c:tx>
          <c:spPr>
            <a:solidFill>
              <a:schemeClr val="bg2">
                <a:lumMod val="90000"/>
              </a:schemeClr>
            </a:solidFill>
            <a:ln>
              <a:noFill/>
            </a:ln>
            <a:effectLst>
              <a:outerShdw blurRad="57150" dist="19050" dir="5400000" algn="ctr" rotWithShape="0">
                <a:srgbClr val="000000">
                  <a:alpha val="63000"/>
                </a:srgbClr>
              </a:outerShdw>
            </a:effectLst>
          </c:spPr>
          <c:invertIfNegative val="0"/>
          <c:dLbls>
            <c:delete val="1"/>
          </c:dLbls>
          <c:cat>
            <c:strRef>
              <c:f>Taul1!$B$235:$B$238</c:f>
              <c:strCache>
                <c:ptCount val="4"/>
                <c:pt idx="0">
                  <c:v>Alkutuotanto yhteensä</c:v>
                </c:pt>
                <c:pt idx="1">
                  <c:v>TOL 10 Elintarvikkeiden valmistus</c:v>
                </c:pt>
                <c:pt idx="2">
                  <c:v>TOL 03 Kalastus ja vesiviljely</c:v>
                </c:pt>
                <c:pt idx="3">
                  <c:v>TOL 01 Kasvinviljely ja kotieläintalous</c:v>
                </c:pt>
              </c:strCache>
            </c:strRef>
          </c:cat>
          <c:val>
            <c:numRef>
              <c:f>Taul1!$C$235:$C$238</c:f>
              <c:numCache>
                <c:formatCode>General</c:formatCode>
                <c:ptCount val="4"/>
                <c:pt idx="0">
                  <c:v>56</c:v>
                </c:pt>
                <c:pt idx="2">
                  <c:v>11</c:v>
                </c:pt>
                <c:pt idx="3">
                  <c:v>45</c:v>
                </c:pt>
              </c:numCache>
            </c:numRef>
          </c:val>
          <c:extLst>
            <c:ext xmlns:c16="http://schemas.microsoft.com/office/drawing/2014/chart" uri="{C3380CC4-5D6E-409C-BE32-E72D297353CC}">
              <c16:uniqueId val="{00000000-CA96-4066-B40A-CE9E84BBBBBC}"/>
            </c:ext>
          </c:extLst>
        </c:ser>
        <c:ser>
          <c:idx val="1"/>
          <c:order val="1"/>
          <c:tx>
            <c:strRef>
              <c:f>Taul1!$D$234</c:f>
              <c:strCache>
                <c:ptCount val="1"/>
                <c:pt idx="0">
                  <c:v>2020</c:v>
                </c:pt>
              </c:strCache>
            </c:strRef>
          </c:tx>
          <c:spPr>
            <a:solidFill>
              <a:schemeClr val="accent4"/>
            </a:solidFill>
            <a:ln>
              <a:noFill/>
            </a:ln>
            <a:effectLst>
              <a:outerShdw blurRad="57150" dist="19050" dir="5400000" algn="ctr" rotWithShape="0">
                <a:srgbClr val="000000">
                  <a:alpha val="63000"/>
                </a:srgbClr>
              </a:outerShdw>
            </a:effectLst>
          </c:spPr>
          <c:invertIfNegative val="0"/>
          <c:dLbls>
            <c:delete val="1"/>
          </c:dLbls>
          <c:cat>
            <c:strRef>
              <c:f>Taul1!$B$235:$B$238</c:f>
              <c:strCache>
                <c:ptCount val="4"/>
                <c:pt idx="0">
                  <c:v>Alkutuotanto yhteensä</c:v>
                </c:pt>
                <c:pt idx="1">
                  <c:v>TOL 10 Elintarvikkeiden valmistus</c:v>
                </c:pt>
                <c:pt idx="2">
                  <c:v>TOL 03 Kalastus ja vesiviljely</c:v>
                </c:pt>
                <c:pt idx="3">
                  <c:v>TOL 01 Kasvinviljely ja kotieläintalous</c:v>
                </c:pt>
              </c:strCache>
            </c:strRef>
          </c:cat>
          <c:val>
            <c:numRef>
              <c:f>Taul1!$D$235:$D$238</c:f>
              <c:numCache>
                <c:formatCode>General</c:formatCode>
                <c:ptCount val="4"/>
                <c:pt idx="0">
                  <c:v>62</c:v>
                </c:pt>
                <c:pt idx="2">
                  <c:v>13</c:v>
                </c:pt>
                <c:pt idx="3">
                  <c:v>49</c:v>
                </c:pt>
              </c:numCache>
            </c:numRef>
          </c:val>
          <c:extLst>
            <c:ext xmlns:c16="http://schemas.microsoft.com/office/drawing/2014/chart" uri="{C3380CC4-5D6E-409C-BE32-E72D297353CC}">
              <c16:uniqueId val="{00000001-CA96-4066-B40A-CE9E84BBBBBC}"/>
            </c:ext>
          </c:extLst>
        </c:ser>
        <c:ser>
          <c:idx val="2"/>
          <c:order val="2"/>
          <c:tx>
            <c:strRef>
              <c:f>Taul1!$E$234</c:f>
              <c:strCache>
                <c:ptCount val="1"/>
                <c:pt idx="0">
                  <c:v>2021</c:v>
                </c:pt>
              </c:strCache>
            </c:strRef>
          </c:tx>
          <c:spPr>
            <a:solidFill>
              <a:srgbClr val="92D050"/>
            </a:solidFill>
            <a:ln>
              <a:noFill/>
            </a:ln>
            <a:effectLst>
              <a:outerShdw blurRad="57150" dist="19050" dir="5400000" algn="ctr" rotWithShape="0">
                <a:srgbClr val="000000">
                  <a:alpha val="63000"/>
                </a:srgbClr>
              </a:outerShdw>
            </a:effectLst>
          </c:spPr>
          <c:invertIfNegative val="0"/>
          <c:dLbls>
            <c:dLbl>
              <c:idx val="0"/>
              <c:tx>
                <c:rich>
                  <a:bodyPr/>
                  <a:lstStyle/>
                  <a:p>
                    <a:r>
                      <a:rPr lang="en-US"/>
                      <a:t>41 htv</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CA96-4066-B40A-CE9E84BBBBBC}"/>
                </c:ext>
              </c:extLst>
            </c:dLbl>
            <c:dLbl>
              <c:idx val="1"/>
              <c:tx>
                <c:rich>
                  <a:bodyPr/>
                  <a:lstStyle/>
                  <a:p>
                    <a:r>
                      <a:rPr lang="fi-FI"/>
                      <a:t>Lisää teksti</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A96-4066-B40A-CE9E84BBBBBC}"/>
                </c:ext>
              </c:extLst>
            </c:dLbl>
            <c:dLbl>
              <c:idx val="2"/>
              <c:tx>
                <c:rich>
                  <a:bodyPr/>
                  <a:lstStyle/>
                  <a:p>
                    <a:r>
                      <a:rPr lang="en-US"/>
                      <a:t>12 htv</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CA96-4066-B40A-CE9E84BBBBBC}"/>
                </c:ext>
              </c:extLst>
            </c:dLbl>
            <c:dLbl>
              <c:idx val="3"/>
              <c:tx>
                <c:rich>
                  <a:bodyPr/>
                  <a:lstStyle/>
                  <a:p>
                    <a:r>
                      <a:rPr lang="en-US"/>
                      <a:t>29 htv</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A96-4066-B40A-CE9E84BBBBB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Taul1!$B$235:$B$238</c:f>
              <c:strCache>
                <c:ptCount val="4"/>
                <c:pt idx="0">
                  <c:v>Alkutuotanto yhteensä</c:v>
                </c:pt>
                <c:pt idx="1">
                  <c:v>TOL 10 Elintarvikkeiden valmistus</c:v>
                </c:pt>
                <c:pt idx="2">
                  <c:v>TOL 03 Kalastus ja vesiviljely</c:v>
                </c:pt>
                <c:pt idx="3">
                  <c:v>TOL 01 Kasvinviljely ja kotieläintalous</c:v>
                </c:pt>
              </c:strCache>
            </c:strRef>
          </c:cat>
          <c:val>
            <c:numRef>
              <c:f>Taul1!$E$235:$E$238</c:f>
              <c:numCache>
                <c:formatCode>General</c:formatCode>
                <c:ptCount val="4"/>
                <c:pt idx="0">
                  <c:v>41</c:v>
                </c:pt>
                <c:pt idx="2">
                  <c:v>12</c:v>
                </c:pt>
                <c:pt idx="3">
                  <c:v>29</c:v>
                </c:pt>
              </c:numCache>
            </c:numRef>
          </c:val>
          <c:extLst>
            <c:ext xmlns:c16="http://schemas.microsoft.com/office/drawing/2014/chart" uri="{C3380CC4-5D6E-409C-BE32-E72D297353CC}">
              <c16:uniqueId val="{00000006-CA96-4066-B40A-CE9E84BBBBBC}"/>
            </c:ext>
          </c:extLst>
        </c:ser>
        <c:dLbls>
          <c:dLblPos val="outEnd"/>
          <c:showLegendKey val="0"/>
          <c:showVal val="1"/>
          <c:showCatName val="0"/>
          <c:showSerName val="0"/>
          <c:showPercent val="0"/>
          <c:showBubbleSize val="0"/>
        </c:dLbls>
        <c:gapWidth val="115"/>
        <c:overlap val="-20"/>
        <c:axId val="1312377280"/>
        <c:axId val="1312381600"/>
      </c:barChart>
      <c:catAx>
        <c:axId val="1312377280"/>
        <c:scaling>
          <c:orientation val="minMax"/>
        </c:scaling>
        <c:delete val="0"/>
        <c:axPos val="l"/>
        <c:numFmt formatCode="General" sourceLinked="1"/>
        <c:majorTickMark val="out"/>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312381600"/>
        <c:crosses val="autoZero"/>
        <c:auto val="1"/>
        <c:lblAlgn val="ctr"/>
        <c:lblOffset val="100"/>
        <c:noMultiLvlLbl val="0"/>
      </c:catAx>
      <c:valAx>
        <c:axId val="1312381600"/>
        <c:scaling>
          <c:orientation val="minMax"/>
        </c:scaling>
        <c:delete val="1"/>
        <c:axPos val="b"/>
        <c:majorGridlines>
          <c:spPr>
            <a:ln w="9525" cap="flat" cmpd="sng" algn="ctr">
              <a:noFill/>
              <a:round/>
            </a:ln>
            <a:effectLst/>
          </c:spPr>
        </c:majorGridlines>
        <c:numFmt formatCode="General" sourceLinked="1"/>
        <c:majorTickMark val="out"/>
        <c:minorTickMark val="none"/>
        <c:tickLblPos val="nextTo"/>
        <c:crossAx val="1312377280"/>
        <c:crosses val="autoZero"/>
        <c:crossBetween val="between"/>
        <c:majorUnit val="5"/>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a:t>Maatalous-</a:t>
            </a:r>
            <a:r>
              <a:rPr lang="fi-FI" sz="1800" baseline="0"/>
              <a:t> ja puutarhayritysten lukumäärä</a:t>
            </a:r>
            <a:endParaRPr lang="fi-FI"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lineChart>
        <c:grouping val="standard"/>
        <c:varyColors val="0"/>
        <c:ser>
          <c:idx val="0"/>
          <c:order val="0"/>
          <c:tx>
            <c:strRef>
              <c:f>Taul1!$C$256</c:f>
              <c:strCache>
                <c:ptCount val="1"/>
                <c:pt idx="0">
                  <c:v>Kuusamo</c:v>
                </c:pt>
              </c:strCache>
            </c:strRef>
          </c:tx>
          <c:spPr>
            <a:ln w="31750" cap="rnd">
              <a:solidFill>
                <a:schemeClr val="accent1"/>
              </a:solidFill>
              <a:round/>
            </a:ln>
            <a:effectLst>
              <a:outerShdw blurRad="57150" dist="19050" dir="5400000" algn="ctr" rotWithShape="0">
                <a:srgbClr val="000000">
                  <a:alpha val="63000"/>
                </a:srgbClr>
              </a:outerShdw>
            </a:effectLst>
          </c:spPr>
          <c:marker>
            <c:symbol val="none"/>
          </c:marker>
          <c:dLbls>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t"/>
              <c:showLegendKey val="0"/>
              <c:showVal val="1"/>
              <c:showCatName val="0"/>
              <c:showSerName val="0"/>
              <c:showPercent val="0"/>
              <c:showBubbleSize val="0"/>
              <c:extLst>
                <c:ext xmlns:c16="http://schemas.microsoft.com/office/drawing/2014/chart" uri="{C3380CC4-5D6E-409C-BE32-E72D297353CC}">
                  <c16:uniqueId val="{00000000-4405-4367-A2A0-62280D0E361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Taul1!$B$259:$B$262</c:f>
              <c:numCache>
                <c:formatCode>General</c:formatCode>
                <c:ptCount val="4"/>
                <c:pt idx="0">
                  <c:v>2019</c:v>
                </c:pt>
                <c:pt idx="1">
                  <c:v>2020</c:v>
                </c:pt>
                <c:pt idx="2">
                  <c:v>2021</c:v>
                </c:pt>
                <c:pt idx="3">
                  <c:v>2022</c:v>
                </c:pt>
              </c:numCache>
            </c:numRef>
          </c:cat>
          <c:val>
            <c:numRef>
              <c:f>Taul1!$C$259:$C$262</c:f>
              <c:numCache>
                <c:formatCode>General</c:formatCode>
                <c:ptCount val="4"/>
                <c:pt idx="0">
                  <c:v>163</c:v>
                </c:pt>
                <c:pt idx="1">
                  <c:v>152</c:v>
                </c:pt>
                <c:pt idx="2">
                  <c:v>148</c:v>
                </c:pt>
                <c:pt idx="3">
                  <c:v>146</c:v>
                </c:pt>
              </c:numCache>
            </c:numRef>
          </c:val>
          <c:smooth val="0"/>
          <c:extLst>
            <c:ext xmlns:c16="http://schemas.microsoft.com/office/drawing/2014/chart" uri="{C3380CC4-5D6E-409C-BE32-E72D297353CC}">
              <c16:uniqueId val="{00000001-4405-4367-A2A0-62280D0E361D}"/>
            </c:ext>
          </c:extLst>
        </c:ser>
        <c:ser>
          <c:idx val="1"/>
          <c:order val="1"/>
          <c:tx>
            <c:strRef>
              <c:f>Taul1!$D$256</c:f>
              <c:strCache>
                <c:ptCount val="1"/>
                <c:pt idx="0">
                  <c:v>Taivalkoski</c:v>
                </c:pt>
              </c:strCache>
            </c:strRef>
          </c:tx>
          <c:spPr>
            <a:ln w="31750" cap="rnd">
              <a:solidFill>
                <a:schemeClr val="accent2"/>
              </a:solidFill>
              <a:round/>
            </a:ln>
            <a:effectLst>
              <a:outerShdw blurRad="57150" dist="19050" dir="5400000" algn="ctr" rotWithShape="0">
                <a:srgbClr val="000000">
                  <a:alpha val="63000"/>
                </a:srgbClr>
              </a:outerShdw>
            </a:effectLst>
          </c:spPr>
          <c:marker>
            <c:symbol val="none"/>
          </c:marker>
          <c:dLbls>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t"/>
              <c:showLegendKey val="0"/>
              <c:showVal val="1"/>
              <c:showCatName val="0"/>
              <c:showSerName val="0"/>
              <c:showPercent val="0"/>
              <c:showBubbleSize val="0"/>
              <c:extLst>
                <c:ext xmlns:c16="http://schemas.microsoft.com/office/drawing/2014/chart" uri="{C3380CC4-5D6E-409C-BE32-E72D297353CC}">
                  <c16:uniqueId val="{00000002-4405-4367-A2A0-62280D0E361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Taul1!$B$259:$B$262</c:f>
              <c:numCache>
                <c:formatCode>General</c:formatCode>
                <c:ptCount val="4"/>
                <c:pt idx="0">
                  <c:v>2019</c:v>
                </c:pt>
                <c:pt idx="1">
                  <c:v>2020</c:v>
                </c:pt>
                <c:pt idx="2">
                  <c:v>2021</c:v>
                </c:pt>
                <c:pt idx="3">
                  <c:v>2022</c:v>
                </c:pt>
              </c:numCache>
            </c:numRef>
          </c:cat>
          <c:val>
            <c:numRef>
              <c:f>Taul1!$D$259:$D$262</c:f>
              <c:numCache>
                <c:formatCode>General</c:formatCode>
                <c:ptCount val="4"/>
                <c:pt idx="0">
                  <c:v>57</c:v>
                </c:pt>
                <c:pt idx="1">
                  <c:v>57</c:v>
                </c:pt>
                <c:pt idx="2">
                  <c:v>57</c:v>
                </c:pt>
                <c:pt idx="3">
                  <c:v>58</c:v>
                </c:pt>
              </c:numCache>
            </c:numRef>
          </c:val>
          <c:smooth val="0"/>
          <c:extLst>
            <c:ext xmlns:c16="http://schemas.microsoft.com/office/drawing/2014/chart" uri="{C3380CC4-5D6E-409C-BE32-E72D297353CC}">
              <c16:uniqueId val="{00000003-4405-4367-A2A0-62280D0E361D}"/>
            </c:ext>
          </c:extLst>
        </c:ser>
        <c:dLbls>
          <c:dLblPos val="t"/>
          <c:showLegendKey val="0"/>
          <c:showVal val="1"/>
          <c:showCatName val="0"/>
          <c:showSerName val="0"/>
          <c:showPercent val="0"/>
          <c:showBubbleSize val="0"/>
        </c:dLbls>
        <c:smooth val="0"/>
        <c:axId val="1089852208"/>
        <c:axId val="1799613568"/>
      </c:lineChart>
      <c:catAx>
        <c:axId val="108985220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799613568"/>
        <c:crosses val="autoZero"/>
        <c:auto val="1"/>
        <c:lblAlgn val="ctr"/>
        <c:lblOffset val="100"/>
        <c:noMultiLvlLbl val="0"/>
      </c:catAx>
      <c:valAx>
        <c:axId val="1799613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089852208"/>
        <c:crosses val="autoZero"/>
        <c:crossBetween val="between"/>
        <c:majorUnit val="50"/>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a:t>Naudanlihantuotanto</a:t>
            </a:r>
            <a:r>
              <a:rPr lang="fi-FI" sz="1800" baseline="0"/>
              <a:t> (tonnia)</a:t>
            </a:r>
            <a:endParaRPr lang="fi-FI"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lineChart>
        <c:grouping val="standard"/>
        <c:varyColors val="0"/>
        <c:ser>
          <c:idx val="0"/>
          <c:order val="0"/>
          <c:tx>
            <c:strRef>
              <c:f>Taul1!$C$312</c:f>
              <c:strCache>
                <c:ptCount val="1"/>
                <c:pt idx="0">
                  <c:v>Kuusamo</c:v>
                </c:pt>
              </c:strCache>
            </c:strRef>
          </c:tx>
          <c:spPr>
            <a:ln w="31750" cap="rnd">
              <a:solidFill>
                <a:schemeClr val="accent1"/>
              </a:solidFill>
              <a:round/>
            </a:ln>
            <a:effectLst>
              <a:outerShdw blurRad="57150" dist="19050" dir="5400000" algn="ctr" rotWithShape="0">
                <a:srgbClr val="000000">
                  <a:alpha val="63000"/>
                </a:srgbClr>
              </a:outerShdw>
            </a:effectLst>
          </c:spPr>
          <c:marker>
            <c:symbol val="none"/>
          </c:marker>
          <c:dLbls>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t"/>
              <c:showLegendKey val="0"/>
              <c:showVal val="1"/>
              <c:showCatName val="0"/>
              <c:showSerName val="0"/>
              <c:showPercent val="0"/>
              <c:showBubbleSize val="0"/>
              <c:extLst>
                <c:ext xmlns:c16="http://schemas.microsoft.com/office/drawing/2014/chart" uri="{C3380CC4-5D6E-409C-BE32-E72D297353CC}">
                  <c16:uniqueId val="{00000000-1600-4731-A33F-BE2857FEC2D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Taul1!$B$313:$B$316</c:f>
              <c:numCache>
                <c:formatCode>General</c:formatCode>
                <c:ptCount val="4"/>
                <c:pt idx="0">
                  <c:v>2019</c:v>
                </c:pt>
                <c:pt idx="1">
                  <c:v>2020</c:v>
                </c:pt>
                <c:pt idx="2">
                  <c:v>2021</c:v>
                </c:pt>
                <c:pt idx="3">
                  <c:v>2022</c:v>
                </c:pt>
              </c:numCache>
            </c:numRef>
          </c:cat>
          <c:val>
            <c:numRef>
              <c:f>Taul1!$C$313:$C$316</c:f>
              <c:numCache>
                <c:formatCode>General</c:formatCode>
                <c:ptCount val="4"/>
                <c:pt idx="0">
                  <c:v>588</c:v>
                </c:pt>
                <c:pt idx="1">
                  <c:v>543</c:v>
                </c:pt>
                <c:pt idx="2">
                  <c:v>468</c:v>
                </c:pt>
                <c:pt idx="3">
                  <c:v>440</c:v>
                </c:pt>
              </c:numCache>
            </c:numRef>
          </c:val>
          <c:smooth val="0"/>
          <c:extLst>
            <c:ext xmlns:c16="http://schemas.microsoft.com/office/drawing/2014/chart" uri="{C3380CC4-5D6E-409C-BE32-E72D297353CC}">
              <c16:uniqueId val="{00000001-1600-4731-A33F-BE2857FEC2D2}"/>
            </c:ext>
          </c:extLst>
        </c:ser>
        <c:ser>
          <c:idx val="1"/>
          <c:order val="1"/>
          <c:tx>
            <c:strRef>
              <c:f>Taul1!$D$312</c:f>
              <c:strCache>
                <c:ptCount val="1"/>
                <c:pt idx="0">
                  <c:v>Taivalkoski</c:v>
                </c:pt>
              </c:strCache>
            </c:strRef>
          </c:tx>
          <c:spPr>
            <a:ln w="31750" cap="rnd">
              <a:solidFill>
                <a:schemeClr val="accent2"/>
              </a:solidFill>
              <a:round/>
            </a:ln>
            <a:effectLst>
              <a:outerShdw blurRad="57150" dist="19050" dir="5400000" algn="ctr" rotWithShape="0">
                <a:srgbClr val="000000">
                  <a:alpha val="63000"/>
                </a:srgbClr>
              </a:outerShdw>
            </a:effectLst>
          </c:spPr>
          <c:marker>
            <c:symbol val="none"/>
          </c:marker>
          <c:dLbls>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t"/>
              <c:showLegendKey val="0"/>
              <c:showVal val="1"/>
              <c:showCatName val="0"/>
              <c:showSerName val="0"/>
              <c:showPercent val="0"/>
              <c:showBubbleSize val="0"/>
              <c:extLst>
                <c:ext xmlns:c16="http://schemas.microsoft.com/office/drawing/2014/chart" uri="{C3380CC4-5D6E-409C-BE32-E72D297353CC}">
                  <c16:uniqueId val="{00000002-1600-4731-A33F-BE2857FEC2D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Taul1!$B$313:$B$316</c:f>
              <c:numCache>
                <c:formatCode>General</c:formatCode>
                <c:ptCount val="4"/>
                <c:pt idx="0">
                  <c:v>2019</c:v>
                </c:pt>
                <c:pt idx="1">
                  <c:v>2020</c:v>
                </c:pt>
                <c:pt idx="2">
                  <c:v>2021</c:v>
                </c:pt>
                <c:pt idx="3">
                  <c:v>2022</c:v>
                </c:pt>
              </c:numCache>
            </c:numRef>
          </c:cat>
          <c:val>
            <c:numRef>
              <c:f>Taul1!$D$313:$D$316</c:f>
              <c:numCache>
                <c:formatCode>General</c:formatCode>
                <c:ptCount val="4"/>
                <c:pt idx="0">
                  <c:v>82</c:v>
                </c:pt>
                <c:pt idx="1">
                  <c:v>87</c:v>
                </c:pt>
                <c:pt idx="2">
                  <c:v>76</c:v>
                </c:pt>
                <c:pt idx="3">
                  <c:v>78</c:v>
                </c:pt>
              </c:numCache>
            </c:numRef>
          </c:val>
          <c:smooth val="0"/>
          <c:extLst>
            <c:ext xmlns:c16="http://schemas.microsoft.com/office/drawing/2014/chart" uri="{C3380CC4-5D6E-409C-BE32-E72D297353CC}">
              <c16:uniqueId val="{00000003-1600-4731-A33F-BE2857FEC2D2}"/>
            </c:ext>
          </c:extLst>
        </c:ser>
        <c:dLbls>
          <c:dLblPos val="t"/>
          <c:showLegendKey val="0"/>
          <c:showVal val="1"/>
          <c:showCatName val="0"/>
          <c:showSerName val="0"/>
          <c:showPercent val="0"/>
          <c:showBubbleSize val="0"/>
        </c:dLbls>
        <c:smooth val="0"/>
        <c:axId val="1357904160"/>
        <c:axId val="1357903200"/>
      </c:lineChart>
      <c:catAx>
        <c:axId val="135790416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357903200"/>
        <c:crosses val="autoZero"/>
        <c:auto val="1"/>
        <c:lblAlgn val="ctr"/>
        <c:lblOffset val="100"/>
        <c:noMultiLvlLbl val="0"/>
      </c:catAx>
      <c:valAx>
        <c:axId val="1357903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357904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a:t>Maidontuotanto</a:t>
            </a:r>
            <a:r>
              <a:rPr lang="fi-FI" sz="1800" baseline="0"/>
              <a:t> ja lypsytilat</a:t>
            </a:r>
            <a:endParaRPr lang="fi-FI"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barChart>
        <c:barDir val="col"/>
        <c:grouping val="clustered"/>
        <c:varyColors val="0"/>
        <c:ser>
          <c:idx val="0"/>
          <c:order val="0"/>
          <c:tx>
            <c:strRef>
              <c:f>Taul1!$B$370</c:f>
              <c:strCache>
                <c:ptCount val="1"/>
                <c:pt idx="0">
                  <c:v>Kuusamo maidontuotanto</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extLst>
                <c:ext xmlns:c16="http://schemas.microsoft.com/office/drawing/2014/chart" uri="{C3380CC4-5D6E-409C-BE32-E72D297353CC}">
                  <c16:uniqueId val="{00000000-5B4E-4B03-A3C6-11F9724C98B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Taul1!$C$369:$F$369</c:f>
              <c:numCache>
                <c:formatCode>General</c:formatCode>
                <c:ptCount val="4"/>
                <c:pt idx="0">
                  <c:v>2019</c:v>
                </c:pt>
                <c:pt idx="1">
                  <c:v>2020</c:v>
                </c:pt>
                <c:pt idx="2">
                  <c:v>2021</c:v>
                </c:pt>
                <c:pt idx="3">
                  <c:v>2022</c:v>
                </c:pt>
              </c:numCache>
            </c:numRef>
          </c:cat>
          <c:val>
            <c:numRef>
              <c:f>Taul1!$C$370:$F$370</c:f>
              <c:numCache>
                <c:formatCode>General</c:formatCode>
                <c:ptCount val="4"/>
                <c:pt idx="0">
                  <c:v>11.2</c:v>
                </c:pt>
                <c:pt idx="1">
                  <c:v>10.8</c:v>
                </c:pt>
                <c:pt idx="2">
                  <c:v>10.199999999999999</c:v>
                </c:pt>
                <c:pt idx="3">
                  <c:v>9.6999999999999993</c:v>
                </c:pt>
              </c:numCache>
            </c:numRef>
          </c:val>
          <c:extLst>
            <c:ext xmlns:c16="http://schemas.microsoft.com/office/drawing/2014/chart" uri="{C3380CC4-5D6E-409C-BE32-E72D297353CC}">
              <c16:uniqueId val="{00000001-5B4E-4B03-A3C6-11F9724C98B9}"/>
            </c:ext>
          </c:extLst>
        </c:ser>
        <c:ser>
          <c:idx val="1"/>
          <c:order val="1"/>
          <c:tx>
            <c:strRef>
              <c:f>Taul1!$B$371</c:f>
              <c:strCache>
                <c:ptCount val="1"/>
                <c:pt idx="0">
                  <c:v>Taivalkoski maidontuotanto</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extLst>
                <c:ext xmlns:c16="http://schemas.microsoft.com/office/drawing/2014/chart" uri="{C3380CC4-5D6E-409C-BE32-E72D297353CC}">
                  <c16:uniqueId val="{00000002-5B4E-4B03-A3C6-11F9724C98B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Taul1!$C$369:$F$369</c:f>
              <c:numCache>
                <c:formatCode>General</c:formatCode>
                <c:ptCount val="4"/>
                <c:pt idx="0">
                  <c:v>2019</c:v>
                </c:pt>
                <c:pt idx="1">
                  <c:v>2020</c:v>
                </c:pt>
                <c:pt idx="2">
                  <c:v>2021</c:v>
                </c:pt>
                <c:pt idx="3">
                  <c:v>2022</c:v>
                </c:pt>
              </c:numCache>
            </c:numRef>
          </c:cat>
          <c:val>
            <c:numRef>
              <c:f>Taul1!$C$371:$F$371</c:f>
              <c:numCache>
                <c:formatCode>General</c:formatCode>
                <c:ptCount val="4"/>
                <c:pt idx="0">
                  <c:v>5.5</c:v>
                </c:pt>
                <c:pt idx="1">
                  <c:v>6</c:v>
                </c:pt>
                <c:pt idx="2">
                  <c:v>5.7</c:v>
                </c:pt>
                <c:pt idx="3">
                  <c:v>5.4</c:v>
                </c:pt>
              </c:numCache>
            </c:numRef>
          </c:val>
          <c:extLst>
            <c:ext xmlns:c16="http://schemas.microsoft.com/office/drawing/2014/chart" uri="{C3380CC4-5D6E-409C-BE32-E72D297353CC}">
              <c16:uniqueId val="{00000003-5B4E-4B03-A3C6-11F9724C98B9}"/>
            </c:ext>
          </c:extLst>
        </c:ser>
        <c:dLbls>
          <c:showLegendKey val="0"/>
          <c:showVal val="1"/>
          <c:showCatName val="0"/>
          <c:showSerName val="0"/>
          <c:showPercent val="0"/>
          <c:showBubbleSize val="0"/>
        </c:dLbls>
        <c:gapWidth val="219"/>
        <c:overlap val="-27"/>
        <c:axId val="1511255424"/>
        <c:axId val="1511243904"/>
      </c:barChart>
      <c:lineChart>
        <c:grouping val="standard"/>
        <c:varyColors val="0"/>
        <c:ser>
          <c:idx val="2"/>
          <c:order val="2"/>
          <c:tx>
            <c:strRef>
              <c:f>Taul1!$B$372</c:f>
              <c:strCache>
                <c:ptCount val="1"/>
                <c:pt idx="0">
                  <c:v>Kuusamo lypsytilat</c:v>
                </c:pt>
              </c:strCache>
            </c:strRef>
          </c:tx>
          <c:spPr>
            <a:ln w="31750" cap="rnd">
              <a:solidFill>
                <a:schemeClr val="accent1"/>
              </a:solidFill>
              <a:round/>
            </a:ln>
            <a:effectLst>
              <a:outerShdw blurRad="57150" dist="19050" dir="5400000" algn="ctr" rotWithShape="0">
                <a:srgbClr val="000000">
                  <a:alpha val="63000"/>
                </a:srgbClr>
              </a:outerShdw>
            </a:effectLst>
          </c:spPr>
          <c:marker>
            <c:symbol val="none"/>
          </c:marker>
          <c:dLbls>
            <c:dLbl>
              <c:idx val="3"/>
              <c:spPr>
                <a:noFill/>
                <a:ln>
                  <a:noFill/>
                </a:ln>
                <a:effectLst/>
              </c:spPr>
              <c:txPr>
                <a:bodyPr rot="0" spcFirstLastPara="1" vertOverflow="ellipsis" vert="horz" wrap="square" lIns="38100" tIns="19050" rIns="38100" bIns="19050" anchor="ctr" anchorCtr="1">
                  <a:spAutoFit/>
                </a:bodyPr>
                <a:lstStyle/>
                <a:p>
                  <a:pPr>
                    <a:defRPr sz="900" b="1" i="1"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extLst>
                <c:ext xmlns:c16="http://schemas.microsoft.com/office/drawing/2014/chart" uri="{C3380CC4-5D6E-409C-BE32-E72D297353CC}">
                  <c16:uniqueId val="{00000004-5B4E-4B03-A3C6-11F9724C98B9}"/>
                </c:ext>
              </c:extLst>
            </c:dLbl>
            <c:spPr>
              <a:noFill/>
              <a:ln>
                <a:noFill/>
              </a:ln>
              <a:effectLst/>
            </c:spPr>
            <c:txPr>
              <a:bodyPr rot="0" spcFirstLastPara="1" vertOverflow="ellipsis" vert="horz" wrap="square" lIns="38100" tIns="19050" rIns="38100" bIns="19050" anchor="ctr" anchorCtr="1">
                <a:spAutoFit/>
              </a:bodyPr>
              <a:lstStyle/>
              <a:p>
                <a:pPr>
                  <a:defRPr sz="900" b="0" i="1"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Taul1!$C$369:$F$369</c:f>
              <c:numCache>
                <c:formatCode>General</c:formatCode>
                <c:ptCount val="4"/>
                <c:pt idx="0">
                  <c:v>2019</c:v>
                </c:pt>
                <c:pt idx="1">
                  <c:v>2020</c:v>
                </c:pt>
                <c:pt idx="2">
                  <c:v>2021</c:v>
                </c:pt>
                <c:pt idx="3">
                  <c:v>2022</c:v>
                </c:pt>
              </c:numCache>
            </c:numRef>
          </c:cat>
          <c:val>
            <c:numRef>
              <c:f>Taul1!$C$372:$F$372</c:f>
              <c:numCache>
                <c:formatCode>General</c:formatCode>
                <c:ptCount val="4"/>
                <c:pt idx="0">
                  <c:v>47</c:v>
                </c:pt>
                <c:pt idx="1">
                  <c:v>46</c:v>
                </c:pt>
                <c:pt idx="2">
                  <c:v>39</c:v>
                </c:pt>
                <c:pt idx="3">
                  <c:v>37</c:v>
                </c:pt>
              </c:numCache>
            </c:numRef>
          </c:val>
          <c:smooth val="0"/>
          <c:extLst>
            <c:ext xmlns:c16="http://schemas.microsoft.com/office/drawing/2014/chart" uri="{C3380CC4-5D6E-409C-BE32-E72D297353CC}">
              <c16:uniqueId val="{00000005-5B4E-4B03-A3C6-11F9724C98B9}"/>
            </c:ext>
          </c:extLst>
        </c:ser>
        <c:ser>
          <c:idx val="3"/>
          <c:order val="3"/>
          <c:tx>
            <c:strRef>
              <c:f>Taul1!$B$373</c:f>
              <c:strCache>
                <c:ptCount val="1"/>
                <c:pt idx="0">
                  <c:v>Taivalkoski lypsytilat</c:v>
                </c:pt>
              </c:strCache>
            </c:strRef>
          </c:tx>
          <c:spPr>
            <a:ln w="31750" cap="rnd">
              <a:solidFill>
                <a:schemeClr val="accent2"/>
              </a:solidFill>
              <a:round/>
            </a:ln>
            <a:effectLst>
              <a:outerShdw blurRad="57150" dist="19050" dir="5400000" algn="ctr" rotWithShape="0">
                <a:srgbClr val="000000">
                  <a:alpha val="63000"/>
                </a:srgbClr>
              </a:outerShdw>
            </a:effectLst>
          </c:spPr>
          <c:marker>
            <c:symbol val="none"/>
          </c:marker>
          <c:dLbls>
            <c:dLbl>
              <c:idx val="3"/>
              <c:spPr>
                <a:noFill/>
                <a:ln>
                  <a:noFill/>
                </a:ln>
                <a:effectLst/>
              </c:spPr>
              <c:txPr>
                <a:bodyPr rot="0" spcFirstLastPara="1" vertOverflow="ellipsis" vert="horz" wrap="square" lIns="38100" tIns="19050" rIns="38100" bIns="19050" anchor="ctr" anchorCtr="1">
                  <a:spAutoFit/>
                </a:bodyPr>
                <a:lstStyle/>
                <a:p>
                  <a:pPr>
                    <a:defRPr sz="900" b="1" i="1"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extLst>
                <c:ext xmlns:c16="http://schemas.microsoft.com/office/drawing/2014/chart" uri="{C3380CC4-5D6E-409C-BE32-E72D297353CC}">
                  <c16:uniqueId val="{00000006-5B4E-4B03-A3C6-11F9724C98B9}"/>
                </c:ext>
              </c:extLst>
            </c:dLbl>
            <c:spPr>
              <a:noFill/>
              <a:ln>
                <a:noFill/>
              </a:ln>
              <a:effectLst/>
            </c:spPr>
            <c:txPr>
              <a:bodyPr rot="0" spcFirstLastPara="1" vertOverflow="ellipsis" vert="horz" wrap="square" lIns="38100" tIns="19050" rIns="38100" bIns="19050" anchor="ctr" anchorCtr="1">
                <a:spAutoFit/>
              </a:bodyPr>
              <a:lstStyle/>
              <a:p>
                <a:pPr>
                  <a:defRPr sz="900" b="0" i="1"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Taul1!$C$369:$F$369</c:f>
              <c:numCache>
                <c:formatCode>General</c:formatCode>
                <c:ptCount val="4"/>
                <c:pt idx="0">
                  <c:v>2019</c:v>
                </c:pt>
                <c:pt idx="1">
                  <c:v>2020</c:v>
                </c:pt>
                <c:pt idx="2">
                  <c:v>2021</c:v>
                </c:pt>
                <c:pt idx="3">
                  <c:v>2022</c:v>
                </c:pt>
              </c:numCache>
            </c:numRef>
          </c:cat>
          <c:val>
            <c:numRef>
              <c:f>Taul1!$C$373:$F$373</c:f>
              <c:numCache>
                <c:formatCode>General</c:formatCode>
                <c:ptCount val="4"/>
                <c:pt idx="0">
                  <c:v>23</c:v>
                </c:pt>
                <c:pt idx="1">
                  <c:v>22</c:v>
                </c:pt>
                <c:pt idx="2">
                  <c:v>18</c:v>
                </c:pt>
                <c:pt idx="3">
                  <c:v>18</c:v>
                </c:pt>
              </c:numCache>
            </c:numRef>
          </c:val>
          <c:smooth val="0"/>
          <c:extLst>
            <c:ext xmlns:c16="http://schemas.microsoft.com/office/drawing/2014/chart" uri="{C3380CC4-5D6E-409C-BE32-E72D297353CC}">
              <c16:uniqueId val="{00000007-5B4E-4B03-A3C6-11F9724C98B9}"/>
            </c:ext>
          </c:extLst>
        </c:ser>
        <c:dLbls>
          <c:showLegendKey val="0"/>
          <c:showVal val="1"/>
          <c:showCatName val="0"/>
          <c:showSerName val="0"/>
          <c:showPercent val="0"/>
          <c:showBubbleSize val="0"/>
        </c:dLbls>
        <c:marker val="1"/>
        <c:smooth val="0"/>
        <c:axId val="1511244384"/>
        <c:axId val="1511248224"/>
      </c:lineChart>
      <c:catAx>
        <c:axId val="151125542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511243904"/>
        <c:crosses val="autoZero"/>
        <c:auto val="1"/>
        <c:lblAlgn val="ctr"/>
        <c:lblOffset val="100"/>
        <c:noMultiLvlLbl val="0"/>
      </c:catAx>
      <c:valAx>
        <c:axId val="15112439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r>
                  <a:rPr lang="fi-FI" sz="1000"/>
                  <a:t>Milj.</a:t>
                </a:r>
                <a:r>
                  <a:rPr lang="fi-FI" sz="1000" baseline="0"/>
                  <a:t> litraa</a:t>
                </a:r>
                <a:endParaRPr lang="fi-FI" sz="1000"/>
              </a:p>
            </c:rich>
          </c:tx>
          <c:overlay val="0"/>
          <c:spPr>
            <a:noFill/>
            <a:ln>
              <a:noFill/>
            </a:ln>
            <a:effectLst/>
          </c:spPr>
          <c:txPr>
            <a:bodyPr rot="-54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511255424"/>
        <c:crosses val="autoZero"/>
        <c:crossBetween val="between"/>
      </c:valAx>
      <c:valAx>
        <c:axId val="1511248224"/>
        <c:scaling>
          <c:orientation val="minMax"/>
        </c:scaling>
        <c:delete val="0"/>
        <c:axPos val="r"/>
        <c:title>
          <c:tx>
            <c:rich>
              <a:bodyPr rot="-5400000" spcFirstLastPara="1" vertOverflow="ellipsis" vert="horz" wrap="square" anchor="ctr" anchorCtr="1"/>
              <a:lstStyle/>
              <a:p>
                <a:pPr>
                  <a:defRPr sz="1000" b="0" i="1" u="none" strike="noStrike" kern="1200" baseline="0">
                    <a:solidFill>
                      <a:schemeClr val="tx1">
                        <a:lumMod val="65000"/>
                        <a:lumOff val="35000"/>
                      </a:schemeClr>
                    </a:solidFill>
                    <a:latin typeface="+mn-lt"/>
                    <a:ea typeface="+mn-ea"/>
                    <a:cs typeface="+mn-cs"/>
                  </a:defRPr>
                </a:pPr>
                <a:r>
                  <a:rPr lang="fi-FI" sz="1000" i="1"/>
                  <a:t>Lypsytilojen</a:t>
                </a:r>
                <a:r>
                  <a:rPr lang="fi-FI" sz="1000" i="1" baseline="0"/>
                  <a:t> määrä</a:t>
                </a:r>
                <a:endParaRPr lang="fi-FI" sz="1000" i="1"/>
              </a:p>
            </c:rich>
          </c:tx>
          <c:overlay val="0"/>
          <c:spPr>
            <a:noFill/>
            <a:ln>
              <a:noFill/>
            </a:ln>
            <a:effectLst/>
          </c:spPr>
          <c:txPr>
            <a:bodyPr rot="-5400000" spcFirstLastPara="1" vertOverflow="ellipsis" vert="horz" wrap="square" anchor="ctr" anchorCtr="1"/>
            <a:lstStyle/>
            <a:p>
              <a:pPr>
                <a:defRPr sz="1000" b="0" i="1" u="none" strike="noStrike" kern="1200" baseline="0">
                  <a:solidFill>
                    <a:schemeClr val="tx1">
                      <a:lumMod val="65000"/>
                      <a:lumOff val="35000"/>
                    </a:schemeClr>
                  </a:solidFill>
                  <a:latin typeface="+mn-lt"/>
                  <a:ea typeface="+mn-ea"/>
                  <a:cs typeface="+mn-cs"/>
                </a:defRPr>
              </a:pPr>
              <a:endParaRPr lang="fi-FI"/>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1" u="none" strike="noStrike" kern="1200" baseline="0">
                <a:solidFill>
                  <a:schemeClr val="tx1">
                    <a:lumMod val="65000"/>
                    <a:lumOff val="35000"/>
                  </a:schemeClr>
                </a:solidFill>
                <a:latin typeface="+mn-lt"/>
                <a:ea typeface="+mn-ea"/>
                <a:cs typeface="+mn-cs"/>
              </a:defRPr>
            </a:pPr>
            <a:endParaRPr lang="fi-FI"/>
          </a:p>
        </c:txPr>
        <c:crossAx val="1511244384"/>
        <c:crosses val="max"/>
        <c:crossBetween val="between"/>
      </c:valAx>
      <c:catAx>
        <c:axId val="1511244384"/>
        <c:scaling>
          <c:orientation val="minMax"/>
        </c:scaling>
        <c:delete val="1"/>
        <c:axPos val="b"/>
        <c:numFmt formatCode="General" sourceLinked="1"/>
        <c:majorTickMark val="none"/>
        <c:minorTickMark val="none"/>
        <c:tickLblPos val="nextTo"/>
        <c:crossAx val="1511248224"/>
        <c:crosses val="autoZero"/>
        <c:auto val="1"/>
        <c:lblAlgn val="ctr"/>
        <c:lblOffset val="100"/>
        <c:noMultiLvlLbl val="0"/>
      </c:catAx>
      <c:spPr>
        <a:noFill/>
        <a:ln>
          <a:noFill/>
        </a:ln>
        <a:effectLst/>
      </c:spPr>
    </c:plotArea>
    <c:legend>
      <c:legendPos val="b"/>
      <c:legendEntry>
        <c:idx val="2"/>
        <c:txPr>
          <a:bodyPr rot="0" spcFirstLastPara="1" vertOverflow="ellipsis" vert="horz" wrap="square" anchor="ctr" anchorCtr="1"/>
          <a:lstStyle/>
          <a:p>
            <a:pPr>
              <a:defRPr sz="1000" b="0" i="1" u="none" strike="noStrike" kern="1200" baseline="0">
                <a:solidFill>
                  <a:schemeClr val="tx1">
                    <a:lumMod val="65000"/>
                    <a:lumOff val="35000"/>
                  </a:schemeClr>
                </a:solidFill>
                <a:latin typeface="+mn-lt"/>
                <a:ea typeface="+mn-ea"/>
                <a:cs typeface="+mn-cs"/>
              </a:defRPr>
            </a:pPr>
            <a:endParaRPr lang="fi-FI"/>
          </a:p>
        </c:txPr>
      </c:legendEntry>
      <c:legendEntry>
        <c:idx val="3"/>
        <c:txPr>
          <a:bodyPr rot="0" spcFirstLastPara="1" vertOverflow="ellipsis" vert="horz" wrap="square" anchor="ctr" anchorCtr="1"/>
          <a:lstStyle/>
          <a:p>
            <a:pPr>
              <a:defRPr sz="1000" b="0" i="1" u="none" strike="noStrike" kern="1200" baseline="0">
                <a:solidFill>
                  <a:schemeClr val="tx1">
                    <a:lumMod val="65000"/>
                    <a:lumOff val="35000"/>
                  </a:schemeClr>
                </a:solidFill>
                <a:latin typeface="+mn-lt"/>
                <a:ea typeface="+mn-ea"/>
                <a:cs typeface="+mn-cs"/>
              </a:defRPr>
            </a:pPr>
            <a:endParaRPr lang="fi-FI"/>
          </a:p>
        </c:txPr>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fi-FI"/>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a:t>Elo-</a:t>
            </a:r>
            <a:r>
              <a:rPr lang="fi-FI" sz="1800" baseline="0"/>
              <a:t> ja teurasporojen lukumäärä</a:t>
            </a:r>
            <a:endParaRPr lang="fi-FI"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barChart>
        <c:barDir val="col"/>
        <c:grouping val="clustered"/>
        <c:varyColors val="0"/>
        <c:ser>
          <c:idx val="0"/>
          <c:order val="0"/>
          <c:tx>
            <c:strRef>
              <c:f>Taul1!$B$425</c:f>
              <c:strCache>
                <c:ptCount val="1"/>
                <c:pt idx="0">
                  <c:v>Kuusamo eloporot</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extLst>
                <c:ext xmlns:c16="http://schemas.microsoft.com/office/drawing/2014/chart" uri="{C3380CC4-5D6E-409C-BE32-E72D297353CC}">
                  <c16:uniqueId val="{00000000-EC56-4E0E-9D8E-F848DE4EEFD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Taul1!$C$424:$F$424</c:f>
              <c:strCache>
                <c:ptCount val="4"/>
                <c:pt idx="0">
                  <c:v>2018-2019</c:v>
                </c:pt>
                <c:pt idx="1">
                  <c:v>2019-2020</c:v>
                </c:pt>
                <c:pt idx="2">
                  <c:v>2020-2021</c:v>
                </c:pt>
                <c:pt idx="3">
                  <c:v>2021-2022</c:v>
                </c:pt>
              </c:strCache>
            </c:strRef>
          </c:cat>
          <c:val>
            <c:numRef>
              <c:f>Taul1!$C$425:$F$425</c:f>
              <c:numCache>
                <c:formatCode>General</c:formatCode>
                <c:ptCount val="4"/>
                <c:pt idx="0">
                  <c:v>7124</c:v>
                </c:pt>
                <c:pt idx="1">
                  <c:v>7167</c:v>
                </c:pt>
                <c:pt idx="2">
                  <c:v>6957</c:v>
                </c:pt>
                <c:pt idx="3">
                  <c:v>6959</c:v>
                </c:pt>
              </c:numCache>
            </c:numRef>
          </c:val>
          <c:extLst>
            <c:ext xmlns:c16="http://schemas.microsoft.com/office/drawing/2014/chart" uri="{C3380CC4-5D6E-409C-BE32-E72D297353CC}">
              <c16:uniqueId val="{00000001-EC56-4E0E-9D8E-F848DE4EEFD0}"/>
            </c:ext>
          </c:extLst>
        </c:ser>
        <c:ser>
          <c:idx val="1"/>
          <c:order val="1"/>
          <c:tx>
            <c:strRef>
              <c:f>Taul1!$B$426</c:f>
              <c:strCache>
                <c:ptCount val="1"/>
                <c:pt idx="0">
                  <c:v>Taivalkoski eloporot</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extLst>
                <c:ext xmlns:c16="http://schemas.microsoft.com/office/drawing/2014/chart" uri="{C3380CC4-5D6E-409C-BE32-E72D297353CC}">
                  <c16:uniqueId val="{00000002-EC56-4E0E-9D8E-F848DE4EEFD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Taul1!$C$424:$F$424</c:f>
              <c:strCache>
                <c:ptCount val="4"/>
                <c:pt idx="0">
                  <c:v>2018-2019</c:v>
                </c:pt>
                <c:pt idx="1">
                  <c:v>2019-2020</c:v>
                </c:pt>
                <c:pt idx="2">
                  <c:v>2020-2021</c:v>
                </c:pt>
                <c:pt idx="3">
                  <c:v>2021-2022</c:v>
                </c:pt>
              </c:strCache>
            </c:strRef>
          </c:cat>
          <c:val>
            <c:numRef>
              <c:f>Taul1!$C$426:$F$426</c:f>
              <c:numCache>
                <c:formatCode>General</c:formatCode>
                <c:ptCount val="4"/>
                <c:pt idx="0">
                  <c:v>3158</c:v>
                </c:pt>
                <c:pt idx="1">
                  <c:v>3191</c:v>
                </c:pt>
                <c:pt idx="2">
                  <c:v>3194</c:v>
                </c:pt>
                <c:pt idx="3">
                  <c:v>3276</c:v>
                </c:pt>
              </c:numCache>
            </c:numRef>
          </c:val>
          <c:extLst>
            <c:ext xmlns:c16="http://schemas.microsoft.com/office/drawing/2014/chart" uri="{C3380CC4-5D6E-409C-BE32-E72D297353CC}">
              <c16:uniqueId val="{00000003-EC56-4E0E-9D8E-F848DE4EEFD0}"/>
            </c:ext>
          </c:extLst>
        </c:ser>
        <c:dLbls>
          <c:showLegendKey val="0"/>
          <c:showVal val="1"/>
          <c:showCatName val="0"/>
          <c:showSerName val="0"/>
          <c:showPercent val="0"/>
          <c:showBubbleSize val="0"/>
        </c:dLbls>
        <c:gapWidth val="219"/>
        <c:overlap val="-27"/>
        <c:axId val="413732368"/>
        <c:axId val="413733328"/>
      </c:barChart>
      <c:lineChart>
        <c:grouping val="standard"/>
        <c:varyColors val="0"/>
        <c:ser>
          <c:idx val="2"/>
          <c:order val="2"/>
          <c:tx>
            <c:strRef>
              <c:f>Taul1!$B$427</c:f>
              <c:strCache>
                <c:ptCount val="1"/>
                <c:pt idx="0">
                  <c:v>Kuusamo teurasporot</c:v>
                </c:pt>
              </c:strCache>
            </c:strRef>
          </c:tx>
          <c:spPr>
            <a:ln w="31750" cap="rnd">
              <a:solidFill>
                <a:schemeClr val="accent1"/>
              </a:solidFill>
              <a:round/>
            </a:ln>
            <a:effectLst>
              <a:outerShdw blurRad="57150" dist="19050" dir="5400000" algn="ctr" rotWithShape="0">
                <a:srgbClr val="000000">
                  <a:alpha val="63000"/>
                </a:srgbClr>
              </a:outerShdw>
            </a:effectLst>
          </c:spPr>
          <c:marker>
            <c:symbol val="none"/>
          </c:marker>
          <c:dLbls>
            <c:dLbl>
              <c:idx val="3"/>
              <c:spPr>
                <a:noFill/>
                <a:ln>
                  <a:noFill/>
                </a:ln>
                <a:effectLst/>
              </c:spPr>
              <c:txPr>
                <a:bodyPr rot="0" spcFirstLastPara="1" vertOverflow="ellipsis" vert="horz" wrap="square" lIns="38100" tIns="19050" rIns="38100" bIns="19050" anchor="ctr" anchorCtr="1">
                  <a:spAutoFit/>
                </a:bodyPr>
                <a:lstStyle/>
                <a:p>
                  <a:pPr>
                    <a:defRPr sz="900" b="1" i="1"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extLst>
                <c:ext xmlns:c16="http://schemas.microsoft.com/office/drawing/2014/chart" uri="{C3380CC4-5D6E-409C-BE32-E72D297353CC}">
                  <c16:uniqueId val="{00000004-EC56-4E0E-9D8E-F848DE4EEFD0}"/>
                </c:ext>
              </c:extLst>
            </c:dLbl>
            <c:spPr>
              <a:noFill/>
              <a:ln>
                <a:noFill/>
              </a:ln>
              <a:effectLst/>
            </c:spPr>
            <c:txPr>
              <a:bodyPr rot="0" spcFirstLastPara="1" vertOverflow="ellipsis" vert="horz" wrap="square" lIns="38100" tIns="19050" rIns="38100" bIns="19050" anchor="ctr" anchorCtr="1">
                <a:spAutoFit/>
              </a:bodyPr>
              <a:lstStyle/>
              <a:p>
                <a:pPr>
                  <a:defRPr sz="900" b="0" i="1"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Taul1!$C$424:$F$424</c:f>
              <c:strCache>
                <c:ptCount val="4"/>
                <c:pt idx="0">
                  <c:v>2018-2019</c:v>
                </c:pt>
                <c:pt idx="1">
                  <c:v>2019-2020</c:v>
                </c:pt>
                <c:pt idx="2">
                  <c:v>2020-2021</c:v>
                </c:pt>
                <c:pt idx="3">
                  <c:v>2021-2022</c:v>
                </c:pt>
              </c:strCache>
            </c:strRef>
          </c:cat>
          <c:val>
            <c:numRef>
              <c:f>Taul1!$C$427:$F$427</c:f>
              <c:numCache>
                <c:formatCode>General</c:formatCode>
                <c:ptCount val="4"/>
                <c:pt idx="0">
                  <c:v>2385</c:v>
                </c:pt>
                <c:pt idx="1">
                  <c:v>2723</c:v>
                </c:pt>
                <c:pt idx="2">
                  <c:v>1710</c:v>
                </c:pt>
                <c:pt idx="3">
                  <c:v>2012</c:v>
                </c:pt>
              </c:numCache>
            </c:numRef>
          </c:val>
          <c:smooth val="0"/>
          <c:extLst>
            <c:ext xmlns:c16="http://schemas.microsoft.com/office/drawing/2014/chart" uri="{C3380CC4-5D6E-409C-BE32-E72D297353CC}">
              <c16:uniqueId val="{00000005-EC56-4E0E-9D8E-F848DE4EEFD0}"/>
            </c:ext>
          </c:extLst>
        </c:ser>
        <c:ser>
          <c:idx val="3"/>
          <c:order val="3"/>
          <c:tx>
            <c:strRef>
              <c:f>Taul1!$B$428</c:f>
              <c:strCache>
                <c:ptCount val="1"/>
                <c:pt idx="0">
                  <c:v>Taivalkoski teurasporot</c:v>
                </c:pt>
              </c:strCache>
            </c:strRef>
          </c:tx>
          <c:spPr>
            <a:ln w="31750" cap="rnd">
              <a:solidFill>
                <a:schemeClr val="accent2"/>
              </a:solidFill>
              <a:round/>
            </a:ln>
            <a:effectLst>
              <a:outerShdw blurRad="57150" dist="19050" dir="5400000" algn="ctr" rotWithShape="0">
                <a:srgbClr val="000000">
                  <a:alpha val="63000"/>
                </a:srgbClr>
              </a:outerShdw>
            </a:effectLst>
          </c:spPr>
          <c:marker>
            <c:symbol val="none"/>
          </c:marker>
          <c:dLbls>
            <c:dLbl>
              <c:idx val="1"/>
              <c:layout>
                <c:manualLayout>
                  <c:x val="9.4705443698732284E-3"/>
                  <c:y val="-1.388888888888888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82A-4C15-BE74-8C677386B34A}"/>
                </c:ext>
              </c:extLst>
            </c:dLbl>
            <c:dLbl>
              <c:idx val="3"/>
              <c:spPr>
                <a:noFill/>
                <a:ln>
                  <a:noFill/>
                </a:ln>
                <a:effectLst/>
              </c:spPr>
              <c:txPr>
                <a:bodyPr rot="0" spcFirstLastPara="1" vertOverflow="ellipsis" vert="horz" wrap="square" lIns="38100" tIns="19050" rIns="38100" bIns="19050" anchor="ctr" anchorCtr="1">
                  <a:spAutoFit/>
                </a:bodyPr>
                <a:lstStyle/>
                <a:p>
                  <a:pPr>
                    <a:defRPr sz="900" b="1" i="1"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extLst>
                <c:ext xmlns:c16="http://schemas.microsoft.com/office/drawing/2014/chart" uri="{C3380CC4-5D6E-409C-BE32-E72D297353CC}">
                  <c16:uniqueId val="{00000006-EC56-4E0E-9D8E-F848DE4EEFD0}"/>
                </c:ext>
              </c:extLst>
            </c:dLbl>
            <c:spPr>
              <a:noFill/>
              <a:ln>
                <a:noFill/>
              </a:ln>
              <a:effectLst/>
            </c:spPr>
            <c:txPr>
              <a:bodyPr rot="0" spcFirstLastPara="1" vertOverflow="ellipsis" vert="horz" wrap="square" lIns="38100" tIns="19050" rIns="38100" bIns="19050" anchor="ctr" anchorCtr="1">
                <a:spAutoFit/>
              </a:bodyPr>
              <a:lstStyle/>
              <a:p>
                <a:pPr>
                  <a:defRPr sz="900" b="0" i="1"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Taul1!$C$424:$F$424</c:f>
              <c:strCache>
                <c:ptCount val="4"/>
                <c:pt idx="0">
                  <c:v>2018-2019</c:v>
                </c:pt>
                <c:pt idx="1">
                  <c:v>2019-2020</c:v>
                </c:pt>
                <c:pt idx="2">
                  <c:v>2020-2021</c:v>
                </c:pt>
                <c:pt idx="3">
                  <c:v>2021-2022</c:v>
                </c:pt>
              </c:strCache>
            </c:strRef>
          </c:cat>
          <c:val>
            <c:numRef>
              <c:f>Taul1!$C$428:$F$428</c:f>
              <c:numCache>
                <c:formatCode>General</c:formatCode>
                <c:ptCount val="4"/>
                <c:pt idx="0">
                  <c:v>1077</c:v>
                </c:pt>
                <c:pt idx="1">
                  <c:v>1536</c:v>
                </c:pt>
                <c:pt idx="2">
                  <c:v>1055</c:v>
                </c:pt>
                <c:pt idx="3">
                  <c:v>1086</c:v>
                </c:pt>
              </c:numCache>
            </c:numRef>
          </c:val>
          <c:smooth val="0"/>
          <c:extLst>
            <c:ext xmlns:c16="http://schemas.microsoft.com/office/drawing/2014/chart" uri="{C3380CC4-5D6E-409C-BE32-E72D297353CC}">
              <c16:uniqueId val="{00000007-EC56-4E0E-9D8E-F848DE4EEFD0}"/>
            </c:ext>
          </c:extLst>
        </c:ser>
        <c:dLbls>
          <c:showLegendKey val="0"/>
          <c:showVal val="1"/>
          <c:showCatName val="0"/>
          <c:showSerName val="0"/>
          <c:showPercent val="0"/>
          <c:showBubbleSize val="0"/>
        </c:dLbls>
        <c:marker val="1"/>
        <c:smooth val="0"/>
        <c:axId val="413734288"/>
        <c:axId val="413731408"/>
      </c:lineChart>
      <c:catAx>
        <c:axId val="41373236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413733328"/>
        <c:crosses val="autoZero"/>
        <c:auto val="1"/>
        <c:lblAlgn val="ctr"/>
        <c:lblOffset val="100"/>
        <c:noMultiLvlLbl val="0"/>
      </c:catAx>
      <c:valAx>
        <c:axId val="4137333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i-FI" sz="1000"/>
                  <a:t>Eloporojen</a:t>
                </a:r>
                <a:r>
                  <a:rPr lang="fi-FI" sz="1000" baseline="0"/>
                  <a:t> määrä</a:t>
                </a:r>
                <a:endParaRPr lang="fi-FI" sz="1000"/>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413732368"/>
        <c:crosses val="autoZero"/>
        <c:crossBetween val="between"/>
      </c:valAx>
      <c:valAx>
        <c:axId val="413731408"/>
        <c:scaling>
          <c:orientation val="minMax"/>
        </c:scaling>
        <c:delete val="0"/>
        <c:axPos val="r"/>
        <c:title>
          <c:tx>
            <c:rich>
              <a:bodyPr rot="-5400000" spcFirstLastPara="1" vertOverflow="ellipsis" vert="horz" wrap="square" anchor="ctr" anchorCtr="1"/>
              <a:lstStyle/>
              <a:p>
                <a:pPr>
                  <a:defRPr sz="1000" b="0" i="1" u="none" strike="noStrike" kern="1200" baseline="0">
                    <a:solidFill>
                      <a:schemeClr val="tx1">
                        <a:lumMod val="65000"/>
                        <a:lumOff val="35000"/>
                      </a:schemeClr>
                    </a:solidFill>
                    <a:latin typeface="+mn-lt"/>
                    <a:ea typeface="+mn-ea"/>
                    <a:cs typeface="+mn-cs"/>
                  </a:defRPr>
                </a:pPr>
                <a:r>
                  <a:rPr lang="fi-FI" sz="1000" i="1"/>
                  <a:t>Teurasporojen</a:t>
                </a:r>
                <a:r>
                  <a:rPr lang="fi-FI" sz="1000" i="1" baseline="0"/>
                  <a:t> määrä</a:t>
                </a:r>
                <a:endParaRPr lang="fi-FI" sz="1000" i="1"/>
              </a:p>
            </c:rich>
          </c:tx>
          <c:overlay val="0"/>
          <c:spPr>
            <a:noFill/>
            <a:ln>
              <a:noFill/>
            </a:ln>
            <a:effectLst/>
          </c:spPr>
          <c:txPr>
            <a:bodyPr rot="-5400000" spcFirstLastPara="1" vertOverflow="ellipsis" vert="horz" wrap="square" anchor="ctr" anchorCtr="1"/>
            <a:lstStyle/>
            <a:p>
              <a:pPr>
                <a:defRPr sz="1000" b="0" i="1" u="none" strike="noStrike" kern="1200" baseline="0">
                  <a:solidFill>
                    <a:schemeClr val="tx1">
                      <a:lumMod val="65000"/>
                      <a:lumOff val="35000"/>
                    </a:schemeClr>
                  </a:solidFill>
                  <a:latin typeface="+mn-lt"/>
                  <a:ea typeface="+mn-ea"/>
                  <a:cs typeface="+mn-cs"/>
                </a:defRPr>
              </a:pPr>
              <a:endParaRPr lang="fi-FI"/>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1" u="none" strike="noStrike" kern="1200" baseline="0">
                <a:solidFill>
                  <a:schemeClr val="tx1">
                    <a:lumMod val="65000"/>
                    <a:lumOff val="35000"/>
                  </a:schemeClr>
                </a:solidFill>
                <a:latin typeface="+mn-lt"/>
                <a:ea typeface="+mn-ea"/>
                <a:cs typeface="+mn-cs"/>
              </a:defRPr>
            </a:pPr>
            <a:endParaRPr lang="fi-FI"/>
          </a:p>
        </c:txPr>
        <c:crossAx val="413734288"/>
        <c:crosses val="max"/>
        <c:crossBetween val="between"/>
      </c:valAx>
      <c:catAx>
        <c:axId val="413734288"/>
        <c:scaling>
          <c:orientation val="minMax"/>
        </c:scaling>
        <c:delete val="1"/>
        <c:axPos val="b"/>
        <c:numFmt formatCode="General" sourceLinked="1"/>
        <c:majorTickMark val="none"/>
        <c:minorTickMark val="none"/>
        <c:tickLblPos val="nextTo"/>
        <c:crossAx val="413731408"/>
        <c:crosses val="autoZero"/>
        <c:auto val="1"/>
        <c:lblAlgn val="ctr"/>
        <c:lblOffset val="100"/>
        <c:noMultiLvlLbl val="0"/>
      </c:catAx>
      <c:spPr>
        <a:noFill/>
        <a:ln>
          <a:noFill/>
        </a:ln>
        <a:effectLst/>
      </c:spPr>
    </c:plotArea>
    <c:legend>
      <c:legendPos val="b"/>
      <c:legendEntry>
        <c:idx val="2"/>
        <c:txPr>
          <a:bodyPr rot="0" spcFirstLastPara="1" vertOverflow="ellipsis" vert="horz" wrap="square" anchor="ctr" anchorCtr="1"/>
          <a:lstStyle/>
          <a:p>
            <a:pPr>
              <a:defRPr sz="1000" b="0" i="1" u="none" strike="noStrike" kern="1200" baseline="0">
                <a:solidFill>
                  <a:schemeClr val="tx1">
                    <a:lumMod val="65000"/>
                    <a:lumOff val="35000"/>
                  </a:schemeClr>
                </a:solidFill>
                <a:latin typeface="+mn-lt"/>
                <a:ea typeface="+mn-ea"/>
                <a:cs typeface="+mn-cs"/>
              </a:defRPr>
            </a:pPr>
            <a:endParaRPr lang="fi-FI"/>
          </a:p>
        </c:txPr>
      </c:legendEntry>
      <c:legendEntry>
        <c:idx val="3"/>
        <c:txPr>
          <a:bodyPr rot="0" spcFirstLastPara="1" vertOverflow="ellipsis" vert="horz" wrap="square" anchor="ctr" anchorCtr="1"/>
          <a:lstStyle/>
          <a:p>
            <a:pPr>
              <a:defRPr sz="1000" b="0" i="1" u="none" strike="noStrike" kern="1200" baseline="0">
                <a:solidFill>
                  <a:schemeClr val="tx1">
                    <a:lumMod val="65000"/>
                    <a:lumOff val="35000"/>
                  </a:schemeClr>
                </a:solidFill>
                <a:latin typeface="+mn-lt"/>
                <a:ea typeface="+mn-ea"/>
                <a:cs typeface="+mn-cs"/>
              </a:defRPr>
            </a:pPr>
            <a:endParaRPr lang="fi-FI"/>
          </a:p>
        </c:txPr>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fi-FI"/>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a:t>Liikevaihdon</a:t>
            </a:r>
            <a:r>
              <a:rPr lang="fi-FI" sz="1800" baseline="0"/>
              <a:t> kehitys</a:t>
            </a:r>
            <a:endParaRPr lang="fi-FI"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barChart>
        <c:barDir val="bar"/>
        <c:grouping val="clustered"/>
        <c:varyColors val="0"/>
        <c:ser>
          <c:idx val="0"/>
          <c:order val="0"/>
          <c:tx>
            <c:strRef>
              <c:f>Taul1!$C$482</c:f>
              <c:strCache>
                <c:ptCount val="1"/>
                <c:pt idx="0">
                  <c:v>2019</c:v>
                </c:pt>
              </c:strCache>
            </c:strRef>
          </c:tx>
          <c:spPr>
            <a:solidFill>
              <a:schemeClr val="bg2">
                <a:lumMod val="90000"/>
              </a:schemeClr>
            </a:solidFill>
            <a:ln>
              <a:noFill/>
            </a:ln>
            <a:effectLst>
              <a:outerShdw blurRad="57150" dist="19050" dir="5400000" algn="ctr" rotWithShape="0">
                <a:srgbClr val="000000">
                  <a:alpha val="63000"/>
                </a:srgbClr>
              </a:outerShdw>
            </a:effectLst>
          </c:spPr>
          <c:invertIfNegative val="0"/>
          <c:dLbls>
            <c:delete val="1"/>
          </c:dLbls>
          <c:cat>
            <c:strRef>
              <c:f>Taul1!$B$483:$B$486</c:f>
              <c:strCache>
                <c:ptCount val="4"/>
                <c:pt idx="0">
                  <c:v>Metsäsektori yhteensä</c:v>
                </c:pt>
                <c:pt idx="1">
                  <c:v>TOL 31 Huonekalujen valmistus</c:v>
                </c:pt>
                <c:pt idx="2">
                  <c:v>TOL 16 Puuteollisuus</c:v>
                </c:pt>
                <c:pt idx="3">
                  <c:v>TOL 02 Metsätalous ja puunkorjuu</c:v>
                </c:pt>
              </c:strCache>
            </c:strRef>
          </c:cat>
          <c:val>
            <c:numRef>
              <c:f>Taul1!$C$483:$C$486</c:f>
              <c:numCache>
                <c:formatCode>General</c:formatCode>
                <c:ptCount val="4"/>
                <c:pt idx="0">
                  <c:v>206.1</c:v>
                </c:pt>
                <c:pt idx="1">
                  <c:v>4.3</c:v>
                </c:pt>
                <c:pt idx="2">
                  <c:v>177.8</c:v>
                </c:pt>
                <c:pt idx="3">
                  <c:v>24</c:v>
                </c:pt>
              </c:numCache>
            </c:numRef>
          </c:val>
          <c:extLst>
            <c:ext xmlns:c16="http://schemas.microsoft.com/office/drawing/2014/chart" uri="{C3380CC4-5D6E-409C-BE32-E72D297353CC}">
              <c16:uniqueId val="{00000000-0A92-4D3E-984D-A607B75D6496}"/>
            </c:ext>
          </c:extLst>
        </c:ser>
        <c:ser>
          <c:idx val="1"/>
          <c:order val="1"/>
          <c:tx>
            <c:strRef>
              <c:f>Taul1!$D$482</c:f>
              <c:strCache>
                <c:ptCount val="1"/>
                <c:pt idx="0">
                  <c:v>2020</c:v>
                </c:pt>
              </c:strCache>
            </c:strRef>
          </c:tx>
          <c:spPr>
            <a:solidFill>
              <a:schemeClr val="accent4"/>
            </a:solidFill>
            <a:ln>
              <a:noFill/>
            </a:ln>
            <a:effectLst>
              <a:outerShdw blurRad="57150" dist="19050" dir="5400000" algn="ctr" rotWithShape="0">
                <a:srgbClr val="000000">
                  <a:alpha val="63000"/>
                </a:srgbClr>
              </a:outerShdw>
            </a:effectLst>
          </c:spPr>
          <c:invertIfNegative val="0"/>
          <c:dLbls>
            <c:delete val="1"/>
          </c:dLbls>
          <c:cat>
            <c:strRef>
              <c:f>Taul1!$B$483:$B$486</c:f>
              <c:strCache>
                <c:ptCount val="4"/>
                <c:pt idx="0">
                  <c:v>Metsäsektori yhteensä</c:v>
                </c:pt>
                <c:pt idx="1">
                  <c:v>TOL 31 Huonekalujen valmistus</c:v>
                </c:pt>
                <c:pt idx="2">
                  <c:v>TOL 16 Puuteollisuus</c:v>
                </c:pt>
                <c:pt idx="3">
                  <c:v>TOL 02 Metsätalous ja puunkorjuu</c:v>
                </c:pt>
              </c:strCache>
            </c:strRef>
          </c:cat>
          <c:val>
            <c:numRef>
              <c:f>Taul1!$D$483:$D$486</c:f>
              <c:numCache>
                <c:formatCode>General</c:formatCode>
                <c:ptCount val="4"/>
                <c:pt idx="0">
                  <c:v>212.7</c:v>
                </c:pt>
                <c:pt idx="1">
                  <c:v>4.9000000000000004</c:v>
                </c:pt>
                <c:pt idx="2">
                  <c:v>182.4</c:v>
                </c:pt>
                <c:pt idx="3">
                  <c:v>25.4</c:v>
                </c:pt>
              </c:numCache>
            </c:numRef>
          </c:val>
          <c:extLst>
            <c:ext xmlns:c16="http://schemas.microsoft.com/office/drawing/2014/chart" uri="{C3380CC4-5D6E-409C-BE32-E72D297353CC}">
              <c16:uniqueId val="{00000001-0A92-4D3E-984D-A607B75D6496}"/>
            </c:ext>
          </c:extLst>
        </c:ser>
        <c:ser>
          <c:idx val="2"/>
          <c:order val="2"/>
          <c:tx>
            <c:strRef>
              <c:f>Taul1!$E$482</c:f>
              <c:strCache>
                <c:ptCount val="1"/>
                <c:pt idx="0">
                  <c:v>2021</c:v>
                </c:pt>
              </c:strCache>
            </c:strRef>
          </c:tx>
          <c:spPr>
            <a:solidFill>
              <a:srgbClr val="92D050"/>
            </a:solidFill>
            <a:ln>
              <a:noFill/>
            </a:ln>
            <a:effectLst>
              <a:outerShdw blurRad="57150" dist="19050" dir="5400000" algn="ctr" rotWithShape="0">
                <a:srgbClr val="000000">
                  <a:alpha val="63000"/>
                </a:srgbClr>
              </a:outerShdw>
            </a:effectLst>
          </c:spPr>
          <c:invertIfNegative val="0"/>
          <c:dLbls>
            <c:dLbl>
              <c:idx val="0"/>
              <c:tx>
                <c:rich>
                  <a:bodyPr/>
                  <a:lstStyle/>
                  <a:p>
                    <a:r>
                      <a:rPr lang="en-US"/>
                      <a:t>241,7</a:t>
                    </a:r>
                    <a:r>
                      <a:rPr lang="en-US" baseline="0"/>
                      <a:t> milj. €</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0A92-4D3E-984D-A607B75D6496}"/>
                </c:ext>
              </c:extLst>
            </c:dLbl>
            <c:dLbl>
              <c:idx val="1"/>
              <c:tx>
                <c:rich>
                  <a:bodyPr/>
                  <a:lstStyle/>
                  <a:p>
                    <a:r>
                      <a:rPr lang="en-US" baseline="0"/>
                      <a:t>3,7 milj. €</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0A92-4D3E-984D-A607B75D6496}"/>
                </c:ext>
              </c:extLst>
            </c:dLbl>
            <c:dLbl>
              <c:idx val="2"/>
              <c:tx>
                <c:rich>
                  <a:bodyPr/>
                  <a:lstStyle/>
                  <a:p>
                    <a:r>
                      <a:rPr lang="en-US" baseline="0"/>
                      <a:t>210,1 milj. €</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0A92-4D3E-984D-A607B75D6496}"/>
                </c:ext>
              </c:extLst>
            </c:dLbl>
            <c:dLbl>
              <c:idx val="3"/>
              <c:tx>
                <c:rich>
                  <a:bodyPr/>
                  <a:lstStyle/>
                  <a:p>
                    <a:r>
                      <a:rPr lang="en-US"/>
                      <a:t>27,9</a:t>
                    </a:r>
                    <a:r>
                      <a:rPr lang="en-US" baseline="0"/>
                      <a:t> milj. €</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0A92-4D3E-984D-A607B75D649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Taul1!$B$483:$B$486</c:f>
              <c:strCache>
                <c:ptCount val="4"/>
                <c:pt idx="0">
                  <c:v>Metsäsektori yhteensä</c:v>
                </c:pt>
                <c:pt idx="1">
                  <c:v>TOL 31 Huonekalujen valmistus</c:v>
                </c:pt>
                <c:pt idx="2">
                  <c:v>TOL 16 Puuteollisuus</c:v>
                </c:pt>
                <c:pt idx="3">
                  <c:v>TOL 02 Metsätalous ja puunkorjuu</c:v>
                </c:pt>
              </c:strCache>
            </c:strRef>
          </c:cat>
          <c:val>
            <c:numRef>
              <c:f>Taul1!$E$483:$E$486</c:f>
              <c:numCache>
                <c:formatCode>General</c:formatCode>
                <c:ptCount val="4"/>
                <c:pt idx="0">
                  <c:v>241.7</c:v>
                </c:pt>
                <c:pt idx="1">
                  <c:v>3.7</c:v>
                </c:pt>
                <c:pt idx="2">
                  <c:v>210.1</c:v>
                </c:pt>
                <c:pt idx="3">
                  <c:v>27.9</c:v>
                </c:pt>
              </c:numCache>
            </c:numRef>
          </c:val>
          <c:extLst>
            <c:ext xmlns:c16="http://schemas.microsoft.com/office/drawing/2014/chart" uri="{C3380CC4-5D6E-409C-BE32-E72D297353CC}">
              <c16:uniqueId val="{00000006-0A92-4D3E-984D-A607B75D6496}"/>
            </c:ext>
          </c:extLst>
        </c:ser>
        <c:dLbls>
          <c:dLblPos val="outEnd"/>
          <c:showLegendKey val="0"/>
          <c:showVal val="1"/>
          <c:showCatName val="0"/>
          <c:showSerName val="0"/>
          <c:showPercent val="0"/>
          <c:showBubbleSize val="0"/>
        </c:dLbls>
        <c:gapWidth val="115"/>
        <c:overlap val="-20"/>
        <c:axId val="1312377280"/>
        <c:axId val="1312381600"/>
      </c:barChart>
      <c:catAx>
        <c:axId val="1312377280"/>
        <c:scaling>
          <c:orientation val="minMax"/>
        </c:scaling>
        <c:delete val="0"/>
        <c:axPos val="l"/>
        <c:numFmt formatCode="General" sourceLinked="1"/>
        <c:majorTickMark val="out"/>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312381600"/>
        <c:crosses val="autoZero"/>
        <c:auto val="1"/>
        <c:lblAlgn val="ctr"/>
        <c:lblOffset val="100"/>
        <c:noMultiLvlLbl val="0"/>
      </c:catAx>
      <c:valAx>
        <c:axId val="1312381600"/>
        <c:scaling>
          <c:orientation val="minMax"/>
        </c:scaling>
        <c:delete val="1"/>
        <c:axPos val="b"/>
        <c:majorGridlines>
          <c:spPr>
            <a:ln w="9525" cap="flat" cmpd="sng" algn="ctr">
              <a:noFill/>
              <a:round/>
            </a:ln>
            <a:effectLst/>
          </c:spPr>
        </c:majorGridlines>
        <c:numFmt formatCode="General" sourceLinked="1"/>
        <c:majorTickMark val="out"/>
        <c:minorTickMark val="none"/>
        <c:tickLblPos val="nextTo"/>
        <c:crossAx val="1312377280"/>
        <c:crosses val="autoZero"/>
        <c:crossBetween val="between"/>
        <c:majorUnit val="5"/>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a:t>Työvoiman</a:t>
            </a:r>
            <a:r>
              <a:rPr lang="fi-FI" sz="1800" baseline="0"/>
              <a:t> kehitys</a:t>
            </a:r>
            <a:endParaRPr lang="fi-FI"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barChart>
        <c:barDir val="bar"/>
        <c:grouping val="clustered"/>
        <c:varyColors val="0"/>
        <c:ser>
          <c:idx val="0"/>
          <c:order val="0"/>
          <c:tx>
            <c:strRef>
              <c:f>Taul1!$C$521</c:f>
              <c:strCache>
                <c:ptCount val="1"/>
                <c:pt idx="0">
                  <c:v>2019</c:v>
                </c:pt>
              </c:strCache>
            </c:strRef>
          </c:tx>
          <c:spPr>
            <a:solidFill>
              <a:schemeClr val="bg2">
                <a:lumMod val="90000"/>
              </a:schemeClr>
            </a:solidFill>
            <a:ln>
              <a:noFill/>
            </a:ln>
            <a:effectLst>
              <a:outerShdw blurRad="57150" dist="19050" dir="5400000" algn="ctr" rotWithShape="0">
                <a:srgbClr val="000000">
                  <a:alpha val="63000"/>
                </a:srgbClr>
              </a:outerShdw>
            </a:effectLst>
          </c:spPr>
          <c:invertIfNegative val="0"/>
          <c:dLbls>
            <c:delete val="1"/>
          </c:dLbls>
          <c:cat>
            <c:strRef>
              <c:f>Taul1!$B$522:$B$525</c:f>
              <c:strCache>
                <c:ptCount val="4"/>
                <c:pt idx="0">
                  <c:v>Metsäsektori yhteensä</c:v>
                </c:pt>
                <c:pt idx="1">
                  <c:v>TOL 31 Huonekalujen valmistus</c:v>
                </c:pt>
                <c:pt idx="2">
                  <c:v>TOL 16 Puuteollisuus</c:v>
                </c:pt>
                <c:pt idx="3">
                  <c:v>TOL 02 Metsätalous ja puunkorjuu</c:v>
                </c:pt>
              </c:strCache>
            </c:strRef>
          </c:cat>
          <c:val>
            <c:numRef>
              <c:f>Taul1!$C$522:$C$525</c:f>
              <c:numCache>
                <c:formatCode>General</c:formatCode>
                <c:ptCount val="4"/>
                <c:pt idx="0">
                  <c:v>378</c:v>
                </c:pt>
                <c:pt idx="1">
                  <c:v>24</c:v>
                </c:pt>
                <c:pt idx="2">
                  <c:v>244</c:v>
                </c:pt>
                <c:pt idx="3">
                  <c:v>110</c:v>
                </c:pt>
              </c:numCache>
            </c:numRef>
          </c:val>
          <c:extLst>
            <c:ext xmlns:c16="http://schemas.microsoft.com/office/drawing/2014/chart" uri="{C3380CC4-5D6E-409C-BE32-E72D297353CC}">
              <c16:uniqueId val="{00000000-D645-4117-BBF2-E28249193C50}"/>
            </c:ext>
          </c:extLst>
        </c:ser>
        <c:ser>
          <c:idx val="1"/>
          <c:order val="1"/>
          <c:tx>
            <c:strRef>
              <c:f>Taul1!$D$521</c:f>
              <c:strCache>
                <c:ptCount val="1"/>
                <c:pt idx="0">
                  <c:v>2020</c:v>
                </c:pt>
              </c:strCache>
            </c:strRef>
          </c:tx>
          <c:spPr>
            <a:solidFill>
              <a:schemeClr val="accent4"/>
            </a:solidFill>
            <a:ln>
              <a:noFill/>
            </a:ln>
            <a:effectLst>
              <a:outerShdw blurRad="57150" dist="19050" dir="5400000" algn="ctr" rotWithShape="0">
                <a:srgbClr val="000000">
                  <a:alpha val="63000"/>
                </a:srgbClr>
              </a:outerShdw>
            </a:effectLst>
          </c:spPr>
          <c:invertIfNegative val="0"/>
          <c:dLbls>
            <c:delete val="1"/>
          </c:dLbls>
          <c:cat>
            <c:strRef>
              <c:f>Taul1!$B$522:$B$525</c:f>
              <c:strCache>
                <c:ptCount val="4"/>
                <c:pt idx="0">
                  <c:v>Metsäsektori yhteensä</c:v>
                </c:pt>
                <c:pt idx="1">
                  <c:v>TOL 31 Huonekalujen valmistus</c:v>
                </c:pt>
                <c:pt idx="2">
                  <c:v>TOL 16 Puuteollisuus</c:v>
                </c:pt>
                <c:pt idx="3">
                  <c:v>TOL 02 Metsätalous ja puunkorjuu</c:v>
                </c:pt>
              </c:strCache>
            </c:strRef>
          </c:cat>
          <c:val>
            <c:numRef>
              <c:f>Taul1!$D$522:$D$525</c:f>
              <c:numCache>
                <c:formatCode>General</c:formatCode>
                <c:ptCount val="4"/>
                <c:pt idx="0">
                  <c:v>468</c:v>
                </c:pt>
                <c:pt idx="1">
                  <c:v>26</c:v>
                </c:pt>
                <c:pt idx="2">
                  <c:v>315</c:v>
                </c:pt>
                <c:pt idx="3">
                  <c:v>127</c:v>
                </c:pt>
              </c:numCache>
            </c:numRef>
          </c:val>
          <c:extLst>
            <c:ext xmlns:c16="http://schemas.microsoft.com/office/drawing/2014/chart" uri="{C3380CC4-5D6E-409C-BE32-E72D297353CC}">
              <c16:uniqueId val="{00000001-D645-4117-BBF2-E28249193C50}"/>
            </c:ext>
          </c:extLst>
        </c:ser>
        <c:ser>
          <c:idx val="2"/>
          <c:order val="2"/>
          <c:tx>
            <c:strRef>
              <c:f>Taul1!$E$521</c:f>
              <c:strCache>
                <c:ptCount val="1"/>
                <c:pt idx="0">
                  <c:v>2021</c:v>
                </c:pt>
              </c:strCache>
            </c:strRef>
          </c:tx>
          <c:spPr>
            <a:solidFill>
              <a:srgbClr val="92D050"/>
            </a:solidFill>
            <a:ln>
              <a:noFill/>
            </a:ln>
            <a:effectLst>
              <a:outerShdw blurRad="57150" dist="19050" dir="5400000" algn="ctr" rotWithShape="0">
                <a:srgbClr val="000000">
                  <a:alpha val="63000"/>
                </a:srgbClr>
              </a:outerShdw>
            </a:effectLst>
          </c:spPr>
          <c:invertIfNegative val="0"/>
          <c:dLbls>
            <c:dLbl>
              <c:idx val="0"/>
              <c:tx>
                <c:rich>
                  <a:bodyPr/>
                  <a:lstStyle/>
                  <a:p>
                    <a:r>
                      <a:rPr lang="en-US"/>
                      <a:t>431</a:t>
                    </a:r>
                    <a:r>
                      <a:rPr lang="en-US" baseline="0"/>
                      <a:t> htv</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D645-4117-BBF2-E28249193C50}"/>
                </c:ext>
              </c:extLst>
            </c:dLbl>
            <c:dLbl>
              <c:idx val="1"/>
              <c:tx>
                <c:rich>
                  <a:bodyPr/>
                  <a:lstStyle/>
                  <a:p>
                    <a:r>
                      <a:rPr lang="en-US"/>
                      <a:t>25</a:t>
                    </a:r>
                    <a:r>
                      <a:rPr lang="en-US" baseline="0"/>
                      <a:t> htv</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D645-4117-BBF2-E28249193C50}"/>
                </c:ext>
              </c:extLst>
            </c:dLbl>
            <c:dLbl>
              <c:idx val="2"/>
              <c:tx>
                <c:rich>
                  <a:bodyPr/>
                  <a:lstStyle/>
                  <a:p>
                    <a:r>
                      <a:rPr lang="en-US" baseline="0"/>
                      <a:t>297 htv</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D645-4117-BBF2-E28249193C50}"/>
                </c:ext>
              </c:extLst>
            </c:dLbl>
            <c:dLbl>
              <c:idx val="3"/>
              <c:tx>
                <c:rich>
                  <a:bodyPr/>
                  <a:lstStyle/>
                  <a:p>
                    <a:r>
                      <a:rPr lang="en-US"/>
                      <a:t>109</a:t>
                    </a:r>
                    <a:r>
                      <a:rPr lang="en-US" baseline="0"/>
                      <a:t> htv</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D645-4117-BBF2-E28249193C5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Taul1!$B$522:$B$525</c:f>
              <c:strCache>
                <c:ptCount val="4"/>
                <c:pt idx="0">
                  <c:v>Metsäsektori yhteensä</c:v>
                </c:pt>
                <c:pt idx="1">
                  <c:v>TOL 31 Huonekalujen valmistus</c:v>
                </c:pt>
                <c:pt idx="2">
                  <c:v>TOL 16 Puuteollisuus</c:v>
                </c:pt>
                <c:pt idx="3">
                  <c:v>TOL 02 Metsätalous ja puunkorjuu</c:v>
                </c:pt>
              </c:strCache>
            </c:strRef>
          </c:cat>
          <c:val>
            <c:numRef>
              <c:f>Taul1!$E$522:$E$525</c:f>
              <c:numCache>
                <c:formatCode>General</c:formatCode>
                <c:ptCount val="4"/>
                <c:pt idx="0">
                  <c:v>431</c:v>
                </c:pt>
                <c:pt idx="1">
                  <c:v>25</c:v>
                </c:pt>
                <c:pt idx="2">
                  <c:v>297</c:v>
                </c:pt>
                <c:pt idx="3">
                  <c:v>109</c:v>
                </c:pt>
              </c:numCache>
            </c:numRef>
          </c:val>
          <c:extLst>
            <c:ext xmlns:c16="http://schemas.microsoft.com/office/drawing/2014/chart" uri="{C3380CC4-5D6E-409C-BE32-E72D297353CC}">
              <c16:uniqueId val="{00000006-D645-4117-BBF2-E28249193C50}"/>
            </c:ext>
          </c:extLst>
        </c:ser>
        <c:dLbls>
          <c:dLblPos val="outEnd"/>
          <c:showLegendKey val="0"/>
          <c:showVal val="1"/>
          <c:showCatName val="0"/>
          <c:showSerName val="0"/>
          <c:showPercent val="0"/>
          <c:showBubbleSize val="0"/>
        </c:dLbls>
        <c:gapWidth val="115"/>
        <c:overlap val="-20"/>
        <c:axId val="1312377280"/>
        <c:axId val="1312381600"/>
      </c:barChart>
      <c:catAx>
        <c:axId val="1312377280"/>
        <c:scaling>
          <c:orientation val="minMax"/>
        </c:scaling>
        <c:delete val="0"/>
        <c:axPos val="l"/>
        <c:numFmt formatCode="General" sourceLinked="1"/>
        <c:majorTickMark val="out"/>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312381600"/>
        <c:crosses val="autoZero"/>
        <c:auto val="1"/>
        <c:lblAlgn val="ctr"/>
        <c:lblOffset val="100"/>
        <c:noMultiLvlLbl val="0"/>
      </c:catAx>
      <c:valAx>
        <c:axId val="1312381600"/>
        <c:scaling>
          <c:orientation val="minMax"/>
        </c:scaling>
        <c:delete val="1"/>
        <c:axPos val="b"/>
        <c:majorGridlines>
          <c:spPr>
            <a:ln w="9525" cap="flat" cmpd="sng" algn="ctr">
              <a:noFill/>
              <a:round/>
            </a:ln>
            <a:effectLst/>
          </c:spPr>
        </c:majorGridlines>
        <c:numFmt formatCode="General" sourceLinked="1"/>
        <c:majorTickMark val="out"/>
        <c:minorTickMark val="none"/>
        <c:tickLblPos val="nextTo"/>
        <c:crossAx val="1312377280"/>
        <c:crosses val="autoZero"/>
        <c:crossBetween val="between"/>
        <c:majorUnit val="5"/>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baseline="0"/>
              <a:t>Liikevaihdon kehitys</a:t>
            </a:r>
            <a:endParaRPr lang="fi-FI"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barChart>
        <c:barDir val="bar"/>
        <c:grouping val="clustered"/>
        <c:varyColors val="0"/>
        <c:ser>
          <c:idx val="0"/>
          <c:order val="0"/>
          <c:tx>
            <c:strRef>
              <c:f>Taul1!$C$501</c:f>
              <c:strCache>
                <c:ptCount val="1"/>
                <c:pt idx="0">
                  <c:v>2019</c:v>
                </c:pt>
              </c:strCache>
            </c:strRef>
          </c:tx>
          <c:spPr>
            <a:solidFill>
              <a:schemeClr val="bg2">
                <a:lumMod val="90000"/>
              </a:schemeClr>
            </a:solidFill>
            <a:ln>
              <a:noFill/>
            </a:ln>
            <a:effectLst>
              <a:outerShdw blurRad="57150" dist="19050" dir="5400000" algn="ctr" rotWithShape="0">
                <a:srgbClr val="000000">
                  <a:alpha val="63000"/>
                </a:srgbClr>
              </a:outerShdw>
            </a:effectLst>
          </c:spPr>
          <c:invertIfNegative val="0"/>
          <c:dLbls>
            <c:delete val="1"/>
          </c:dLbls>
          <c:cat>
            <c:strRef>
              <c:f>Taul1!$B$502:$B$505</c:f>
              <c:strCache>
                <c:ptCount val="4"/>
                <c:pt idx="0">
                  <c:v>Metsäsektori yhteensä</c:v>
                </c:pt>
                <c:pt idx="1">
                  <c:v>TOL 31 Huonekalujen valmistus</c:v>
                </c:pt>
                <c:pt idx="2">
                  <c:v>TOL 16 Puuteollisuus</c:v>
                </c:pt>
                <c:pt idx="3">
                  <c:v>TOL 02 Metsätalous ja puunkorjuu</c:v>
                </c:pt>
              </c:strCache>
            </c:strRef>
          </c:cat>
          <c:val>
            <c:numRef>
              <c:f>Taul1!$C$502:$C$505</c:f>
              <c:numCache>
                <c:formatCode>General</c:formatCode>
                <c:ptCount val="4"/>
                <c:pt idx="0">
                  <c:v>23.2</c:v>
                </c:pt>
                <c:pt idx="1">
                  <c:v>0</c:v>
                </c:pt>
                <c:pt idx="2">
                  <c:v>7.2</c:v>
                </c:pt>
                <c:pt idx="3">
                  <c:v>16</c:v>
                </c:pt>
              </c:numCache>
            </c:numRef>
          </c:val>
          <c:extLst>
            <c:ext xmlns:c16="http://schemas.microsoft.com/office/drawing/2014/chart" uri="{C3380CC4-5D6E-409C-BE32-E72D297353CC}">
              <c16:uniqueId val="{00000000-273C-4D23-A7EE-57919913A9C1}"/>
            </c:ext>
          </c:extLst>
        </c:ser>
        <c:ser>
          <c:idx val="1"/>
          <c:order val="1"/>
          <c:tx>
            <c:strRef>
              <c:f>Taul1!$D$501</c:f>
              <c:strCache>
                <c:ptCount val="1"/>
                <c:pt idx="0">
                  <c:v>2020</c:v>
                </c:pt>
              </c:strCache>
            </c:strRef>
          </c:tx>
          <c:spPr>
            <a:solidFill>
              <a:schemeClr val="accent4"/>
            </a:solidFill>
            <a:ln>
              <a:noFill/>
            </a:ln>
            <a:effectLst>
              <a:outerShdw blurRad="57150" dist="19050" dir="5400000" algn="ctr" rotWithShape="0">
                <a:srgbClr val="000000">
                  <a:alpha val="63000"/>
                </a:srgbClr>
              </a:outerShdw>
            </a:effectLst>
          </c:spPr>
          <c:invertIfNegative val="0"/>
          <c:dLbls>
            <c:delete val="1"/>
          </c:dLbls>
          <c:cat>
            <c:strRef>
              <c:f>Taul1!$B$502:$B$505</c:f>
              <c:strCache>
                <c:ptCount val="4"/>
                <c:pt idx="0">
                  <c:v>Metsäsektori yhteensä</c:v>
                </c:pt>
                <c:pt idx="1">
                  <c:v>TOL 31 Huonekalujen valmistus</c:v>
                </c:pt>
                <c:pt idx="2">
                  <c:v>TOL 16 Puuteollisuus</c:v>
                </c:pt>
                <c:pt idx="3">
                  <c:v>TOL 02 Metsätalous ja puunkorjuu</c:v>
                </c:pt>
              </c:strCache>
            </c:strRef>
          </c:cat>
          <c:val>
            <c:numRef>
              <c:f>Taul1!$D$502:$D$505</c:f>
              <c:numCache>
                <c:formatCode>General</c:formatCode>
                <c:ptCount val="4"/>
                <c:pt idx="0">
                  <c:v>19.899999999999999</c:v>
                </c:pt>
                <c:pt idx="1">
                  <c:v>0</c:v>
                </c:pt>
                <c:pt idx="2">
                  <c:v>7.1</c:v>
                </c:pt>
                <c:pt idx="3">
                  <c:v>12.8</c:v>
                </c:pt>
              </c:numCache>
            </c:numRef>
          </c:val>
          <c:extLst>
            <c:ext xmlns:c16="http://schemas.microsoft.com/office/drawing/2014/chart" uri="{C3380CC4-5D6E-409C-BE32-E72D297353CC}">
              <c16:uniqueId val="{00000001-273C-4D23-A7EE-57919913A9C1}"/>
            </c:ext>
          </c:extLst>
        </c:ser>
        <c:ser>
          <c:idx val="2"/>
          <c:order val="2"/>
          <c:tx>
            <c:strRef>
              <c:f>Taul1!$E$501</c:f>
              <c:strCache>
                <c:ptCount val="1"/>
                <c:pt idx="0">
                  <c:v>2021</c:v>
                </c:pt>
              </c:strCache>
            </c:strRef>
          </c:tx>
          <c:spPr>
            <a:solidFill>
              <a:srgbClr val="92D050"/>
            </a:solidFill>
            <a:ln>
              <a:noFill/>
            </a:ln>
            <a:effectLst>
              <a:outerShdw blurRad="57150" dist="19050" dir="5400000" algn="ctr" rotWithShape="0">
                <a:srgbClr val="000000">
                  <a:alpha val="63000"/>
                </a:srgbClr>
              </a:outerShdw>
            </a:effectLst>
          </c:spPr>
          <c:invertIfNegative val="0"/>
          <c:dLbls>
            <c:dLbl>
              <c:idx val="0"/>
              <c:tx>
                <c:rich>
                  <a:bodyPr/>
                  <a:lstStyle/>
                  <a:p>
                    <a:r>
                      <a:rPr lang="en-US"/>
                      <a:t>27,1 milj. €</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273C-4D23-A7EE-57919913A9C1}"/>
                </c:ext>
              </c:extLst>
            </c:dLbl>
            <c:dLbl>
              <c:idx val="1"/>
              <c:delete val="1"/>
              <c:extLst>
                <c:ext xmlns:c15="http://schemas.microsoft.com/office/drawing/2012/chart" uri="{CE6537A1-D6FC-4f65-9D91-7224C49458BB}"/>
                <c:ext xmlns:c16="http://schemas.microsoft.com/office/drawing/2014/chart" uri="{C3380CC4-5D6E-409C-BE32-E72D297353CC}">
                  <c16:uniqueId val="{00000003-273C-4D23-A7EE-57919913A9C1}"/>
                </c:ext>
              </c:extLst>
            </c:dLbl>
            <c:dLbl>
              <c:idx val="2"/>
              <c:tx>
                <c:rich>
                  <a:bodyPr/>
                  <a:lstStyle/>
                  <a:p>
                    <a:r>
                      <a:rPr lang="en-US" baseline="0"/>
                      <a:t>11,2 milj. €</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273C-4D23-A7EE-57919913A9C1}"/>
                </c:ext>
              </c:extLst>
            </c:dLbl>
            <c:dLbl>
              <c:idx val="3"/>
              <c:tx>
                <c:rich>
                  <a:bodyPr/>
                  <a:lstStyle/>
                  <a:p>
                    <a:r>
                      <a:rPr lang="en-US"/>
                      <a:t>15,9</a:t>
                    </a:r>
                    <a:r>
                      <a:rPr lang="en-US" baseline="0"/>
                      <a:t> milj. €</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273C-4D23-A7EE-57919913A9C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Taul1!$B$502:$B$505</c:f>
              <c:strCache>
                <c:ptCount val="4"/>
                <c:pt idx="0">
                  <c:v>Metsäsektori yhteensä</c:v>
                </c:pt>
                <c:pt idx="1">
                  <c:v>TOL 31 Huonekalujen valmistus</c:v>
                </c:pt>
                <c:pt idx="2">
                  <c:v>TOL 16 Puuteollisuus</c:v>
                </c:pt>
                <c:pt idx="3">
                  <c:v>TOL 02 Metsätalous ja puunkorjuu</c:v>
                </c:pt>
              </c:strCache>
            </c:strRef>
          </c:cat>
          <c:val>
            <c:numRef>
              <c:f>Taul1!$E$502:$E$505</c:f>
              <c:numCache>
                <c:formatCode>General</c:formatCode>
                <c:ptCount val="4"/>
                <c:pt idx="0">
                  <c:v>27.1</c:v>
                </c:pt>
                <c:pt idx="1">
                  <c:v>0</c:v>
                </c:pt>
                <c:pt idx="2">
                  <c:v>11.2</c:v>
                </c:pt>
                <c:pt idx="3">
                  <c:v>15.9</c:v>
                </c:pt>
              </c:numCache>
            </c:numRef>
          </c:val>
          <c:extLst>
            <c:ext xmlns:c16="http://schemas.microsoft.com/office/drawing/2014/chart" uri="{C3380CC4-5D6E-409C-BE32-E72D297353CC}">
              <c16:uniqueId val="{00000006-273C-4D23-A7EE-57919913A9C1}"/>
            </c:ext>
          </c:extLst>
        </c:ser>
        <c:dLbls>
          <c:dLblPos val="outEnd"/>
          <c:showLegendKey val="0"/>
          <c:showVal val="1"/>
          <c:showCatName val="0"/>
          <c:showSerName val="0"/>
          <c:showPercent val="0"/>
          <c:showBubbleSize val="0"/>
        </c:dLbls>
        <c:gapWidth val="115"/>
        <c:overlap val="-20"/>
        <c:axId val="1312377280"/>
        <c:axId val="1312381600"/>
      </c:barChart>
      <c:catAx>
        <c:axId val="1312377280"/>
        <c:scaling>
          <c:orientation val="minMax"/>
        </c:scaling>
        <c:delete val="0"/>
        <c:axPos val="l"/>
        <c:numFmt formatCode="General" sourceLinked="1"/>
        <c:majorTickMark val="out"/>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312381600"/>
        <c:crosses val="autoZero"/>
        <c:auto val="1"/>
        <c:lblAlgn val="ctr"/>
        <c:lblOffset val="100"/>
        <c:noMultiLvlLbl val="0"/>
      </c:catAx>
      <c:valAx>
        <c:axId val="1312381600"/>
        <c:scaling>
          <c:orientation val="minMax"/>
        </c:scaling>
        <c:delete val="1"/>
        <c:axPos val="b"/>
        <c:majorGridlines>
          <c:spPr>
            <a:ln w="9525" cap="flat" cmpd="sng" algn="ctr">
              <a:noFill/>
              <a:round/>
            </a:ln>
            <a:effectLst/>
          </c:spPr>
        </c:majorGridlines>
        <c:numFmt formatCode="General" sourceLinked="1"/>
        <c:majorTickMark val="out"/>
        <c:minorTickMark val="none"/>
        <c:tickLblPos val="nextTo"/>
        <c:crossAx val="1312377280"/>
        <c:crosses val="autoZero"/>
        <c:crossBetween val="between"/>
        <c:majorUnit val="5"/>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a:t>Työvoiman</a:t>
            </a:r>
            <a:r>
              <a:rPr lang="fi-FI" sz="1800" baseline="0"/>
              <a:t> kehitys</a:t>
            </a:r>
            <a:endParaRPr lang="fi-FI"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barChart>
        <c:barDir val="bar"/>
        <c:grouping val="clustered"/>
        <c:varyColors val="0"/>
        <c:ser>
          <c:idx val="0"/>
          <c:order val="0"/>
          <c:tx>
            <c:strRef>
              <c:f>Taul1!$C$540</c:f>
              <c:strCache>
                <c:ptCount val="1"/>
                <c:pt idx="0">
                  <c:v>2019</c:v>
                </c:pt>
              </c:strCache>
            </c:strRef>
          </c:tx>
          <c:spPr>
            <a:solidFill>
              <a:schemeClr val="bg2">
                <a:lumMod val="90000"/>
              </a:schemeClr>
            </a:solidFill>
            <a:ln>
              <a:noFill/>
            </a:ln>
            <a:effectLst>
              <a:outerShdw blurRad="57150" dist="19050" dir="5400000" algn="ctr" rotWithShape="0">
                <a:srgbClr val="000000">
                  <a:alpha val="63000"/>
                </a:srgbClr>
              </a:outerShdw>
            </a:effectLst>
          </c:spPr>
          <c:invertIfNegative val="0"/>
          <c:dLbls>
            <c:delete val="1"/>
          </c:dLbls>
          <c:cat>
            <c:strRef>
              <c:f>Taul1!$B$541:$B$544</c:f>
              <c:strCache>
                <c:ptCount val="4"/>
                <c:pt idx="0">
                  <c:v>Metsäsektori yhteensä</c:v>
                </c:pt>
                <c:pt idx="1">
                  <c:v>TOL 31 Huonekalujen valmistus</c:v>
                </c:pt>
                <c:pt idx="2">
                  <c:v>TOL 16 Puuteollisuus</c:v>
                </c:pt>
                <c:pt idx="3">
                  <c:v>TOL 02 Metsätalous ja puunkorjuu</c:v>
                </c:pt>
              </c:strCache>
            </c:strRef>
          </c:cat>
          <c:val>
            <c:numRef>
              <c:f>Taul1!$C$541:$C$544</c:f>
              <c:numCache>
                <c:formatCode>General</c:formatCode>
                <c:ptCount val="4"/>
                <c:pt idx="0">
                  <c:v>102</c:v>
                </c:pt>
                <c:pt idx="1">
                  <c:v>0</c:v>
                </c:pt>
                <c:pt idx="2">
                  <c:v>50</c:v>
                </c:pt>
                <c:pt idx="3">
                  <c:v>52</c:v>
                </c:pt>
              </c:numCache>
            </c:numRef>
          </c:val>
          <c:extLst>
            <c:ext xmlns:c16="http://schemas.microsoft.com/office/drawing/2014/chart" uri="{C3380CC4-5D6E-409C-BE32-E72D297353CC}">
              <c16:uniqueId val="{00000000-82A4-4FD2-B61C-C7B3CBB7F0E5}"/>
            </c:ext>
          </c:extLst>
        </c:ser>
        <c:ser>
          <c:idx val="1"/>
          <c:order val="1"/>
          <c:tx>
            <c:strRef>
              <c:f>Taul1!$D$540</c:f>
              <c:strCache>
                <c:ptCount val="1"/>
                <c:pt idx="0">
                  <c:v>2020</c:v>
                </c:pt>
              </c:strCache>
            </c:strRef>
          </c:tx>
          <c:spPr>
            <a:solidFill>
              <a:schemeClr val="accent4"/>
            </a:solidFill>
            <a:ln>
              <a:noFill/>
            </a:ln>
            <a:effectLst>
              <a:outerShdw blurRad="57150" dist="19050" dir="5400000" algn="ctr" rotWithShape="0">
                <a:srgbClr val="000000">
                  <a:alpha val="63000"/>
                </a:srgbClr>
              </a:outerShdw>
            </a:effectLst>
          </c:spPr>
          <c:invertIfNegative val="0"/>
          <c:dLbls>
            <c:delete val="1"/>
          </c:dLbls>
          <c:cat>
            <c:strRef>
              <c:f>Taul1!$B$541:$B$544</c:f>
              <c:strCache>
                <c:ptCount val="4"/>
                <c:pt idx="0">
                  <c:v>Metsäsektori yhteensä</c:v>
                </c:pt>
                <c:pt idx="1">
                  <c:v>TOL 31 Huonekalujen valmistus</c:v>
                </c:pt>
                <c:pt idx="2">
                  <c:v>TOL 16 Puuteollisuus</c:v>
                </c:pt>
                <c:pt idx="3">
                  <c:v>TOL 02 Metsätalous ja puunkorjuu</c:v>
                </c:pt>
              </c:strCache>
            </c:strRef>
          </c:cat>
          <c:val>
            <c:numRef>
              <c:f>Taul1!$D$541:$D$544</c:f>
              <c:numCache>
                <c:formatCode>General</c:formatCode>
                <c:ptCount val="4"/>
                <c:pt idx="0">
                  <c:v>105</c:v>
                </c:pt>
                <c:pt idx="1">
                  <c:v>0</c:v>
                </c:pt>
                <c:pt idx="2">
                  <c:v>55</c:v>
                </c:pt>
                <c:pt idx="3">
                  <c:v>50</c:v>
                </c:pt>
              </c:numCache>
            </c:numRef>
          </c:val>
          <c:extLst>
            <c:ext xmlns:c16="http://schemas.microsoft.com/office/drawing/2014/chart" uri="{C3380CC4-5D6E-409C-BE32-E72D297353CC}">
              <c16:uniqueId val="{00000001-82A4-4FD2-B61C-C7B3CBB7F0E5}"/>
            </c:ext>
          </c:extLst>
        </c:ser>
        <c:ser>
          <c:idx val="2"/>
          <c:order val="2"/>
          <c:tx>
            <c:strRef>
              <c:f>Taul1!$E$540</c:f>
              <c:strCache>
                <c:ptCount val="1"/>
                <c:pt idx="0">
                  <c:v>2021</c:v>
                </c:pt>
              </c:strCache>
            </c:strRef>
          </c:tx>
          <c:spPr>
            <a:solidFill>
              <a:srgbClr val="92D050"/>
            </a:solidFill>
            <a:ln>
              <a:noFill/>
            </a:ln>
            <a:effectLst>
              <a:outerShdw blurRad="57150" dist="19050" dir="5400000" algn="ctr" rotWithShape="0">
                <a:srgbClr val="000000">
                  <a:alpha val="63000"/>
                </a:srgbClr>
              </a:outerShdw>
            </a:effectLst>
          </c:spPr>
          <c:invertIfNegative val="0"/>
          <c:dLbls>
            <c:dLbl>
              <c:idx val="0"/>
              <c:tx>
                <c:rich>
                  <a:bodyPr/>
                  <a:lstStyle/>
                  <a:p>
                    <a:r>
                      <a:rPr lang="en-US"/>
                      <a:t>163</a:t>
                    </a:r>
                    <a:r>
                      <a:rPr lang="en-US" baseline="0"/>
                      <a:t> htv</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82A4-4FD2-B61C-C7B3CBB7F0E5}"/>
                </c:ext>
              </c:extLst>
            </c:dLbl>
            <c:dLbl>
              <c:idx val="1"/>
              <c:delete val="1"/>
              <c:extLst>
                <c:ext xmlns:c15="http://schemas.microsoft.com/office/drawing/2012/chart" uri="{CE6537A1-D6FC-4f65-9D91-7224C49458BB}"/>
                <c:ext xmlns:c16="http://schemas.microsoft.com/office/drawing/2014/chart" uri="{C3380CC4-5D6E-409C-BE32-E72D297353CC}">
                  <c16:uniqueId val="{00000003-82A4-4FD2-B61C-C7B3CBB7F0E5}"/>
                </c:ext>
              </c:extLst>
            </c:dLbl>
            <c:dLbl>
              <c:idx val="2"/>
              <c:tx>
                <c:rich>
                  <a:bodyPr/>
                  <a:lstStyle/>
                  <a:p>
                    <a:r>
                      <a:rPr lang="en-US" baseline="0"/>
                      <a:t>106 htv</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82A4-4FD2-B61C-C7B3CBB7F0E5}"/>
                </c:ext>
              </c:extLst>
            </c:dLbl>
            <c:dLbl>
              <c:idx val="3"/>
              <c:tx>
                <c:rich>
                  <a:bodyPr/>
                  <a:lstStyle/>
                  <a:p>
                    <a:r>
                      <a:rPr lang="en-US"/>
                      <a:t>57</a:t>
                    </a:r>
                    <a:r>
                      <a:rPr lang="en-US" baseline="0"/>
                      <a:t> htv</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82A4-4FD2-B61C-C7B3CBB7F0E5}"/>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Taul1!$B$541:$B$544</c:f>
              <c:strCache>
                <c:ptCount val="4"/>
                <c:pt idx="0">
                  <c:v>Metsäsektori yhteensä</c:v>
                </c:pt>
                <c:pt idx="1">
                  <c:v>TOL 31 Huonekalujen valmistus</c:v>
                </c:pt>
                <c:pt idx="2">
                  <c:v>TOL 16 Puuteollisuus</c:v>
                </c:pt>
                <c:pt idx="3">
                  <c:v>TOL 02 Metsätalous ja puunkorjuu</c:v>
                </c:pt>
              </c:strCache>
            </c:strRef>
          </c:cat>
          <c:val>
            <c:numRef>
              <c:f>Taul1!$E$541:$E$544</c:f>
              <c:numCache>
                <c:formatCode>General</c:formatCode>
                <c:ptCount val="4"/>
                <c:pt idx="0">
                  <c:v>163</c:v>
                </c:pt>
                <c:pt idx="1">
                  <c:v>0</c:v>
                </c:pt>
                <c:pt idx="2">
                  <c:v>106</c:v>
                </c:pt>
                <c:pt idx="3">
                  <c:v>57</c:v>
                </c:pt>
              </c:numCache>
            </c:numRef>
          </c:val>
          <c:extLst>
            <c:ext xmlns:c16="http://schemas.microsoft.com/office/drawing/2014/chart" uri="{C3380CC4-5D6E-409C-BE32-E72D297353CC}">
              <c16:uniqueId val="{00000006-82A4-4FD2-B61C-C7B3CBB7F0E5}"/>
            </c:ext>
          </c:extLst>
        </c:ser>
        <c:dLbls>
          <c:dLblPos val="outEnd"/>
          <c:showLegendKey val="0"/>
          <c:showVal val="1"/>
          <c:showCatName val="0"/>
          <c:showSerName val="0"/>
          <c:showPercent val="0"/>
          <c:showBubbleSize val="0"/>
        </c:dLbls>
        <c:gapWidth val="115"/>
        <c:overlap val="-20"/>
        <c:axId val="1312377280"/>
        <c:axId val="1312381600"/>
      </c:barChart>
      <c:catAx>
        <c:axId val="1312377280"/>
        <c:scaling>
          <c:orientation val="minMax"/>
        </c:scaling>
        <c:delete val="0"/>
        <c:axPos val="l"/>
        <c:numFmt formatCode="General" sourceLinked="1"/>
        <c:majorTickMark val="out"/>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312381600"/>
        <c:crosses val="autoZero"/>
        <c:auto val="1"/>
        <c:lblAlgn val="ctr"/>
        <c:lblOffset val="100"/>
        <c:noMultiLvlLbl val="0"/>
      </c:catAx>
      <c:valAx>
        <c:axId val="1312381600"/>
        <c:scaling>
          <c:orientation val="minMax"/>
        </c:scaling>
        <c:delete val="1"/>
        <c:axPos val="b"/>
        <c:majorGridlines>
          <c:spPr>
            <a:ln w="9525" cap="flat" cmpd="sng" algn="ctr">
              <a:noFill/>
              <a:round/>
            </a:ln>
            <a:effectLst/>
          </c:spPr>
        </c:majorGridlines>
        <c:numFmt formatCode="General" sourceLinked="1"/>
        <c:majorTickMark val="out"/>
        <c:minorTickMark val="none"/>
        <c:tickLblPos val="nextTo"/>
        <c:crossAx val="1312377280"/>
        <c:crosses val="autoZero"/>
        <c:crossBetween val="between"/>
        <c:majorUnit val="5"/>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a:t>Hakkuuaikomusten</a:t>
            </a:r>
            <a:r>
              <a:rPr lang="fi-FI" sz="1800" baseline="0"/>
              <a:t> arvioitu puutavarakertymä</a:t>
            </a:r>
            <a:endParaRPr lang="fi-FI"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lineChart>
        <c:grouping val="standard"/>
        <c:varyColors val="0"/>
        <c:ser>
          <c:idx val="0"/>
          <c:order val="0"/>
          <c:tx>
            <c:strRef>
              <c:f>Taul1!$C$559</c:f>
              <c:strCache>
                <c:ptCount val="1"/>
                <c:pt idx="0">
                  <c:v>Kuusamo</c:v>
                </c:pt>
              </c:strCache>
            </c:strRef>
          </c:tx>
          <c:spPr>
            <a:ln w="31750" cap="rnd">
              <a:solidFill>
                <a:schemeClr val="accent1"/>
              </a:solidFill>
              <a:round/>
            </a:ln>
            <a:effectLst>
              <a:outerShdw blurRad="57150" dist="19050" dir="5400000" algn="ctr" rotWithShape="0">
                <a:srgbClr val="000000">
                  <a:alpha val="63000"/>
                </a:srgbClr>
              </a:outerShdw>
            </a:effectLst>
          </c:spPr>
          <c:marker>
            <c:symbol val="none"/>
          </c:marker>
          <c:dLbls>
            <c:dLbl>
              <c:idx val="0"/>
              <c:layout>
                <c:manualLayout>
                  <c:x val="-6.4437664041994747E-2"/>
                  <c:y val="-4.857648002333041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E2D-446B-86F6-82B45444F0B4}"/>
                </c:ext>
              </c:extLst>
            </c:dLbl>
            <c:dLbl>
              <c:idx val="1"/>
              <c:layout>
                <c:manualLayout>
                  <c:x val="-6.4437664041994858E-2"/>
                  <c:y val="-4.857648002333041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E2D-446B-86F6-82B45444F0B4}"/>
                </c:ext>
              </c:extLst>
            </c:dLbl>
            <c:dLbl>
              <c:idx val="2"/>
              <c:layout>
                <c:manualLayout>
                  <c:x val="-6.1659886264217076E-2"/>
                  <c:y val="-3.468759113444161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E2D-446B-86F6-82B45444F0B4}"/>
                </c:ext>
              </c:extLst>
            </c:dLbl>
            <c:dLbl>
              <c:idx val="3"/>
              <c:layout>
                <c:manualLayout>
                  <c:x val="-5.8882108486439294E-2"/>
                  <c:y val="-4.3946850393700873E-2"/>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E2D-446B-86F6-82B45444F0B4}"/>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Taul1!$B$560:$B$563</c:f>
              <c:numCache>
                <c:formatCode>General</c:formatCode>
                <c:ptCount val="4"/>
                <c:pt idx="0">
                  <c:v>2019</c:v>
                </c:pt>
                <c:pt idx="1">
                  <c:v>2020</c:v>
                </c:pt>
                <c:pt idx="2">
                  <c:v>2021</c:v>
                </c:pt>
                <c:pt idx="3">
                  <c:v>2022</c:v>
                </c:pt>
              </c:numCache>
            </c:numRef>
          </c:cat>
          <c:val>
            <c:numRef>
              <c:f>Taul1!$C$560:$C$563</c:f>
              <c:numCache>
                <c:formatCode>General</c:formatCode>
                <c:ptCount val="4"/>
                <c:pt idx="0">
                  <c:v>544720</c:v>
                </c:pt>
                <c:pt idx="1">
                  <c:v>493943</c:v>
                </c:pt>
                <c:pt idx="2">
                  <c:v>974275</c:v>
                </c:pt>
                <c:pt idx="3">
                  <c:v>686803</c:v>
                </c:pt>
              </c:numCache>
            </c:numRef>
          </c:val>
          <c:smooth val="0"/>
          <c:extLst>
            <c:ext xmlns:c16="http://schemas.microsoft.com/office/drawing/2014/chart" uri="{C3380CC4-5D6E-409C-BE32-E72D297353CC}">
              <c16:uniqueId val="{00000004-AE2D-446B-86F6-82B45444F0B4}"/>
            </c:ext>
          </c:extLst>
        </c:ser>
        <c:ser>
          <c:idx val="1"/>
          <c:order val="1"/>
          <c:tx>
            <c:strRef>
              <c:f>Taul1!$D$559</c:f>
              <c:strCache>
                <c:ptCount val="1"/>
                <c:pt idx="0">
                  <c:v>Taivalkoski</c:v>
                </c:pt>
              </c:strCache>
            </c:strRef>
          </c:tx>
          <c:spPr>
            <a:ln w="31750" cap="rnd">
              <a:solidFill>
                <a:schemeClr val="accent2"/>
              </a:solidFill>
              <a:round/>
            </a:ln>
            <a:effectLst>
              <a:outerShdw blurRad="57150" dist="19050" dir="5400000" algn="ctr" rotWithShape="0">
                <a:srgbClr val="000000">
                  <a:alpha val="63000"/>
                </a:srgbClr>
              </a:outerShdw>
            </a:effectLst>
          </c:spPr>
          <c:marker>
            <c:symbol val="none"/>
          </c:marker>
          <c:dLbls>
            <c:dLbl>
              <c:idx val="0"/>
              <c:layout>
                <c:manualLayout>
                  <c:x val="-6.4437664041994747E-2"/>
                  <c:y val="-3.005796150481189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E2D-446B-86F6-82B45444F0B4}"/>
                </c:ext>
              </c:extLst>
            </c:dLbl>
            <c:dLbl>
              <c:idx val="1"/>
              <c:layout>
                <c:manualLayout>
                  <c:x val="-6.7215441819772584E-2"/>
                  <c:y val="-2.542833187518226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E2D-446B-86F6-82B45444F0B4}"/>
                </c:ext>
              </c:extLst>
            </c:dLbl>
            <c:dLbl>
              <c:idx val="2"/>
              <c:layout>
                <c:manualLayout>
                  <c:x val="-7.3597331583552056E-2"/>
                  <c:y val="-4.39468503937007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E2D-446B-86F6-82B45444F0B4}"/>
                </c:ext>
              </c:extLst>
            </c:dLbl>
            <c:dLbl>
              <c:idx val="3"/>
              <c:layout>
                <c:manualLayout>
                  <c:x val="-5.3326552930883744E-2"/>
                  <c:y val="-4.8576480023330419E-2"/>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E2D-446B-86F6-82B45444F0B4}"/>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Taul1!$B$560:$B$563</c:f>
              <c:numCache>
                <c:formatCode>General</c:formatCode>
                <c:ptCount val="4"/>
                <c:pt idx="0">
                  <c:v>2019</c:v>
                </c:pt>
                <c:pt idx="1">
                  <c:v>2020</c:v>
                </c:pt>
                <c:pt idx="2">
                  <c:v>2021</c:v>
                </c:pt>
                <c:pt idx="3">
                  <c:v>2022</c:v>
                </c:pt>
              </c:numCache>
            </c:numRef>
          </c:cat>
          <c:val>
            <c:numRef>
              <c:f>Taul1!$D$560:$D$563</c:f>
              <c:numCache>
                <c:formatCode>General</c:formatCode>
                <c:ptCount val="4"/>
                <c:pt idx="0">
                  <c:v>260335</c:v>
                </c:pt>
                <c:pt idx="1">
                  <c:v>303288</c:v>
                </c:pt>
                <c:pt idx="2">
                  <c:v>1436352</c:v>
                </c:pt>
                <c:pt idx="3">
                  <c:v>370278</c:v>
                </c:pt>
              </c:numCache>
            </c:numRef>
          </c:val>
          <c:smooth val="0"/>
          <c:extLst>
            <c:ext xmlns:c16="http://schemas.microsoft.com/office/drawing/2014/chart" uri="{C3380CC4-5D6E-409C-BE32-E72D297353CC}">
              <c16:uniqueId val="{00000009-AE2D-446B-86F6-82B45444F0B4}"/>
            </c:ext>
          </c:extLst>
        </c:ser>
        <c:dLbls>
          <c:dLblPos val="t"/>
          <c:showLegendKey val="0"/>
          <c:showVal val="1"/>
          <c:showCatName val="0"/>
          <c:showSerName val="0"/>
          <c:showPercent val="0"/>
          <c:showBubbleSize val="0"/>
        </c:dLbls>
        <c:smooth val="0"/>
        <c:axId val="351869296"/>
        <c:axId val="306755264"/>
      </c:lineChart>
      <c:catAx>
        <c:axId val="35186929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306755264"/>
        <c:crosses val="autoZero"/>
        <c:auto val="1"/>
        <c:lblAlgn val="ctr"/>
        <c:lblOffset val="100"/>
        <c:noMultiLvlLbl val="0"/>
      </c:catAx>
      <c:valAx>
        <c:axId val="3067552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wrap="square" anchor="ctr" anchorCtr="1"/>
              <a:lstStyle/>
              <a:p>
                <a:pPr>
                  <a:defRPr sz="1000" b="0" i="0" u="none" strike="noStrike" kern="1200" baseline="0">
                    <a:solidFill>
                      <a:schemeClr val="tx1">
                        <a:lumMod val="65000"/>
                        <a:lumOff val="35000"/>
                      </a:schemeClr>
                    </a:solidFill>
                    <a:latin typeface="+mn-lt"/>
                    <a:ea typeface="+mn-ea"/>
                    <a:cs typeface="+mn-cs"/>
                  </a:defRPr>
                </a:pPr>
                <a:r>
                  <a:rPr lang="fi-FI" sz="1000"/>
                  <a:t>m</a:t>
                </a:r>
                <a:r>
                  <a:rPr lang="fi-FI" sz="1000" baseline="30000"/>
                  <a:t>3</a:t>
                </a:r>
              </a:p>
            </c:rich>
          </c:tx>
          <c:overlay val="0"/>
          <c:spPr>
            <a:noFill/>
            <a:ln>
              <a:noFill/>
            </a:ln>
            <a:effectLst/>
          </c:spPr>
          <c:txPr>
            <a:bodyPr rot="0" spcFirstLastPara="1" vertOverflow="ellipsis"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351869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tx2"/>
                </a:solidFill>
                <a:latin typeface="+mn-lt"/>
                <a:ea typeface="+mn-ea"/>
                <a:cs typeface="+mn-cs"/>
              </a:defRPr>
            </a:pPr>
            <a:r>
              <a:rPr lang="fi-FI" sz="1800" dirty="0"/>
              <a:t>Metsätalousmaan</a:t>
            </a:r>
            <a:r>
              <a:rPr lang="fi-FI" sz="1800" baseline="0" dirty="0"/>
              <a:t>                       omistajuus Taivalkoski</a:t>
            </a:r>
            <a:endParaRPr lang="fi-FI" sz="1800" dirty="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2"/>
              </a:solidFill>
              <a:latin typeface="+mn-lt"/>
              <a:ea typeface="+mn-ea"/>
              <a:cs typeface="+mn-cs"/>
            </a:defRPr>
          </a:pPr>
          <a:endParaRPr lang="fi-FI"/>
        </a:p>
      </c:txPr>
    </c:title>
    <c:autoTitleDeleted val="0"/>
    <c:plotArea>
      <c:layout/>
      <c:doughnutChart>
        <c:varyColors val="1"/>
        <c:ser>
          <c:idx val="0"/>
          <c:order val="0"/>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1-A770-4B12-84BF-9EFD79D93CB5}"/>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extLst>
              <c:ext xmlns:c16="http://schemas.microsoft.com/office/drawing/2014/chart" uri="{C3380CC4-5D6E-409C-BE32-E72D297353CC}">
                <c16:uniqueId val="{00000003-A770-4B12-84BF-9EFD79D93CB5}"/>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extLst>
              <c:ext xmlns:c16="http://schemas.microsoft.com/office/drawing/2014/chart" uri="{C3380CC4-5D6E-409C-BE32-E72D297353CC}">
                <c16:uniqueId val="{00000005-A770-4B12-84BF-9EFD79D93CB5}"/>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extLst>
              <c:ext xmlns:c16="http://schemas.microsoft.com/office/drawing/2014/chart" uri="{C3380CC4-5D6E-409C-BE32-E72D297353CC}">
                <c16:uniqueId val="{00000007-A770-4B12-84BF-9EFD79D93CB5}"/>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extLst>
              <c:ext xmlns:c16="http://schemas.microsoft.com/office/drawing/2014/chart" uri="{C3380CC4-5D6E-409C-BE32-E72D297353CC}">
                <c16:uniqueId val="{00000009-A770-4B12-84BF-9EFD79D93CB5}"/>
              </c:ext>
            </c:extLst>
          </c:dPt>
          <c:dLbls>
            <c:dLbl>
              <c:idx val="1"/>
              <c:delete val="1"/>
              <c:extLst>
                <c:ext xmlns:c15="http://schemas.microsoft.com/office/drawing/2012/chart" uri="{CE6537A1-D6FC-4f65-9D91-7224C49458BB}"/>
                <c:ext xmlns:c16="http://schemas.microsoft.com/office/drawing/2014/chart" uri="{C3380CC4-5D6E-409C-BE32-E72D297353CC}">
                  <c16:uniqueId val="{00000003-A770-4B12-84BF-9EFD79D93CB5}"/>
                </c:ext>
              </c:extLst>
            </c:dLbl>
            <c:dLbl>
              <c:idx val="4"/>
              <c:delete val="1"/>
              <c:extLst>
                <c:ext xmlns:c15="http://schemas.microsoft.com/office/drawing/2012/chart" uri="{CE6537A1-D6FC-4f65-9D91-7224C49458BB}"/>
                <c:ext xmlns:c16="http://schemas.microsoft.com/office/drawing/2014/chart" uri="{C3380CC4-5D6E-409C-BE32-E72D297353CC}">
                  <c16:uniqueId val="{00000009-A770-4B12-84BF-9EFD79D93CB5}"/>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fi-FI"/>
              </a:p>
            </c:txPr>
            <c:showLegendKey val="0"/>
            <c:showVal val="0"/>
            <c:showCatName val="0"/>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Taul1!$L$690:$L$694</c:f>
              <c:strCache>
                <c:ptCount val="5"/>
                <c:pt idx="0">
                  <c:v>Yksityiset ja kuolinpesät</c:v>
                </c:pt>
                <c:pt idx="1">
                  <c:v>Yhteismetsä</c:v>
                </c:pt>
                <c:pt idx="2">
                  <c:v>Valtio</c:v>
                </c:pt>
                <c:pt idx="3">
                  <c:v>Yhtiöt, kunnat, seurakunnat ym.</c:v>
                </c:pt>
                <c:pt idx="4">
                  <c:v>Omistustiedoissa puutteita</c:v>
                </c:pt>
              </c:strCache>
            </c:strRef>
          </c:cat>
          <c:val>
            <c:numRef>
              <c:f>Taul1!$M$690:$M$694</c:f>
              <c:numCache>
                <c:formatCode>General</c:formatCode>
                <c:ptCount val="5"/>
                <c:pt idx="0">
                  <c:v>29</c:v>
                </c:pt>
                <c:pt idx="1">
                  <c:v>1</c:v>
                </c:pt>
                <c:pt idx="2">
                  <c:v>65</c:v>
                </c:pt>
                <c:pt idx="3">
                  <c:v>3</c:v>
                </c:pt>
                <c:pt idx="4">
                  <c:v>1</c:v>
                </c:pt>
              </c:numCache>
            </c:numRef>
          </c:val>
          <c:extLst>
            <c:ext xmlns:c16="http://schemas.microsoft.com/office/drawing/2014/chart" uri="{C3380CC4-5D6E-409C-BE32-E72D297353CC}">
              <c16:uniqueId val="{0000000A-A770-4B12-84BF-9EFD79D93CB5}"/>
            </c:ext>
          </c:extLst>
        </c:ser>
        <c:dLbls>
          <c:showLegendKey val="0"/>
          <c:showVal val="0"/>
          <c:showCatName val="0"/>
          <c:showSerName val="0"/>
          <c:showPercent val="1"/>
          <c:showBubbleSize val="0"/>
          <c:showLeaderLines val="1"/>
        </c:dLbls>
        <c:firstSliceAng val="0"/>
        <c:holeSize val="49"/>
      </c:doughnutChart>
      <c:spPr>
        <a:noFill/>
        <a:ln>
          <a:noFill/>
        </a:ln>
        <a:effectLst/>
      </c:spPr>
    </c:plotArea>
    <c:legend>
      <c:legendPos val="r"/>
      <c:layout>
        <c:manualLayout>
          <c:xMode val="edge"/>
          <c:yMode val="edge"/>
          <c:x val="0.55855533683289593"/>
          <c:y val="0.33656641878098575"/>
          <c:w val="0.31644466316710412"/>
          <c:h val="0.57714494021580631"/>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fi-FI"/>
        </a:p>
      </c:txPr>
    </c:legend>
    <c:plotVisOnly val="1"/>
    <c:dispBlanksAs val="gap"/>
    <c:showDLblsOverMax val="0"/>
    <c:extLst/>
  </c:chart>
  <c:spPr>
    <a:solidFill>
      <a:schemeClr val="bg1"/>
    </a:solidFill>
    <a:ln w="9525" cap="flat" cmpd="sng" algn="ctr">
      <a:noFill/>
      <a:round/>
    </a:ln>
    <a:effectLst/>
  </c:spPr>
  <c:txPr>
    <a:bodyPr/>
    <a:lstStyle/>
    <a:p>
      <a:pPr>
        <a:defRPr/>
      </a:pPr>
      <a:endParaRPr lang="fi-FI"/>
    </a:p>
  </c:txPr>
  <c:externalData r:id="rId4">
    <c:autoUpdate val="0"/>
  </c:externalData>
  <c:userShapes r:id="rId5"/>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a:t>Hakkuuaikomusten</a:t>
            </a:r>
            <a:r>
              <a:rPr lang="fi-FI" sz="1800" baseline="0"/>
              <a:t> arvioitu kantorahatulo</a:t>
            </a:r>
            <a:endParaRPr lang="fi-FI"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barChart>
        <c:barDir val="col"/>
        <c:grouping val="stacked"/>
        <c:varyColors val="0"/>
        <c:ser>
          <c:idx val="0"/>
          <c:order val="0"/>
          <c:tx>
            <c:strRef>
              <c:f>Taul1!$B$632</c:f>
              <c:strCache>
                <c:ptCount val="1"/>
                <c:pt idx="0">
                  <c:v>Yksityiset</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elete val="1"/>
          </c:dLbls>
          <c:cat>
            <c:multiLvlStrRef>
              <c:f>Taul1!$C$630:$J$631</c:f>
              <c:multiLvlStrCache>
                <c:ptCount val="8"/>
                <c:lvl>
                  <c:pt idx="0">
                    <c:v>Kuusamo</c:v>
                  </c:pt>
                  <c:pt idx="1">
                    <c:v>Taivalkoski</c:v>
                  </c:pt>
                  <c:pt idx="2">
                    <c:v>Kuusamo</c:v>
                  </c:pt>
                  <c:pt idx="3">
                    <c:v>Taivalkoski</c:v>
                  </c:pt>
                  <c:pt idx="4">
                    <c:v>Kuusamo</c:v>
                  </c:pt>
                  <c:pt idx="5">
                    <c:v>Taivalkoski</c:v>
                  </c:pt>
                  <c:pt idx="6">
                    <c:v>Kuusamo</c:v>
                  </c:pt>
                  <c:pt idx="7">
                    <c:v>Taivalkoski</c:v>
                  </c:pt>
                </c:lvl>
                <c:lvl>
                  <c:pt idx="0">
                    <c:v>2019</c:v>
                  </c:pt>
                  <c:pt idx="2">
                    <c:v>2020</c:v>
                  </c:pt>
                  <c:pt idx="4">
                    <c:v>2021</c:v>
                  </c:pt>
                  <c:pt idx="6">
                    <c:v>2022</c:v>
                  </c:pt>
                </c:lvl>
              </c:multiLvlStrCache>
            </c:multiLvlStrRef>
          </c:cat>
          <c:val>
            <c:numRef>
              <c:f>Taul1!$C$632:$J$632</c:f>
              <c:numCache>
                <c:formatCode>General</c:formatCode>
                <c:ptCount val="8"/>
                <c:pt idx="0">
                  <c:v>12.9</c:v>
                </c:pt>
                <c:pt idx="1">
                  <c:v>2.2999999999999998</c:v>
                </c:pt>
                <c:pt idx="2">
                  <c:v>11</c:v>
                </c:pt>
                <c:pt idx="3">
                  <c:v>2.4</c:v>
                </c:pt>
                <c:pt idx="4">
                  <c:v>26.8</c:v>
                </c:pt>
                <c:pt idx="5">
                  <c:v>15.3</c:v>
                </c:pt>
                <c:pt idx="6">
                  <c:v>17.399999999999999</c:v>
                </c:pt>
                <c:pt idx="7">
                  <c:v>4.4000000000000004</c:v>
                </c:pt>
              </c:numCache>
            </c:numRef>
          </c:val>
          <c:extLst>
            <c:ext xmlns:c16="http://schemas.microsoft.com/office/drawing/2014/chart" uri="{C3380CC4-5D6E-409C-BE32-E72D297353CC}">
              <c16:uniqueId val="{00000000-7104-493D-802F-CAB21B4AD1C1}"/>
            </c:ext>
          </c:extLst>
        </c:ser>
        <c:ser>
          <c:idx val="1"/>
          <c:order val="1"/>
          <c:tx>
            <c:strRef>
              <c:f>Taul1!$B$633</c:f>
              <c:strCache>
                <c:ptCount val="1"/>
                <c:pt idx="0">
                  <c:v>Muut</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Lbl>
              <c:idx val="0"/>
              <c:layout>
                <c:manualLayout>
                  <c:x val="0"/>
                  <c:y val="-4.0268664333624964E-2"/>
                </c:manualLayout>
              </c:layout>
              <c:tx>
                <c:rich>
                  <a:bodyPr/>
                  <a:lstStyle/>
                  <a:p>
                    <a:r>
                      <a:rPr lang="en-US"/>
                      <a:t>14,3</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7104-493D-802F-CAB21B4AD1C1}"/>
                </c:ext>
              </c:extLst>
            </c:dLbl>
            <c:dLbl>
              <c:idx val="1"/>
              <c:layout>
                <c:manualLayout>
                  <c:x val="0"/>
                  <c:y val="-5.0174613589967922E-2"/>
                </c:manualLayout>
              </c:layout>
              <c:tx>
                <c:rich>
                  <a:bodyPr/>
                  <a:lstStyle/>
                  <a:p>
                    <a:r>
                      <a:rPr lang="en-US"/>
                      <a:t>6,3</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7104-493D-802F-CAB21B4AD1C1}"/>
                </c:ext>
              </c:extLst>
            </c:dLbl>
            <c:dLbl>
              <c:idx val="2"/>
              <c:layout>
                <c:manualLayout>
                  <c:x val="2.4162861491628614E-3"/>
                  <c:y val="-3.803258967629055E-2"/>
                </c:manualLayout>
              </c:layout>
              <c:tx>
                <c:rich>
                  <a:bodyPr/>
                  <a:lstStyle/>
                  <a:p>
                    <a:r>
                      <a:rPr lang="en-US"/>
                      <a:t>12.0</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7104-493D-802F-CAB21B4AD1C1}"/>
                </c:ext>
              </c:extLst>
            </c:dLbl>
            <c:dLbl>
              <c:idx val="3"/>
              <c:layout>
                <c:manualLayout>
                  <c:x val="0"/>
                  <c:y val="-6.0395158938466025E-2"/>
                </c:manualLayout>
              </c:layout>
              <c:tx>
                <c:rich>
                  <a:bodyPr/>
                  <a:lstStyle/>
                  <a:p>
                    <a:r>
                      <a:rPr lang="en-US"/>
                      <a:t>7,4</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7104-493D-802F-CAB21B4AD1C1}"/>
                </c:ext>
              </c:extLst>
            </c:dLbl>
            <c:dLbl>
              <c:idx val="4"/>
              <c:layout>
                <c:manualLayout>
                  <c:x val="0"/>
                  <c:y val="-3.9150627004957715E-2"/>
                </c:manualLayout>
              </c:layout>
              <c:tx>
                <c:rich>
                  <a:bodyPr/>
                  <a:lstStyle/>
                  <a:p>
                    <a:r>
                      <a:rPr lang="en-US"/>
                      <a:t>28,0</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7104-493D-802F-CAB21B4AD1C1}"/>
                </c:ext>
              </c:extLst>
            </c:dLbl>
            <c:dLbl>
              <c:idx val="5"/>
              <c:layout>
                <c:manualLayout>
                  <c:x val="0"/>
                  <c:y val="-0.182269976669583"/>
                </c:manualLayout>
              </c:layout>
              <c:tx>
                <c:rich>
                  <a:bodyPr/>
                  <a:lstStyle/>
                  <a:p>
                    <a:r>
                      <a:rPr lang="en-US"/>
                      <a:t>42,1</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7104-493D-802F-CAB21B4AD1C1}"/>
                </c:ext>
              </c:extLst>
            </c:dLbl>
            <c:dLbl>
              <c:idx val="6"/>
              <c:layout>
                <c:manualLayout>
                  <c:x val="8.8596135332522688E-17"/>
                  <c:y val="-4.0269028871391159E-2"/>
                </c:manualLayout>
              </c:layout>
              <c:tx>
                <c:rich>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r>
                      <a:rPr lang="en-US" b="1"/>
                      <a:t>18,8</a:t>
                    </a:r>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7104-493D-802F-CAB21B4AD1C1}"/>
                </c:ext>
              </c:extLst>
            </c:dLbl>
            <c:dLbl>
              <c:idx val="7"/>
              <c:layout>
                <c:manualLayout>
                  <c:x val="0"/>
                  <c:y val="-6.1356080489938757E-2"/>
                </c:manualLayout>
              </c:layout>
              <c:tx>
                <c:rich>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r>
                      <a:rPr lang="en-US" b="1"/>
                      <a:t>10,4</a:t>
                    </a:r>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7104-493D-802F-CAB21B4AD1C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Taul1!$C$630:$J$631</c:f>
              <c:multiLvlStrCache>
                <c:ptCount val="8"/>
                <c:lvl>
                  <c:pt idx="0">
                    <c:v>Kuusamo</c:v>
                  </c:pt>
                  <c:pt idx="1">
                    <c:v>Taivalkoski</c:v>
                  </c:pt>
                  <c:pt idx="2">
                    <c:v>Kuusamo</c:v>
                  </c:pt>
                  <c:pt idx="3">
                    <c:v>Taivalkoski</c:v>
                  </c:pt>
                  <c:pt idx="4">
                    <c:v>Kuusamo</c:v>
                  </c:pt>
                  <c:pt idx="5">
                    <c:v>Taivalkoski</c:v>
                  </c:pt>
                  <c:pt idx="6">
                    <c:v>Kuusamo</c:v>
                  </c:pt>
                  <c:pt idx="7">
                    <c:v>Taivalkoski</c:v>
                  </c:pt>
                </c:lvl>
                <c:lvl>
                  <c:pt idx="0">
                    <c:v>2019</c:v>
                  </c:pt>
                  <c:pt idx="2">
                    <c:v>2020</c:v>
                  </c:pt>
                  <c:pt idx="4">
                    <c:v>2021</c:v>
                  </c:pt>
                  <c:pt idx="6">
                    <c:v>2022</c:v>
                  </c:pt>
                </c:lvl>
              </c:multiLvlStrCache>
            </c:multiLvlStrRef>
          </c:cat>
          <c:val>
            <c:numRef>
              <c:f>Taul1!$C$633:$J$633</c:f>
              <c:numCache>
                <c:formatCode>General</c:formatCode>
                <c:ptCount val="8"/>
                <c:pt idx="0">
                  <c:v>1.4</c:v>
                </c:pt>
                <c:pt idx="1">
                  <c:v>4</c:v>
                </c:pt>
                <c:pt idx="2">
                  <c:v>1</c:v>
                </c:pt>
                <c:pt idx="3">
                  <c:v>5</c:v>
                </c:pt>
                <c:pt idx="4">
                  <c:v>1.2</c:v>
                </c:pt>
                <c:pt idx="5">
                  <c:v>26.8</c:v>
                </c:pt>
                <c:pt idx="6">
                  <c:v>1.4</c:v>
                </c:pt>
                <c:pt idx="7">
                  <c:v>6</c:v>
                </c:pt>
              </c:numCache>
            </c:numRef>
          </c:val>
          <c:extLst>
            <c:ext xmlns:c16="http://schemas.microsoft.com/office/drawing/2014/chart" uri="{C3380CC4-5D6E-409C-BE32-E72D297353CC}">
              <c16:uniqueId val="{00000009-7104-493D-802F-CAB21B4AD1C1}"/>
            </c:ext>
          </c:extLst>
        </c:ser>
        <c:dLbls>
          <c:dLblPos val="ctr"/>
          <c:showLegendKey val="0"/>
          <c:showVal val="1"/>
          <c:showCatName val="0"/>
          <c:showSerName val="0"/>
          <c:showPercent val="0"/>
          <c:showBubbleSize val="0"/>
        </c:dLbls>
        <c:gapWidth val="150"/>
        <c:overlap val="100"/>
        <c:axId val="1805313583"/>
        <c:axId val="1811808287"/>
      </c:barChart>
      <c:catAx>
        <c:axId val="1805313583"/>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811808287"/>
        <c:crosses val="autoZero"/>
        <c:auto val="1"/>
        <c:lblAlgn val="ctr"/>
        <c:lblOffset val="100"/>
        <c:noMultiLvlLbl val="0"/>
      </c:catAx>
      <c:valAx>
        <c:axId val="181180828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i-FI" sz="1000"/>
                  <a:t>Milj.</a:t>
                </a:r>
                <a:r>
                  <a:rPr lang="fi-FI" sz="1000" baseline="0"/>
                  <a:t> €</a:t>
                </a:r>
                <a:endParaRPr lang="fi-FI" sz="1000"/>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80531358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tx2"/>
                </a:solidFill>
                <a:latin typeface="+mn-lt"/>
                <a:ea typeface="+mn-ea"/>
                <a:cs typeface="+mn-cs"/>
              </a:defRPr>
            </a:pPr>
            <a:r>
              <a:rPr lang="fi-FI" sz="1800"/>
              <a:t>Metsätalousmaan</a:t>
            </a:r>
            <a:r>
              <a:rPr lang="fi-FI" sz="1800" baseline="0"/>
              <a:t> omistajuus Kuusamo</a:t>
            </a:r>
            <a:endParaRPr lang="fi-FI"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2"/>
              </a:solidFill>
              <a:latin typeface="+mn-lt"/>
              <a:ea typeface="+mn-ea"/>
              <a:cs typeface="+mn-cs"/>
            </a:defRPr>
          </a:pPr>
          <a:endParaRPr lang="fi-FI"/>
        </a:p>
      </c:txPr>
    </c:title>
    <c:autoTitleDeleted val="0"/>
    <c:plotArea>
      <c:layout/>
      <c:doughnutChart>
        <c:varyColors val="1"/>
        <c:ser>
          <c:idx val="0"/>
          <c:order val="0"/>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1-B3DE-4C91-BC10-FEB5E2A1DE0D}"/>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extLst>
              <c:ext xmlns:c16="http://schemas.microsoft.com/office/drawing/2014/chart" uri="{C3380CC4-5D6E-409C-BE32-E72D297353CC}">
                <c16:uniqueId val="{00000003-B3DE-4C91-BC10-FEB5E2A1DE0D}"/>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extLst>
              <c:ext xmlns:c16="http://schemas.microsoft.com/office/drawing/2014/chart" uri="{C3380CC4-5D6E-409C-BE32-E72D297353CC}">
                <c16:uniqueId val="{00000005-B3DE-4C91-BC10-FEB5E2A1DE0D}"/>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extLst>
              <c:ext xmlns:c16="http://schemas.microsoft.com/office/drawing/2014/chart" uri="{C3380CC4-5D6E-409C-BE32-E72D297353CC}">
                <c16:uniqueId val="{00000007-B3DE-4C91-BC10-FEB5E2A1DE0D}"/>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extLst>
              <c:ext xmlns:c16="http://schemas.microsoft.com/office/drawing/2014/chart" uri="{C3380CC4-5D6E-409C-BE32-E72D297353CC}">
                <c16:uniqueId val="{00000009-B3DE-4C91-BC10-FEB5E2A1DE0D}"/>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fi-FI"/>
              </a:p>
            </c:txPr>
            <c:showLegendKey val="0"/>
            <c:showVal val="0"/>
            <c:showCatName val="0"/>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Taul1!$B$690:$B$694</c:f>
              <c:strCache>
                <c:ptCount val="5"/>
                <c:pt idx="0">
                  <c:v>Yksityiset ja kuolinpesät</c:v>
                </c:pt>
                <c:pt idx="1">
                  <c:v>Yhteismetsä</c:v>
                </c:pt>
                <c:pt idx="2">
                  <c:v>Valtio</c:v>
                </c:pt>
                <c:pt idx="3">
                  <c:v>Yhtiöt, kunnat, seurakunnat ym.</c:v>
                </c:pt>
                <c:pt idx="4">
                  <c:v>Omistustiedoissa puutteita</c:v>
                </c:pt>
              </c:strCache>
            </c:strRef>
          </c:cat>
          <c:val>
            <c:numRef>
              <c:f>Taul1!$C$690:$C$694</c:f>
              <c:numCache>
                <c:formatCode>General</c:formatCode>
                <c:ptCount val="5"/>
                <c:pt idx="0">
                  <c:v>56</c:v>
                </c:pt>
                <c:pt idx="1">
                  <c:v>19</c:v>
                </c:pt>
                <c:pt idx="2">
                  <c:v>15</c:v>
                </c:pt>
                <c:pt idx="3">
                  <c:v>8</c:v>
                </c:pt>
                <c:pt idx="4">
                  <c:v>3</c:v>
                </c:pt>
              </c:numCache>
            </c:numRef>
          </c:val>
          <c:extLst>
            <c:ext xmlns:c16="http://schemas.microsoft.com/office/drawing/2014/chart" uri="{C3380CC4-5D6E-409C-BE32-E72D297353CC}">
              <c16:uniqueId val="{0000000A-B3DE-4C91-BC10-FEB5E2A1DE0D}"/>
            </c:ext>
          </c:extLst>
        </c:ser>
        <c:dLbls>
          <c:showLegendKey val="0"/>
          <c:showVal val="0"/>
          <c:showCatName val="0"/>
          <c:showSerName val="0"/>
          <c:showPercent val="1"/>
          <c:showBubbleSize val="0"/>
          <c:showLeaderLines val="1"/>
        </c:dLbls>
        <c:firstSliceAng val="0"/>
        <c:holeSize val="49"/>
      </c:doughnutChart>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a:pPr>
      <a:endParaRPr lang="fi-FI"/>
    </a:p>
  </c:txPr>
  <c:externalData r:id="rId4">
    <c:autoUpdate val="0"/>
  </c:externalData>
  <c:userShapes r:id="rId5"/>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a:t>Matkailutulon</a:t>
            </a:r>
            <a:r>
              <a:rPr lang="fi-FI" sz="1800" baseline="0"/>
              <a:t> kehitys</a:t>
            </a:r>
            <a:endParaRPr lang="fi-FI"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barChart>
        <c:barDir val="bar"/>
        <c:grouping val="clustered"/>
        <c:varyColors val="0"/>
        <c:ser>
          <c:idx val="0"/>
          <c:order val="0"/>
          <c:tx>
            <c:strRef>
              <c:f>Taul1!$C$925</c:f>
              <c:strCache>
                <c:ptCount val="1"/>
                <c:pt idx="0">
                  <c:v>2019</c:v>
                </c:pt>
              </c:strCache>
            </c:strRef>
          </c:tx>
          <c:spPr>
            <a:solidFill>
              <a:schemeClr val="bg2">
                <a:lumMod val="90000"/>
              </a:schemeClr>
            </a:solidFill>
            <a:ln>
              <a:noFill/>
            </a:ln>
            <a:effectLst>
              <a:outerShdw blurRad="57150" dist="19050" dir="5400000" algn="ctr" rotWithShape="0">
                <a:srgbClr val="000000">
                  <a:alpha val="63000"/>
                </a:srgbClr>
              </a:outerShdw>
            </a:effectLst>
          </c:spPr>
          <c:invertIfNegative val="0"/>
          <c:dLbls>
            <c:delete val="1"/>
          </c:dLbls>
          <c:cat>
            <c:strRef>
              <c:f>Taul1!$B$926:$B$931</c:f>
              <c:strCache>
                <c:ptCount val="6"/>
                <c:pt idx="0">
                  <c:v>Välitön matkailutulo yhteensä</c:v>
                </c:pt>
                <c:pt idx="1">
                  <c:v>Vähittäiskauppa</c:v>
                </c:pt>
                <c:pt idx="2">
                  <c:v>Virkistys- ja muut palvelut</c:v>
                </c:pt>
                <c:pt idx="3">
                  <c:v>Majoitus- ja ravitsemistoiminta</c:v>
                </c:pt>
                <c:pt idx="4">
                  <c:v>Liikennepalvelut</c:v>
                </c:pt>
                <c:pt idx="5">
                  <c:v>Korjaamo- ja huoltamopalvelut</c:v>
                </c:pt>
              </c:strCache>
            </c:strRef>
          </c:cat>
          <c:val>
            <c:numRef>
              <c:f>Taul1!$C$926:$C$931</c:f>
              <c:numCache>
                <c:formatCode>#,##0</c:formatCode>
                <c:ptCount val="6"/>
                <c:pt idx="0">
                  <c:v>126714</c:v>
                </c:pt>
                <c:pt idx="1">
                  <c:v>36128</c:v>
                </c:pt>
                <c:pt idx="2">
                  <c:v>44511</c:v>
                </c:pt>
                <c:pt idx="3">
                  <c:v>34283</c:v>
                </c:pt>
                <c:pt idx="4">
                  <c:v>7684</c:v>
                </c:pt>
                <c:pt idx="5">
                  <c:v>4108</c:v>
                </c:pt>
              </c:numCache>
            </c:numRef>
          </c:val>
          <c:extLst>
            <c:ext xmlns:c16="http://schemas.microsoft.com/office/drawing/2014/chart" uri="{C3380CC4-5D6E-409C-BE32-E72D297353CC}">
              <c16:uniqueId val="{00000000-6523-4B1D-98DA-6635AE444099}"/>
            </c:ext>
          </c:extLst>
        </c:ser>
        <c:ser>
          <c:idx val="1"/>
          <c:order val="1"/>
          <c:tx>
            <c:strRef>
              <c:f>Taul1!$D$925</c:f>
              <c:strCache>
                <c:ptCount val="1"/>
                <c:pt idx="0">
                  <c:v>2020</c:v>
                </c:pt>
              </c:strCache>
            </c:strRef>
          </c:tx>
          <c:spPr>
            <a:solidFill>
              <a:schemeClr val="accent4"/>
            </a:solidFill>
            <a:ln>
              <a:noFill/>
            </a:ln>
            <a:effectLst>
              <a:outerShdw blurRad="57150" dist="19050" dir="5400000" algn="ctr" rotWithShape="0">
                <a:srgbClr val="000000">
                  <a:alpha val="63000"/>
                </a:srgbClr>
              </a:outerShdw>
            </a:effectLst>
          </c:spPr>
          <c:invertIfNegative val="0"/>
          <c:dLbls>
            <c:delete val="1"/>
          </c:dLbls>
          <c:cat>
            <c:strRef>
              <c:f>Taul1!$B$926:$B$931</c:f>
              <c:strCache>
                <c:ptCount val="6"/>
                <c:pt idx="0">
                  <c:v>Välitön matkailutulo yhteensä</c:v>
                </c:pt>
                <c:pt idx="1">
                  <c:v>Vähittäiskauppa</c:v>
                </c:pt>
                <c:pt idx="2">
                  <c:v>Virkistys- ja muut palvelut</c:v>
                </c:pt>
                <c:pt idx="3">
                  <c:v>Majoitus- ja ravitsemistoiminta</c:v>
                </c:pt>
                <c:pt idx="4">
                  <c:v>Liikennepalvelut</c:v>
                </c:pt>
                <c:pt idx="5">
                  <c:v>Korjaamo- ja huoltamopalvelut</c:v>
                </c:pt>
              </c:strCache>
            </c:strRef>
          </c:cat>
          <c:val>
            <c:numRef>
              <c:f>Taul1!$D$926:$D$931</c:f>
              <c:numCache>
                <c:formatCode>#,##0</c:formatCode>
                <c:ptCount val="6"/>
                <c:pt idx="0">
                  <c:v>124851</c:v>
                </c:pt>
                <c:pt idx="1">
                  <c:v>37937</c:v>
                </c:pt>
                <c:pt idx="2">
                  <c:v>50557</c:v>
                </c:pt>
                <c:pt idx="3">
                  <c:v>28294</c:v>
                </c:pt>
                <c:pt idx="4">
                  <c:v>5889</c:v>
                </c:pt>
                <c:pt idx="5">
                  <c:v>2174</c:v>
                </c:pt>
              </c:numCache>
            </c:numRef>
          </c:val>
          <c:extLst>
            <c:ext xmlns:c16="http://schemas.microsoft.com/office/drawing/2014/chart" uri="{C3380CC4-5D6E-409C-BE32-E72D297353CC}">
              <c16:uniqueId val="{00000001-6523-4B1D-98DA-6635AE444099}"/>
            </c:ext>
          </c:extLst>
        </c:ser>
        <c:ser>
          <c:idx val="2"/>
          <c:order val="2"/>
          <c:tx>
            <c:strRef>
              <c:f>Taul1!$E$925</c:f>
              <c:strCache>
                <c:ptCount val="1"/>
                <c:pt idx="0">
                  <c:v>2021</c:v>
                </c:pt>
              </c:strCache>
            </c:strRef>
          </c:tx>
          <c:spPr>
            <a:solidFill>
              <a:srgbClr val="92D050"/>
            </a:solidFill>
            <a:ln>
              <a:noFill/>
            </a:ln>
            <a:effectLst>
              <a:outerShdw blurRad="57150" dist="19050" dir="5400000" algn="ctr" rotWithShape="0">
                <a:srgbClr val="000000">
                  <a:alpha val="63000"/>
                </a:srgbClr>
              </a:outerShdw>
            </a:effectLst>
          </c:spPr>
          <c:invertIfNegative val="0"/>
          <c:dLbls>
            <c:dLbl>
              <c:idx val="0"/>
              <c:tx>
                <c:rich>
                  <a:bodyPr/>
                  <a:lstStyle/>
                  <a:p>
                    <a:r>
                      <a:rPr lang="en-US"/>
                      <a:t>125,1</a:t>
                    </a:r>
                    <a:r>
                      <a:rPr lang="en-US" baseline="0"/>
                      <a:t> milj. €</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6523-4B1D-98DA-6635AE444099}"/>
                </c:ext>
              </c:extLst>
            </c:dLbl>
            <c:dLbl>
              <c:idx val="1"/>
              <c:tx>
                <c:rich>
                  <a:bodyPr/>
                  <a:lstStyle/>
                  <a:p>
                    <a:r>
                      <a:rPr lang="en-US"/>
                      <a:t>42,4</a:t>
                    </a:r>
                    <a:r>
                      <a:rPr lang="en-US" baseline="0"/>
                      <a:t> milj. €</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6523-4B1D-98DA-6635AE444099}"/>
                </c:ext>
              </c:extLst>
            </c:dLbl>
            <c:dLbl>
              <c:idx val="2"/>
              <c:tx>
                <c:rich>
                  <a:bodyPr/>
                  <a:lstStyle/>
                  <a:p>
                    <a:r>
                      <a:rPr lang="en-US"/>
                      <a:t>40,8</a:t>
                    </a:r>
                    <a:r>
                      <a:rPr lang="en-US" baseline="0"/>
                      <a:t> </a:t>
                    </a:r>
                    <a:r>
                      <a:rPr lang="en-US"/>
                      <a:t>milj. €</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6523-4B1D-98DA-6635AE444099}"/>
                </c:ext>
              </c:extLst>
            </c:dLbl>
            <c:dLbl>
              <c:idx val="3"/>
              <c:tx>
                <c:rich>
                  <a:bodyPr/>
                  <a:lstStyle/>
                  <a:p>
                    <a:r>
                      <a:rPr lang="en-US"/>
                      <a:t>30,1</a:t>
                    </a:r>
                    <a:r>
                      <a:rPr lang="en-US" baseline="0"/>
                      <a:t> milj. €</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6523-4B1D-98DA-6635AE444099}"/>
                </c:ext>
              </c:extLst>
            </c:dLbl>
            <c:dLbl>
              <c:idx val="4"/>
              <c:tx>
                <c:rich>
                  <a:bodyPr/>
                  <a:lstStyle/>
                  <a:p>
                    <a:r>
                      <a:rPr lang="en-US"/>
                      <a:t>7,6 milj. €</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6523-4B1D-98DA-6635AE444099}"/>
                </c:ext>
              </c:extLst>
            </c:dLbl>
            <c:dLbl>
              <c:idx val="5"/>
              <c:tx>
                <c:rich>
                  <a:bodyPr/>
                  <a:lstStyle/>
                  <a:p>
                    <a:r>
                      <a:rPr lang="en-US"/>
                      <a:t>4,2 milj. €</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6523-4B1D-98DA-6635AE44409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Taul1!$B$926:$B$931</c:f>
              <c:strCache>
                <c:ptCount val="6"/>
                <c:pt idx="0">
                  <c:v>Välitön matkailutulo yhteensä</c:v>
                </c:pt>
                <c:pt idx="1">
                  <c:v>Vähittäiskauppa</c:v>
                </c:pt>
                <c:pt idx="2">
                  <c:v>Virkistys- ja muut palvelut</c:v>
                </c:pt>
                <c:pt idx="3">
                  <c:v>Majoitus- ja ravitsemistoiminta</c:v>
                </c:pt>
                <c:pt idx="4">
                  <c:v>Liikennepalvelut</c:v>
                </c:pt>
                <c:pt idx="5">
                  <c:v>Korjaamo- ja huoltamopalvelut</c:v>
                </c:pt>
              </c:strCache>
            </c:strRef>
          </c:cat>
          <c:val>
            <c:numRef>
              <c:f>Taul1!$E$926:$E$931</c:f>
              <c:numCache>
                <c:formatCode>#,##0</c:formatCode>
                <c:ptCount val="6"/>
                <c:pt idx="0">
                  <c:v>125076</c:v>
                </c:pt>
                <c:pt idx="1">
                  <c:v>42379</c:v>
                </c:pt>
                <c:pt idx="2">
                  <c:v>40816</c:v>
                </c:pt>
                <c:pt idx="3">
                  <c:v>30109</c:v>
                </c:pt>
                <c:pt idx="4">
                  <c:v>7566</c:v>
                </c:pt>
                <c:pt idx="5">
                  <c:v>4206</c:v>
                </c:pt>
              </c:numCache>
            </c:numRef>
          </c:val>
          <c:extLst>
            <c:ext xmlns:c16="http://schemas.microsoft.com/office/drawing/2014/chart" uri="{C3380CC4-5D6E-409C-BE32-E72D297353CC}">
              <c16:uniqueId val="{00000008-6523-4B1D-98DA-6635AE444099}"/>
            </c:ext>
          </c:extLst>
        </c:ser>
        <c:dLbls>
          <c:dLblPos val="outEnd"/>
          <c:showLegendKey val="0"/>
          <c:showVal val="1"/>
          <c:showCatName val="0"/>
          <c:showSerName val="0"/>
          <c:showPercent val="0"/>
          <c:showBubbleSize val="0"/>
        </c:dLbls>
        <c:gapWidth val="115"/>
        <c:overlap val="-20"/>
        <c:axId val="1312377280"/>
        <c:axId val="1312381600"/>
      </c:barChart>
      <c:catAx>
        <c:axId val="1312377280"/>
        <c:scaling>
          <c:orientation val="minMax"/>
        </c:scaling>
        <c:delete val="0"/>
        <c:axPos val="l"/>
        <c:numFmt formatCode="General" sourceLinked="1"/>
        <c:majorTickMark val="out"/>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312381600"/>
        <c:crosses val="autoZero"/>
        <c:auto val="1"/>
        <c:lblAlgn val="ctr"/>
        <c:lblOffset val="100"/>
        <c:noMultiLvlLbl val="0"/>
      </c:catAx>
      <c:valAx>
        <c:axId val="1312381600"/>
        <c:scaling>
          <c:orientation val="minMax"/>
        </c:scaling>
        <c:delete val="1"/>
        <c:axPos val="b"/>
        <c:majorGridlines>
          <c:spPr>
            <a:ln w="9525" cap="flat" cmpd="sng" algn="ctr">
              <a:noFill/>
              <a:round/>
            </a:ln>
            <a:effectLst/>
          </c:spPr>
        </c:majorGridlines>
        <c:numFmt formatCode="#,##0" sourceLinked="1"/>
        <c:majorTickMark val="out"/>
        <c:minorTickMark val="none"/>
        <c:tickLblPos val="nextTo"/>
        <c:crossAx val="1312377280"/>
        <c:crosses val="autoZero"/>
        <c:crossBetween val="between"/>
        <c:majorUnit val="5"/>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4">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a:t>Matkailutyöllisyyden</a:t>
            </a:r>
            <a:r>
              <a:rPr lang="fi-FI" sz="1800" baseline="0"/>
              <a:t> kehitys</a:t>
            </a:r>
            <a:endParaRPr lang="fi-FI"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barChart>
        <c:barDir val="bar"/>
        <c:grouping val="clustered"/>
        <c:varyColors val="0"/>
        <c:ser>
          <c:idx val="0"/>
          <c:order val="0"/>
          <c:tx>
            <c:strRef>
              <c:f>Taul1!$C$946</c:f>
              <c:strCache>
                <c:ptCount val="1"/>
                <c:pt idx="0">
                  <c:v>2019</c:v>
                </c:pt>
              </c:strCache>
            </c:strRef>
          </c:tx>
          <c:spPr>
            <a:solidFill>
              <a:schemeClr val="bg2">
                <a:lumMod val="90000"/>
              </a:schemeClr>
            </a:solidFill>
            <a:ln>
              <a:noFill/>
            </a:ln>
            <a:effectLst>
              <a:outerShdw blurRad="57150" dist="19050" dir="5400000" algn="ctr" rotWithShape="0">
                <a:srgbClr val="000000">
                  <a:alpha val="63000"/>
                </a:srgbClr>
              </a:outerShdw>
            </a:effectLst>
          </c:spPr>
          <c:invertIfNegative val="0"/>
          <c:dLbls>
            <c:delete val="1"/>
          </c:dLbls>
          <c:cat>
            <c:strRef>
              <c:f>Taul1!$B$947:$B$952</c:f>
              <c:strCache>
                <c:ptCount val="6"/>
                <c:pt idx="0">
                  <c:v>Välitön matkailutyöllisyys yhteensä</c:v>
                </c:pt>
                <c:pt idx="1">
                  <c:v>Vähittäiskauppa</c:v>
                </c:pt>
                <c:pt idx="2">
                  <c:v>Virkistys- ja muut palvelut</c:v>
                </c:pt>
                <c:pt idx="3">
                  <c:v>Majoitus- ja ravitsemistoiminta</c:v>
                </c:pt>
                <c:pt idx="4">
                  <c:v>Liikennepalvelut</c:v>
                </c:pt>
                <c:pt idx="5">
                  <c:v>Korjaamo- ja huoltamopalvelut</c:v>
                </c:pt>
              </c:strCache>
            </c:strRef>
          </c:cat>
          <c:val>
            <c:numRef>
              <c:f>Taul1!$C$947:$C$952</c:f>
              <c:numCache>
                <c:formatCode>General</c:formatCode>
                <c:ptCount val="6"/>
                <c:pt idx="0">
                  <c:v>629</c:v>
                </c:pt>
                <c:pt idx="1">
                  <c:v>106</c:v>
                </c:pt>
                <c:pt idx="2">
                  <c:v>226</c:v>
                </c:pt>
                <c:pt idx="3">
                  <c:v>233</c:v>
                </c:pt>
                <c:pt idx="4">
                  <c:v>52</c:v>
                </c:pt>
                <c:pt idx="5">
                  <c:v>12</c:v>
                </c:pt>
              </c:numCache>
            </c:numRef>
          </c:val>
          <c:extLst>
            <c:ext xmlns:c16="http://schemas.microsoft.com/office/drawing/2014/chart" uri="{C3380CC4-5D6E-409C-BE32-E72D297353CC}">
              <c16:uniqueId val="{00000000-C5AB-46FE-9275-83B603B41F7F}"/>
            </c:ext>
          </c:extLst>
        </c:ser>
        <c:ser>
          <c:idx val="1"/>
          <c:order val="1"/>
          <c:tx>
            <c:strRef>
              <c:f>Taul1!$D$946</c:f>
              <c:strCache>
                <c:ptCount val="1"/>
                <c:pt idx="0">
                  <c:v>2020</c:v>
                </c:pt>
              </c:strCache>
            </c:strRef>
          </c:tx>
          <c:spPr>
            <a:solidFill>
              <a:schemeClr val="accent4"/>
            </a:solidFill>
            <a:ln>
              <a:noFill/>
            </a:ln>
            <a:effectLst>
              <a:outerShdw blurRad="57150" dist="19050" dir="5400000" algn="ctr" rotWithShape="0">
                <a:srgbClr val="000000">
                  <a:alpha val="63000"/>
                </a:srgbClr>
              </a:outerShdw>
            </a:effectLst>
          </c:spPr>
          <c:invertIfNegative val="0"/>
          <c:dLbls>
            <c:delete val="1"/>
          </c:dLbls>
          <c:cat>
            <c:strRef>
              <c:f>Taul1!$B$947:$B$952</c:f>
              <c:strCache>
                <c:ptCount val="6"/>
                <c:pt idx="0">
                  <c:v>Välitön matkailutyöllisyys yhteensä</c:v>
                </c:pt>
                <c:pt idx="1">
                  <c:v>Vähittäiskauppa</c:v>
                </c:pt>
                <c:pt idx="2">
                  <c:v>Virkistys- ja muut palvelut</c:v>
                </c:pt>
                <c:pt idx="3">
                  <c:v>Majoitus- ja ravitsemistoiminta</c:v>
                </c:pt>
                <c:pt idx="4">
                  <c:v>Liikennepalvelut</c:v>
                </c:pt>
                <c:pt idx="5">
                  <c:v>Korjaamo- ja huoltamopalvelut</c:v>
                </c:pt>
              </c:strCache>
            </c:strRef>
          </c:cat>
          <c:val>
            <c:numRef>
              <c:f>Taul1!$D$947:$D$952</c:f>
              <c:numCache>
                <c:formatCode>General</c:formatCode>
                <c:ptCount val="6"/>
                <c:pt idx="0">
                  <c:v>650</c:v>
                </c:pt>
                <c:pt idx="1">
                  <c:v>110</c:v>
                </c:pt>
                <c:pt idx="2">
                  <c:v>253</c:v>
                </c:pt>
                <c:pt idx="3">
                  <c:v>228</c:v>
                </c:pt>
                <c:pt idx="4">
                  <c:v>46</c:v>
                </c:pt>
                <c:pt idx="5">
                  <c:v>13</c:v>
                </c:pt>
              </c:numCache>
            </c:numRef>
          </c:val>
          <c:extLst>
            <c:ext xmlns:c16="http://schemas.microsoft.com/office/drawing/2014/chart" uri="{C3380CC4-5D6E-409C-BE32-E72D297353CC}">
              <c16:uniqueId val="{00000001-C5AB-46FE-9275-83B603B41F7F}"/>
            </c:ext>
          </c:extLst>
        </c:ser>
        <c:ser>
          <c:idx val="2"/>
          <c:order val="2"/>
          <c:tx>
            <c:strRef>
              <c:f>Taul1!$E$946</c:f>
              <c:strCache>
                <c:ptCount val="1"/>
                <c:pt idx="0">
                  <c:v>2021</c:v>
                </c:pt>
              </c:strCache>
            </c:strRef>
          </c:tx>
          <c:spPr>
            <a:solidFill>
              <a:srgbClr val="92D050"/>
            </a:solidFill>
            <a:ln>
              <a:noFill/>
            </a:ln>
            <a:effectLst>
              <a:outerShdw blurRad="57150" dist="19050" dir="5400000" algn="ctr" rotWithShape="0">
                <a:srgbClr val="000000">
                  <a:alpha val="63000"/>
                </a:srgbClr>
              </a:outerShdw>
            </a:effectLst>
          </c:spPr>
          <c:invertIfNegative val="0"/>
          <c:dLbls>
            <c:dLbl>
              <c:idx val="0"/>
              <c:tx>
                <c:rich>
                  <a:bodyPr/>
                  <a:lstStyle/>
                  <a:p>
                    <a:r>
                      <a:rPr lang="en-US"/>
                      <a:t>545</a:t>
                    </a:r>
                    <a:r>
                      <a:rPr lang="en-US" baseline="0"/>
                      <a:t> htv</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C5AB-46FE-9275-83B603B41F7F}"/>
                </c:ext>
              </c:extLst>
            </c:dLbl>
            <c:dLbl>
              <c:idx val="1"/>
              <c:tx>
                <c:rich>
                  <a:bodyPr/>
                  <a:lstStyle/>
                  <a:p>
                    <a:r>
                      <a:rPr lang="en-US"/>
                      <a:t>114</a:t>
                    </a:r>
                    <a:r>
                      <a:rPr lang="en-US" baseline="0"/>
                      <a:t> htv</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5AB-46FE-9275-83B603B41F7F}"/>
                </c:ext>
              </c:extLst>
            </c:dLbl>
            <c:dLbl>
              <c:idx val="2"/>
              <c:tx>
                <c:rich>
                  <a:bodyPr/>
                  <a:lstStyle/>
                  <a:p>
                    <a:r>
                      <a:rPr lang="en-US"/>
                      <a:t>170</a:t>
                    </a:r>
                    <a:r>
                      <a:rPr lang="en-US" baseline="0"/>
                      <a:t> htv</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C5AB-46FE-9275-83B603B41F7F}"/>
                </c:ext>
              </c:extLst>
            </c:dLbl>
            <c:dLbl>
              <c:idx val="3"/>
              <c:tx>
                <c:rich>
                  <a:bodyPr/>
                  <a:lstStyle/>
                  <a:p>
                    <a:r>
                      <a:rPr lang="en-US"/>
                      <a:t>194</a:t>
                    </a:r>
                    <a:r>
                      <a:rPr lang="en-US" baseline="0"/>
                      <a:t> htv</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5AB-46FE-9275-83B603B41F7F}"/>
                </c:ext>
              </c:extLst>
            </c:dLbl>
            <c:dLbl>
              <c:idx val="4"/>
              <c:tx>
                <c:rich>
                  <a:bodyPr/>
                  <a:lstStyle/>
                  <a:p>
                    <a:fld id="{9813AE76-CDF1-4D87-9507-77498003BA2A}" type="VALUE">
                      <a:rPr lang="en-US"/>
                      <a:pPr/>
                      <a:t>[ARVO]</a:t>
                    </a:fld>
                    <a:r>
                      <a:rPr lang="en-US"/>
                      <a:t> htv</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C5AB-46FE-9275-83B603B41F7F}"/>
                </c:ext>
              </c:extLst>
            </c:dLbl>
            <c:dLbl>
              <c:idx val="5"/>
              <c:tx>
                <c:rich>
                  <a:bodyPr/>
                  <a:lstStyle/>
                  <a:p>
                    <a:fld id="{8282733D-113D-4B15-B5C8-182A92415D11}" type="VALUE">
                      <a:rPr lang="en-US"/>
                      <a:pPr/>
                      <a:t>[ARVO]</a:t>
                    </a:fld>
                    <a:r>
                      <a:rPr lang="en-US"/>
                      <a:t> htv</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C5AB-46FE-9275-83B603B41F7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Taul1!$B$947:$B$952</c:f>
              <c:strCache>
                <c:ptCount val="6"/>
                <c:pt idx="0">
                  <c:v>Välitön matkailutyöllisyys yhteensä</c:v>
                </c:pt>
                <c:pt idx="1">
                  <c:v>Vähittäiskauppa</c:v>
                </c:pt>
                <c:pt idx="2">
                  <c:v>Virkistys- ja muut palvelut</c:v>
                </c:pt>
                <c:pt idx="3">
                  <c:v>Majoitus- ja ravitsemistoiminta</c:v>
                </c:pt>
                <c:pt idx="4">
                  <c:v>Liikennepalvelut</c:v>
                </c:pt>
                <c:pt idx="5">
                  <c:v>Korjaamo- ja huoltamopalvelut</c:v>
                </c:pt>
              </c:strCache>
            </c:strRef>
          </c:cat>
          <c:val>
            <c:numRef>
              <c:f>Taul1!$E$947:$E$952</c:f>
              <c:numCache>
                <c:formatCode>General</c:formatCode>
                <c:ptCount val="6"/>
                <c:pt idx="0">
                  <c:v>545</c:v>
                </c:pt>
                <c:pt idx="1">
                  <c:v>114</c:v>
                </c:pt>
                <c:pt idx="2">
                  <c:v>170</c:v>
                </c:pt>
                <c:pt idx="3">
                  <c:v>194</c:v>
                </c:pt>
                <c:pt idx="4">
                  <c:v>54</c:v>
                </c:pt>
                <c:pt idx="5">
                  <c:v>13</c:v>
                </c:pt>
              </c:numCache>
            </c:numRef>
          </c:val>
          <c:extLst>
            <c:ext xmlns:c16="http://schemas.microsoft.com/office/drawing/2014/chart" uri="{C3380CC4-5D6E-409C-BE32-E72D297353CC}">
              <c16:uniqueId val="{00000008-C5AB-46FE-9275-83B603B41F7F}"/>
            </c:ext>
          </c:extLst>
        </c:ser>
        <c:dLbls>
          <c:dLblPos val="outEnd"/>
          <c:showLegendKey val="0"/>
          <c:showVal val="1"/>
          <c:showCatName val="0"/>
          <c:showSerName val="0"/>
          <c:showPercent val="0"/>
          <c:showBubbleSize val="0"/>
        </c:dLbls>
        <c:gapWidth val="115"/>
        <c:overlap val="-20"/>
        <c:axId val="1312377280"/>
        <c:axId val="1312381600"/>
      </c:barChart>
      <c:catAx>
        <c:axId val="1312377280"/>
        <c:scaling>
          <c:orientation val="minMax"/>
        </c:scaling>
        <c:delete val="0"/>
        <c:axPos val="l"/>
        <c:numFmt formatCode="General" sourceLinked="1"/>
        <c:majorTickMark val="out"/>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312381600"/>
        <c:crosses val="autoZero"/>
        <c:auto val="1"/>
        <c:lblAlgn val="ctr"/>
        <c:lblOffset val="100"/>
        <c:noMultiLvlLbl val="0"/>
      </c:catAx>
      <c:valAx>
        <c:axId val="1312381600"/>
        <c:scaling>
          <c:orientation val="minMax"/>
        </c:scaling>
        <c:delete val="1"/>
        <c:axPos val="b"/>
        <c:majorGridlines>
          <c:spPr>
            <a:ln w="9525" cap="flat" cmpd="sng" algn="ctr">
              <a:noFill/>
              <a:round/>
            </a:ln>
            <a:effectLst/>
          </c:spPr>
        </c:majorGridlines>
        <c:numFmt formatCode="General" sourceLinked="1"/>
        <c:majorTickMark val="out"/>
        <c:minorTickMark val="none"/>
        <c:tickLblPos val="nextTo"/>
        <c:crossAx val="1312377280"/>
        <c:crosses val="autoZero"/>
        <c:crossBetween val="between"/>
        <c:majorUnit val="5"/>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4">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a:t>Matkailutulon</a:t>
            </a:r>
            <a:r>
              <a:rPr lang="fi-FI" sz="1800" baseline="0"/>
              <a:t> kehitys</a:t>
            </a:r>
            <a:endParaRPr lang="fi-FI"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barChart>
        <c:barDir val="bar"/>
        <c:grouping val="clustered"/>
        <c:varyColors val="0"/>
        <c:ser>
          <c:idx val="0"/>
          <c:order val="0"/>
          <c:tx>
            <c:strRef>
              <c:f>Taul1!$C$966</c:f>
              <c:strCache>
                <c:ptCount val="1"/>
                <c:pt idx="0">
                  <c:v>2019</c:v>
                </c:pt>
              </c:strCache>
            </c:strRef>
          </c:tx>
          <c:spPr>
            <a:solidFill>
              <a:schemeClr val="bg2">
                <a:lumMod val="90000"/>
              </a:schemeClr>
            </a:solidFill>
            <a:ln>
              <a:noFill/>
            </a:ln>
            <a:effectLst>
              <a:outerShdw blurRad="57150" dist="19050" dir="5400000" algn="ctr" rotWithShape="0">
                <a:srgbClr val="000000">
                  <a:alpha val="63000"/>
                </a:srgbClr>
              </a:outerShdw>
            </a:effectLst>
          </c:spPr>
          <c:invertIfNegative val="0"/>
          <c:dLbls>
            <c:delete val="1"/>
          </c:dLbls>
          <c:cat>
            <c:strRef>
              <c:f>Taul1!$B$967:$B$971</c:f>
              <c:strCache>
                <c:ptCount val="5"/>
                <c:pt idx="0">
                  <c:v>Välitön matkailutulo yhteensä</c:v>
                </c:pt>
                <c:pt idx="1">
                  <c:v>Majoitus- ja ravitsemistoiminta</c:v>
                </c:pt>
                <c:pt idx="2">
                  <c:v>Vähittäiskauppa</c:v>
                </c:pt>
                <c:pt idx="3">
                  <c:v>Huvi- ja virkistyspalvelut</c:v>
                </c:pt>
                <c:pt idx="4">
                  <c:v>Liikennepalvelut</c:v>
                </c:pt>
              </c:strCache>
            </c:strRef>
          </c:cat>
          <c:val>
            <c:numRef>
              <c:f>Taul1!$C$967:$C$971</c:f>
              <c:numCache>
                <c:formatCode>General</c:formatCode>
                <c:ptCount val="5"/>
                <c:pt idx="0">
                  <c:v>7374</c:v>
                </c:pt>
                <c:pt idx="1">
                  <c:v>4729</c:v>
                </c:pt>
                <c:pt idx="2">
                  <c:v>1760</c:v>
                </c:pt>
                <c:pt idx="3">
                  <c:v>664</c:v>
                </c:pt>
                <c:pt idx="4">
                  <c:v>221</c:v>
                </c:pt>
              </c:numCache>
            </c:numRef>
          </c:val>
          <c:extLst>
            <c:ext xmlns:c16="http://schemas.microsoft.com/office/drawing/2014/chart" uri="{C3380CC4-5D6E-409C-BE32-E72D297353CC}">
              <c16:uniqueId val="{00000000-B74B-457F-960F-9165A1126784}"/>
            </c:ext>
          </c:extLst>
        </c:ser>
        <c:ser>
          <c:idx val="1"/>
          <c:order val="1"/>
          <c:tx>
            <c:strRef>
              <c:f>Taul1!$D$966</c:f>
              <c:strCache>
                <c:ptCount val="1"/>
                <c:pt idx="0">
                  <c:v>2020</c:v>
                </c:pt>
              </c:strCache>
            </c:strRef>
          </c:tx>
          <c:spPr>
            <a:solidFill>
              <a:schemeClr val="accent4"/>
            </a:solidFill>
            <a:ln>
              <a:noFill/>
            </a:ln>
            <a:effectLst>
              <a:outerShdw blurRad="57150" dist="19050" dir="5400000" algn="ctr" rotWithShape="0">
                <a:srgbClr val="000000">
                  <a:alpha val="63000"/>
                </a:srgbClr>
              </a:outerShdw>
            </a:effectLst>
          </c:spPr>
          <c:invertIfNegative val="0"/>
          <c:dLbls>
            <c:delete val="1"/>
          </c:dLbls>
          <c:cat>
            <c:strRef>
              <c:f>Taul1!$B$967:$B$971</c:f>
              <c:strCache>
                <c:ptCount val="5"/>
                <c:pt idx="0">
                  <c:v>Välitön matkailutulo yhteensä</c:v>
                </c:pt>
                <c:pt idx="1">
                  <c:v>Majoitus- ja ravitsemistoiminta</c:v>
                </c:pt>
                <c:pt idx="2">
                  <c:v>Vähittäiskauppa</c:v>
                </c:pt>
                <c:pt idx="3">
                  <c:v>Huvi- ja virkistyspalvelut</c:v>
                </c:pt>
                <c:pt idx="4">
                  <c:v>Liikennepalvelut</c:v>
                </c:pt>
              </c:strCache>
            </c:strRef>
          </c:cat>
          <c:val>
            <c:numRef>
              <c:f>Taul1!$D$967:$D$971</c:f>
              <c:numCache>
                <c:formatCode>#,##0</c:formatCode>
                <c:ptCount val="5"/>
                <c:pt idx="0" formatCode="General">
                  <c:v>7100</c:v>
                </c:pt>
                <c:pt idx="1">
                  <c:v>3980</c:v>
                </c:pt>
                <c:pt idx="2">
                  <c:v>2194</c:v>
                </c:pt>
                <c:pt idx="3" formatCode="General">
                  <c:v>713</c:v>
                </c:pt>
                <c:pt idx="4" formatCode="General">
                  <c:v>213</c:v>
                </c:pt>
              </c:numCache>
            </c:numRef>
          </c:val>
          <c:extLst>
            <c:ext xmlns:c16="http://schemas.microsoft.com/office/drawing/2014/chart" uri="{C3380CC4-5D6E-409C-BE32-E72D297353CC}">
              <c16:uniqueId val="{00000001-B74B-457F-960F-9165A1126784}"/>
            </c:ext>
          </c:extLst>
        </c:ser>
        <c:ser>
          <c:idx val="2"/>
          <c:order val="2"/>
          <c:tx>
            <c:strRef>
              <c:f>Taul1!$E$966</c:f>
              <c:strCache>
                <c:ptCount val="1"/>
                <c:pt idx="0">
                  <c:v>2021</c:v>
                </c:pt>
              </c:strCache>
            </c:strRef>
          </c:tx>
          <c:spPr>
            <a:solidFill>
              <a:srgbClr val="92D050"/>
            </a:solidFill>
            <a:ln>
              <a:noFill/>
            </a:ln>
            <a:effectLst>
              <a:outerShdw blurRad="57150" dist="19050" dir="5400000" algn="ctr" rotWithShape="0">
                <a:srgbClr val="000000">
                  <a:alpha val="63000"/>
                </a:srgbClr>
              </a:outerShdw>
            </a:effectLst>
          </c:spPr>
          <c:invertIfNegative val="0"/>
          <c:dLbls>
            <c:dLbl>
              <c:idx val="0"/>
              <c:tx>
                <c:rich>
                  <a:bodyPr/>
                  <a:lstStyle/>
                  <a:p>
                    <a:r>
                      <a:rPr lang="en-US"/>
                      <a:t>5,9</a:t>
                    </a:r>
                    <a:r>
                      <a:rPr lang="en-US" baseline="0"/>
                      <a:t> milj. €</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B74B-457F-960F-9165A1126784}"/>
                </c:ext>
              </c:extLst>
            </c:dLbl>
            <c:dLbl>
              <c:idx val="1"/>
              <c:tx>
                <c:rich>
                  <a:bodyPr/>
                  <a:lstStyle/>
                  <a:p>
                    <a:r>
                      <a:rPr lang="en-US"/>
                      <a:t>3,0</a:t>
                    </a:r>
                    <a:r>
                      <a:rPr lang="en-US" baseline="0"/>
                      <a:t> milj. €</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74B-457F-960F-9165A1126784}"/>
                </c:ext>
              </c:extLst>
            </c:dLbl>
            <c:dLbl>
              <c:idx val="2"/>
              <c:tx>
                <c:rich>
                  <a:bodyPr/>
                  <a:lstStyle/>
                  <a:p>
                    <a:r>
                      <a:rPr lang="en-US"/>
                      <a:t>2,1</a:t>
                    </a:r>
                    <a:r>
                      <a:rPr lang="en-US" baseline="0"/>
                      <a:t> milj. €</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B74B-457F-960F-9165A1126784}"/>
                </c:ext>
              </c:extLst>
            </c:dLbl>
            <c:dLbl>
              <c:idx val="3"/>
              <c:tx>
                <c:rich>
                  <a:bodyPr/>
                  <a:lstStyle/>
                  <a:p>
                    <a:r>
                      <a:rPr lang="en-US"/>
                      <a:t>0,6</a:t>
                    </a:r>
                    <a:r>
                      <a:rPr lang="en-US" baseline="0"/>
                      <a:t> milj €</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B74B-457F-960F-9165A1126784}"/>
                </c:ext>
              </c:extLst>
            </c:dLbl>
            <c:dLbl>
              <c:idx val="4"/>
              <c:tx>
                <c:rich>
                  <a:bodyPr/>
                  <a:lstStyle/>
                  <a:p>
                    <a:r>
                      <a:rPr lang="en-US"/>
                      <a:t>0,2 milj. €</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B74B-457F-960F-9165A1126784}"/>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Taul1!$B$967:$B$971</c:f>
              <c:strCache>
                <c:ptCount val="5"/>
                <c:pt idx="0">
                  <c:v>Välitön matkailutulo yhteensä</c:v>
                </c:pt>
                <c:pt idx="1">
                  <c:v>Majoitus- ja ravitsemistoiminta</c:v>
                </c:pt>
                <c:pt idx="2">
                  <c:v>Vähittäiskauppa</c:v>
                </c:pt>
                <c:pt idx="3">
                  <c:v>Huvi- ja virkistyspalvelut</c:v>
                </c:pt>
                <c:pt idx="4">
                  <c:v>Liikennepalvelut</c:v>
                </c:pt>
              </c:strCache>
            </c:strRef>
          </c:cat>
          <c:val>
            <c:numRef>
              <c:f>Taul1!$E$967:$E$971</c:f>
              <c:numCache>
                <c:formatCode>General</c:formatCode>
                <c:ptCount val="5"/>
                <c:pt idx="0" formatCode="#,##0">
                  <c:v>5890</c:v>
                </c:pt>
                <c:pt idx="1">
                  <c:v>3000</c:v>
                </c:pt>
                <c:pt idx="2">
                  <c:v>2123</c:v>
                </c:pt>
                <c:pt idx="3">
                  <c:v>567</c:v>
                </c:pt>
                <c:pt idx="4">
                  <c:v>200</c:v>
                </c:pt>
              </c:numCache>
            </c:numRef>
          </c:val>
          <c:extLst>
            <c:ext xmlns:c16="http://schemas.microsoft.com/office/drawing/2014/chart" uri="{C3380CC4-5D6E-409C-BE32-E72D297353CC}">
              <c16:uniqueId val="{00000007-B74B-457F-960F-9165A1126784}"/>
            </c:ext>
          </c:extLst>
        </c:ser>
        <c:dLbls>
          <c:dLblPos val="outEnd"/>
          <c:showLegendKey val="0"/>
          <c:showVal val="1"/>
          <c:showCatName val="0"/>
          <c:showSerName val="0"/>
          <c:showPercent val="0"/>
          <c:showBubbleSize val="0"/>
        </c:dLbls>
        <c:gapWidth val="115"/>
        <c:overlap val="-20"/>
        <c:axId val="1312377280"/>
        <c:axId val="1312381600"/>
      </c:barChart>
      <c:catAx>
        <c:axId val="1312377280"/>
        <c:scaling>
          <c:orientation val="minMax"/>
        </c:scaling>
        <c:delete val="0"/>
        <c:axPos val="l"/>
        <c:numFmt formatCode="General" sourceLinked="1"/>
        <c:majorTickMark val="out"/>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312381600"/>
        <c:crosses val="autoZero"/>
        <c:auto val="1"/>
        <c:lblAlgn val="ctr"/>
        <c:lblOffset val="100"/>
        <c:noMultiLvlLbl val="0"/>
      </c:catAx>
      <c:valAx>
        <c:axId val="1312381600"/>
        <c:scaling>
          <c:orientation val="minMax"/>
        </c:scaling>
        <c:delete val="1"/>
        <c:axPos val="b"/>
        <c:majorGridlines>
          <c:spPr>
            <a:ln w="9525" cap="flat" cmpd="sng" algn="ctr">
              <a:noFill/>
              <a:round/>
            </a:ln>
            <a:effectLst/>
          </c:spPr>
        </c:majorGridlines>
        <c:numFmt formatCode="General" sourceLinked="1"/>
        <c:majorTickMark val="out"/>
        <c:minorTickMark val="none"/>
        <c:tickLblPos val="nextTo"/>
        <c:crossAx val="1312377280"/>
        <c:crosses val="autoZero"/>
        <c:crossBetween val="between"/>
        <c:majorUnit val="5"/>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4">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a:t>Matkailutyöllisyyden</a:t>
            </a:r>
            <a:r>
              <a:rPr lang="fi-FI" sz="1800" baseline="0"/>
              <a:t> kehitys</a:t>
            </a:r>
            <a:endParaRPr lang="fi-FI"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barChart>
        <c:barDir val="bar"/>
        <c:grouping val="clustered"/>
        <c:varyColors val="0"/>
        <c:ser>
          <c:idx val="0"/>
          <c:order val="0"/>
          <c:tx>
            <c:strRef>
              <c:f>Taul1!$C$982</c:f>
              <c:strCache>
                <c:ptCount val="1"/>
                <c:pt idx="0">
                  <c:v>2019</c:v>
                </c:pt>
              </c:strCache>
            </c:strRef>
          </c:tx>
          <c:spPr>
            <a:solidFill>
              <a:schemeClr val="bg2">
                <a:lumMod val="90000"/>
              </a:schemeClr>
            </a:solidFill>
            <a:ln>
              <a:noFill/>
            </a:ln>
            <a:effectLst>
              <a:outerShdw blurRad="57150" dist="19050" dir="5400000" algn="ctr" rotWithShape="0">
                <a:srgbClr val="000000">
                  <a:alpha val="63000"/>
                </a:srgbClr>
              </a:outerShdw>
            </a:effectLst>
          </c:spPr>
          <c:invertIfNegative val="0"/>
          <c:dLbls>
            <c:delete val="1"/>
          </c:dLbls>
          <c:cat>
            <c:strRef>
              <c:f>Taul1!$B$983:$B$987</c:f>
              <c:strCache>
                <c:ptCount val="5"/>
                <c:pt idx="0">
                  <c:v>Välitön matkailutyöllisyys yhteensä</c:v>
                </c:pt>
                <c:pt idx="1">
                  <c:v>Majoitus- ja ravitsemistoiminta</c:v>
                </c:pt>
                <c:pt idx="2">
                  <c:v>Vähittäiskauppa</c:v>
                </c:pt>
                <c:pt idx="3">
                  <c:v>Huvi- ja virkistyspalvelut</c:v>
                </c:pt>
                <c:pt idx="4">
                  <c:v>Liikennepalvelut</c:v>
                </c:pt>
              </c:strCache>
            </c:strRef>
          </c:cat>
          <c:val>
            <c:numRef>
              <c:f>Taul1!$C$983:$C$987</c:f>
              <c:numCache>
                <c:formatCode>General</c:formatCode>
                <c:ptCount val="5"/>
                <c:pt idx="0">
                  <c:v>51</c:v>
                </c:pt>
                <c:pt idx="1">
                  <c:v>37</c:v>
                </c:pt>
                <c:pt idx="2">
                  <c:v>5</c:v>
                </c:pt>
                <c:pt idx="3">
                  <c:v>7</c:v>
                </c:pt>
                <c:pt idx="4">
                  <c:v>2</c:v>
                </c:pt>
              </c:numCache>
            </c:numRef>
          </c:val>
          <c:extLst>
            <c:ext xmlns:c16="http://schemas.microsoft.com/office/drawing/2014/chart" uri="{C3380CC4-5D6E-409C-BE32-E72D297353CC}">
              <c16:uniqueId val="{00000000-F0F4-4E5F-8817-C61B09BEE34F}"/>
            </c:ext>
          </c:extLst>
        </c:ser>
        <c:ser>
          <c:idx val="1"/>
          <c:order val="1"/>
          <c:tx>
            <c:strRef>
              <c:f>Taul1!$D$982</c:f>
              <c:strCache>
                <c:ptCount val="1"/>
                <c:pt idx="0">
                  <c:v>2020</c:v>
                </c:pt>
              </c:strCache>
            </c:strRef>
          </c:tx>
          <c:spPr>
            <a:solidFill>
              <a:schemeClr val="accent4"/>
            </a:solidFill>
            <a:ln>
              <a:noFill/>
            </a:ln>
            <a:effectLst>
              <a:outerShdw blurRad="57150" dist="19050" dir="5400000" algn="ctr" rotWithShape="0">
                <a:srgbClr val="000000">
                  <a:alpha val="63000"/>
                </a:srgbClr>
              </a:outerShdw>
            </a:effectLst>
          </c:spPr>
          <c:invertIfNegative val="0"/>
          <c:dLbls>
            <c:delete val="1"/>
          </c:dLbls>
          <c:cat>
            <c:strRef>
              <c:f>Taul1!$B$983:$B$987</c:f>
              <c:strCache>
                <c:ptCount val="5"/>
                <c:pt idx="0">
                  <c:v>Välitön matkailutyöllisyys yhteensä</c:v>
                </c:pt>
                <c:pt idx="1">
                  <c:v>Majoitus- ja ravitsemistoiminta</c:v>
                </c:pt>
                <c:pt idx="2">
                  <c:v>Vähittäiskauppa</c:v>
                </c:pt>
                <c:pt idx="3">
                  <c:v>Huvi- ja virkistyspalvelut</c:v>
                </c:pt>
                <c:pt idx="4">
                  <c:v>Liikennepalvelut</c:v>
                </c:pt>
              </c:strCache>
            </c:strRef>
          </c:cat>
          <c:val>
            <c:numRef>
              <c:f>Taul1!$D$983:$D$987</c:f>
              <c:numCache>
                <c:formatCode>#,##0</c:formatCode>
                <c:ptCount val="5"/>
                <c:pt idx="0" formatCode="General">
                  <c:v>55</c:v>
                </c:pt>
                <c:pt idx="1">
                  <c:v>38</c:v>
                </c:pt>
                <c:pt idx="2">
                  <c:v>6</c:v>
                </c:pt>
                <c:pt idx="3" formatCode="General">
                  <c:v>9</c:v>
                </c:pt>
                <c:pt idx="4" formatCode="General">
                  <c:v>2</c:v>
                </c:pt>
              </c:numCache>
            </c:numRef>
          </c:val>
          <c:extLst>
            <c:ext xmlns:c16="http://schemas.microsoft.com/office/drawing/2014/chart" uri="{C3380CC4-5D6E-409C-BE32-E72D297353CC}">
              <c16:uniqueId val="{00000001-F0F4-4E5F-8817-C61B09BEE34F}"/>
            </c:ext>
          </c:extLst>
        </c:ser>
        <c:ser>
          <c:idx val="2"/>
          <c:order val="2"/>
          <c:tx>
            <c:strRef>
              <c:f>Taul1!$E$982</c:f>
              <c:strCache>
                <c:ptCount val="1"/>
                <c:pt idx="0">
                  <c:v>2021</c:v>
                </c:pt>
              </c:strCache>
            </c:strRef>
          </c:tx>
          <c:spPr>
            <a:solidFill>
              <a:srgbClr val="92D050"/>
            </a:solidFill>
            <a:ln>
              <a:noFill/>
            </a:ln>
            <a:effectLst>
              <a:outerShdw blurRad="57150" dist="19050" dir="5400000" algn="ctr" rotWithShape="0">
                <a:srgbClr val="000000">
                  <a:alpha val="63000"/>
                </a:srgbClr>
              </a:outerShdw>
            </a:effectLst>
          </c:spPr>
          <c:invertIfNegative val="0"/>
          <c:dLbls>
            <c:dLbl>
              <c:idx val="0"/>
              <c:tx>
                <c:rich>
                  <a:bodyPr/>
                  <a:lstStyle/>
                  <a:p>
                    <a:r>
                      <a:rPr lang="en-US" b="1"/>
                      <a:t>49 htv</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F0F4-4E5F-8817-C61B09BEE34F}"/>
                </c:ext>
              </c:extLst>
            </c:dLbl>
            <c:dLbl>
              <c:idx val="1"/>
              <c:tx>
                <c:rich>
                  <a:bodyPr/>
                  <a:lstStyle/>
                  <a:p>
                    <a:r>
                      <a:rPr lang="en-US" b="1"/>
                      <a:t>35 htv</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F0F4-4E5F-8817-C61B09BEE34F}"/>
                </c:ext>
              </c:extLst>
            </c:dLbl>
            <c:dLbl>
              <c:idx val="2"/>
              <c:tx>
                <c:rich>
                  <a:bodyPr/>
                  <a:lstStyle/>
                  <a:p>
                    <a:fld id="{055843FF-3E89-48EB-86DB-EEF442549936}" type="VALUE">
                      <a:rPr lang="en-US" b="1"/>
                      <a:pPr/>
                      <a:t>[ARVO]</a:t>
                    </a:fld>
                    <a:r>
                      <a:rPr lang="en-US" b="1"/>
                      <a:t> htv</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F0F4-4E5F-8817-C61B09BEE34F}"/>
                </c:ext>
              </c:extLst>
            </c:dLbl>
            <c:dLbl>
              <c:idx val="3"/>
              <c:tx>
                <c:rich>
                  <a:bodyPr/>
                  <a:lstStyle/>
                  <a:p>
                    <a:fld id="{5A0C4A11-BC7C-421D-AC1A-2B3475686BF5}" type="VALUE">
                      <a:rPr lang="en-US" b="1"/>
                      <a:pPr/>
                      <a:t>[ARVO]</a:t>
                    </a:fld>
                    <a:r>
                      <a:rPr lang="en-US" b="1"/>
                      <a:t> htv</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F0F4-4E5F-8817-C61B09BEE34F}"/>
                </c:ext>
              </c:extLst>
            </c:dLbl>
            <c:dLbl>
              <c:idx val="4"/>
              <c:tx>
                <c:rich>
                  <a:bodyPr/>
                  <a:lstStyle/>
                  <a:p>
                    <a:fld id="{4325BBB2-E6D5-46EE-8446-D1F01AE8CA72}" type="VALUE">
                      <a:rPr lang="en-US" b="1"/>
                      <a:pPr/>
                      <a:t>[ARVO]</a:t>
                    </a:fld>
                    <a:r>
                      <a:rPr lang="en-US" b="1"/>
                      <a:t> htv</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F0F4-4E5F-8817-C61B09BEE34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Taul1!$B$983:$B$987</c:f>
              <c:strCache>
                <c:ptCount val="5"/>
                <c:pt idx="0">
                  <c:v>Välitön matkailutyöllisyys yhteensä</c:v>
                </c:pt>
                <c:pt idx="1">
                  <c:v>Majoitus- ja ravitsemistoiminta</c:v>
                </c:pt>
                <c:pt idx="2">
                  <c:v>Vähittäiskauppa</c:v>
                </c:pt>
                <c:pt idx="3">
                  <c:v>Huvi- ja virkistyspalvelut</c:v>
                </c:pt>
                <c:pt idx="4">
                  <c:v>Liikennepalvelut</c:v>
                </c:pt>
              </c:strCache>
            </c:strRef>
          </c:cat>
          <c:val>
            <c:numRef>
              <c:f>Taul1!$E$983:$E$987</c:f>
              <c:numCache>
                <c:formatCode>General</c:formatCode>
                <c:ptCount val="5"/>
                <c:pt idx="0" formatCode="#,##0">
                  <c:v>49</c:v>
                </c:pt>
                <c:pt idx="1">
                  <c:v>35</c:v>
                </c:pt>
                <c:pt idx="2">
                  <c:v>5</c:v>
                </c:pt>
                <c:pt idx="3">
                  <c:v>7</c:v>
                </c:pt>
                <c:pt idx="4">
                  <c:v>2</c:v>
                </c:pt>
              </c:numCache>
            </c:numRef>
          </c:val>
          <c:extLst>
            <c:ext xmlns:c16="http://schemas.microsoft.com/office/drawing/2014/chart" uri="{C3380CC4-5D6E-409C-BE32-E72D297353CC}">
              <c16:uniqueId val="{00000007-F0F4-4E5F-8817-C61B09BEE34F}"/>
            </c:ext>
          </c:extLst>
        </c:ser>
        <c:dLbls>
          <c:dLblPos val="outEnd"/>
          <c:showLegendKey val="0"/>
          <c:showVal val="1"/>
          <c:showCatName val="0"/>
          <c:showSerName val="0"/>
          <c:showPercent val="0"/>
          <c:showBubbleSize val="0"/>
        </c:dLbls>
        <c:gapWidth val="115"/>
        <c:overlap val="-20"/>
        <c:axId val="1312377280"/>
        <c:axId val="1312381600"/>
      </c:barChart>
      <c:catAx>
        <c:axId val="1312377280"/>
        <c:scaling>
          <c:orientation val="minMax"/>
        </c:scaling>
        <c:delete val="0"/>
        <c:axPos val="l"/>
        <c:numFmt formatCode="General" sourceLinked="1"/>
        <c:majorTickMark val="out"/>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312381600"/>
        <c:crosses val="autoZero"/>
        <c:auto val="1"/>
        <c:lblAlgn val="ctr"/>
        <c:lblOffset val="100"/>
        <c:noMultiLvlLbl val="0"/>
      </c:catAx>
      <c:valAx>
        <c:axId val="1312381600"/>
        <c:scaling>
          <c:orientation val="minMax"/>
        </c:scaling>
        <c:delete val="1"/>
        <c:axPos val="b"/>
        <c:majorGridlines>
          <c:spPr>
            <a:ln w="9525" cap="flat" cmpd="sng" algn="ctr">
              <a:noFill/>
              <a:round/>
            </a:ln>
            <a:effectLst/>
          </c:spPr>
        </c:majorGridlines>
        <c:numFmt formatCode="General" sourceLinked="1"/>
        <c:majorTickMark val="out"/>
        <c:minorTickMark val="none"/>
        <c:tickLblPos val="nextTo"/>
        <c:crossAx val="1312377280"/>
        <c:crosses val="autoZero"/>
        <c:crossBetween val="between"/>
        <c:majorUnit val="5"/>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4">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a:t>Kuusamon</a:t>
            </a:r>
            <a:r>
              <a:rPr lang="fi-FI" sz="1800" baseline="0"/>
              <a:t> lentoaseman matkustajat</a:t>
            </a:r>
            <a:endParaRPr lang="fi-FI"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barChart>
        <c:barDir val="col"/>
        <c:grouping val="stacked"/>
        <c:varyColors val="0"/>
        <c:ser>
          <c:idx val="0"/>
          <c:order val="0"/>
          <c:tx>
            <c:strRef>
              <c:f>Taul1!$C$1040</c:f>
              <c:strCache>
                <c:ptCount val="1"/>
                <c:pt idx="0">
                  <c:v>Kotimaan liikenne</c:v>
                </c:pt>
              </c:strCache>
            </c:strRef>
          </c:tx>
          <c:spPr>
            <a:solidFill>
              <a:schemeClr val="accent6"/>
            </a:solidFill>
            <a:ln>
              <a:noFill/>
            </a:ln>
            <a:effectLst>
              <a:outerShdw blurRad="57150" dist="19050" dir="5400000" algn="ctr" rotWithShape="0">
                <a:srgbClr val="000000">
                  <a:alpha val="63000"/>
                </a:srgbClr>
              </a:outerShdw>
            </a:effectLst>
          </c:spPr>
          <c:invertIfNegative val="0"/>
          <c:dLbls>
            <c:dLbl>
              <c:idx val="3"/>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ctr"/>
              <c:showLegendKey val="0"/>
              <c:showVal val="1"/>
              <c:showCatName val="0"/>
              <c:showSerName val="0"/>
              <c:showPercent val="0"/>
              <c:showBubbleSize val="0"/>
              <c:extLst>
                <c:ext xmlns:c16="http://schemas.microsoft.com/office/drawing/2014/chart" uri="{C3380CC4-5D6E-409C-BE32-E72D297353CC}">
                  <c16:uniqueId val="{00000000-33A9-44E0-A143-4E9B7CBF0273}"/>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Taul1!$B$1041:$B$1044</c:f>
              <c:numCache>
                <c:formatCode>General</c:formatCode>
                <c:ptCount val="4"/>
                <c:pt idx="0">
                  <c:v>2019</c:v>
                </c:pt>
                <c:pt idx="1">
                  <c:v>2020</c:v>
                </c:pt>
                <c:pt idx="2">
                  <c:v>2021</c:v>
                </c:pt>
                <c:pt idx="3">
                  <c:v>2022</c:v>
                </c:pt>
              </c:numCache>
            </c:numRef>
          </c:cat>
          <c:val>
            <c:numRef>
              <c:f>Taul1!$C$1041:$C$1044</c:f>
              <c:numCache>
                <c:formatCode>General</c:formatCode>
                <c:ptCount val="4"/>
                <c:pt idx="0">
                  <c:v>78103</c:v>
                </c:pt>
                <c:pt idx="1">
                  <c:v>47689</c:v>
                </c:pt>
                <c:pt idx="2">
                  <c:v>53315</c:v>
                </c:pt>
                <c:pt idx="3">
                  <c:v>67754</c:v>
                </c:pt>
              </c:numCache>
            </c:numRef>
          </c:val>
          <c:extLst>
            <c:ext xmlns:c16="http://schemas.microsoft.com/office/drawing/2014/chart" uri="{C3380CC4-5D6E-409C-BE32-E72D297353CC}">
              <c16:uniqueId val="{00000001-33A9-44E0-A143-4E9B7CBF0273}"/>
            </c:ext>
          </c:extLst>
        </c:ser>
        <c:ser>
          <c:idx val="1"/>
          <c:order val="1"/>
          <c:tx>
            <c:strRef>
              <c:f>Taul1!$D$1040</c:f>
              <c:strCache>
                <c:ptCount val="1"/>
                <c:pt idx="0">
                  <c:v>Kansainvälinen liikenne</c:v>
                </c:pt>
              </c:strCache>
            </c:strRef>
          </c:tx>
          <c:spPr>
            <a:solidFill>
              <a:schemeClr val="accent4"/>
            </a:solidFill>
            <a:ln>
              <a:noFill/>
            </a:ln>
            <a:effectLst>
              <a:outerShdw blurRad="57150" dist="19050" dir="5400000" algn="ctr" rotWithShape="0">
                <a:srgbClr val="000000">
                  <a:alpha val="63000"/>
                </a:srgbClr>
              </a:outerShdw>
            </a:effectLst>
          </c:spPr>
          <c:invertIfNegative val="0"/>
          <c:dLbls>
            <c:dLbl>
              <c:idx val="3"/>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ctr"/>
              <c:showLegendKey val="0"/>
              <c:showVal val="1"/>
              <c:showCatName val="0"/>
              <c:showSerName val="0"/>
              <c:showPercent val="0"/>
              <c:showBubbleSize val="0"/>
              <c:extLst>
                <c:ext xmlns:c16="http://schemas.microsoft.com/office/drawing/2014/chart" uri="{C3380CC4-5D6E-409C-BE32-E72D297353CC}">
                  <c16:uniqueId val="{00000002-33A9-44E0-A143-4E9B7CBF0273}"/>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Taul1!$B$1041:$B$1044</c:f>
              <c:numCache>
                <c:formatCode>General</c:formatCode>
                <c:ptCount val="4"/>
                <c:pt idx="0">
                  <c:v>2019</c:v>
                </c:pt>
                <c:pt idx="1">
                  <c:v>2020</c:v>
                </c:pt>
                <c:pt idx="2">
                  <c:v>2021</c:v>
                </c:pt>
                <c:pt idx="3">
                  <c:v>2022</c:v>
                </c:pt>
              </c:numCache>
            </c:numRef>
          </c:cat>
          <c:val>
            <c:numRef>
              <c:f>Taul1!$D$1041:$D$1044</c:f>
              <c:numCache>
                <c:formatCode>General</c:formatCode>
                <c:ptCount val="4"/>
                <c:pt idx="0">
                  <c:v>35890</c:v>
                </c:pt>
                <c:pt idx="1">
                  <c:v>23254</c:v>
                </c:pt>
                <c:pt idx="2">
                  <c:v>20894</c:v>
                </c:pt>
                <c:pt idx="3">
                  <c:v>49350</c:v>
                </c:pt>
              </c:numCache>
            </c:numRef>
          </c:val>
          <c:extLst>
            <c:ext xmlns:c16="http://schemas.microsoft.com/office/drawing/2014/chart" uri="{C3380CC4-5D6E-409C-BE32-E72D297353CC}">
              <c16:uniqueId val="{00000003-33A9-44E0-A143-4E9B7CBF0273}"/>
            </c:ext>
          </c:extLst>
        </c:ser>
        <c:dLbls>
          <c:dLblPos val="ctr"/>
          <c:showLegendKey val="0"/>
          <c:showVal val="1"/>
          <c:showCatName val="0"/>
          <c:showSerName val="0"/>
          <c:showPercent val="0"/>
          <c:showBubbleSize val="0"/>
        </c:dLbls>
        <c:gapWidth val="150"/>
        <c:overlap val="100"/>
        <c:axId val="711967903"/>
        <c:axId val="595755583"/>
      </c:barChart>
      <c:catAx>
        <c:axId val="711967903"/>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595755583"/>
        <c:crosses val="autoZero"/>
        <c:auto val="1"/>
        <c:lblAlgn val="ctr"/>
        <c:lblOffset val="100"/>
        <c:noMultiLvlLbl val="0"/>
      </c:catAx>
      <c:valAx>
        <c:axId val="59575558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711967903"/>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a:t>Kuusamon</a:t>
            </a:r>
            <a:r>
              <a:rPr lang="fi-FI" sz="1800" baseline="0"/>
              <a:t> rekisteröidyt yöpymiset</a:t>
            </a:r>
            <a:endParaRPr lang="fi-FI"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barChart>
        <c:barDir val="col"/>
        <c:grouping val="stacked"/>
        <c:varyColors val="0"/>
        <c:ser>
          <c:idx val="0"/>
          <c:order val="0"/>
          <c:tx>
            <c:strRef>
              <c:f>Taul1!$C$1002</c:f>
              <c:strCache>
                <c:ptCount val="1"/>
                <c:pt idx="0">
                  <c:v>Kotimaiset yöpymiset</c:v>
                </c:pt>
              </c:strCache>
            </c:strRef>
          </c:tx>
          <c:spPr>
            <a:solidFill>
              <a:schemeClr val="accent6"/>
            </a:solidFill>
            <a:ln>
              <a:noFill/>
            </a:ln>
            <a:effectLst>
              <a:outerShdw blurRad="57150" dist="19050" dir="5400000" algn="ctr" rotWithShape="0">
                <a:srgbClr val="000000">
                  <a:alpha val="63000"/>
                </a:srgbClr>
              </a:outerShdw>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Taul1!$B$1003:$B$1006</c:f>
              <c:numCache>
                <c:formatCode>General</c:formatCode>
                <c:ptCount val="4"/>
                <c:pt idx="0">
                  <c:v>2019</c:v>
                </c:pt>
                <c:pt idx="1">
                  <c:v>2020</c:v>
                </c:pt>
                <c:pt idx="2">
                  <c:v>2021</c:v>
                </c:pt>
                <c:pt idx="3">
                  <c:v>2022</c:v>
                </c:pt>
              </c:numCache>
            </c:numRef>
          </c:cat>
          <c:val>
            <c:numRef>
              <c:f>Taul1!$C$1003:$C$1006</c:f>
              <c:numCache>
                <c:formatCode>General</c:formatCode>
                <c:ptCount val="4"/>
                <c:pt idx="0">
                  <c:v>447263</c:v>
                </c:pt>
                <c:pt idx="1">
                  <c:v>466528</c:v>
                </c:pt>
                <c:pt idx="2">
                  <c:v>607991</c:v>
                </c:pt>
                <c:pt idx="3">
                  <c:v>528814</c:v>
                </c:pt>
              </c:numCache>
            </c:numRef>
          </c:val>
          <c:extLst>
            <c:ext xmlns:c16="http://schemas.microsoft.com/office/drawing/2014/chart" uri="{C3380CC4-5D6E-409C-BE32-E72D297353CC}">
              <c16:uniqueId val="{00000000-09A7-441D-B7A3-64E31A551A1B}"/>
            </c:ext>
          </c:extLst>
        </c:ser>
        <c:ser>
          <c:idx val="1"/>
          <c:order val="1"/>
          <c:tx>
            <c:strRef>
              <c:f>Taul1!$D$1002</c:f>
              <c:strCache>
                <c:ptCount val="1"/>
                <c:pt idx="0">
                  <c:v>Ulkomaiset yöpymiset</c:v>
                </c:pt>
              </c:strCache>
            </c:strRef>
          </c:tx>
          <c:spPr>
            <a:solidFill>
              <a:schemeClr val="accent4"/>
            </a:solidFill>
            <a:ln>
              <a:noFill/>
            </a:ln>
            <a:effectLst>
              <a:outerShdw blurRad="57150" dist="19050" dir="5400000" algn="ctr" rotWithShape="0">
                <a:srgbClr val="000000">
                  <a:alpha val="63000"/>
                </a:srgbClr>
              </a:outerShdw>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Taul1!$B$1003:$B$1006</c:f>
              <c:numCache>
                <c:formatCode>General</c:formatCode>
                <c:ptCount val="4"/>
                <c:pt idx="0">
                  <c:v>2019</c:v>
                </c:pt>
                <c:pt idx="1">
                  <c:v>2020</c:v>
                </c:pt>
                <c:pt idx="2">
                  <c:v>2021</c:v>
                </c:pt>
                <c:pt idx="3">
                  <c:v>2022</c:v>
                </c:pt>
              </c:numCache>
            </c:numRef>
          </c:cat>
          <c:val>
            <c:numRef>
              <c:f>Taul1!$D$1003:$D$1006</c:f>
              <c:numCache>
                <c:formatCode>0</c:formatCode>
                <c:ptCount val="4"/>
                <c:pt idx="0">
                  <c:v>150307</c:v>
                </c:pt>
                <c:pt idx="1">
                  <c:v>82663</c:v>
                </c:pt>
                <c:pt idx="2">
                  <c:v>55781</c:v>
                </c:pt>
                <c:pt idx="3">
                  <c:v>106930</c:v>
                </c:pt>
              </c:numCache>
            </c:numRef>
          </c:val>
          <c:extLst>
            <c:ext xmlns:c16="http://schemas.microsoft.com/office/drawing/2014/chart" uri="{C3380CC4-5D6E-409C-BE32-E72D297353CC}">
              <c16:uniqueId val="{00000001-09A7-441D-B7A3-64E31A551A1B}"/>
            </c:ext>
          </c:extLst>
        </c:ser>
        <c:dLbls>
          <c:dLblPos val="ctr"/>
          <c:showLegendKey val="0"/>
          <c:showVal val="1"/>
          <c:showCatName val="0"/>
          <c:showSerName val="0"/>
          <c:showPercent val="0"/>
          <c:showBubbleSize val="0"/>
        </c:dLbls>
        <c:gapWidth val="150"/>
        <c:overlap val="100"/>
        <c:axId val="1557958352"/>
        <c:axId val="1585481568"/>
      </c:barChart>
      <c:catAx>
        <c:axId val="155795835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585481568"/>
        <c:crosses val="autoZero"/>
        <c:auto val="1"/>
        <c:lblAlgn val="ctr"/>
        <c:lblOffset val="100"/>
        <c:noMultiLvlLbl val="0"/>
      </c:catAx>
      <c:valAx>
        <c:axId val="15854815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i-FI" sz="1000"/>
                  <a:t>Yöpymiset</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55795835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a:t>Kesämökkien</a:t>
            </a:r>
            <a:r>
              <a:rPr lang="fi-FI" sz="1800" baseline="0"/>
              <a:t> lukumäärä</a:t>
            </a:r>
            <a:endParaRPr lang="fi-FI"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barChart>
        <c:barDir val="col"/>
        <c:grouping val="stacked"/>
        <c:varyColors val="0"/>
        <c:ser>
          <c:idx val="0"/>
          <c:order val="0"/>
          <c:tx>
            <c:strRef>
              <c:f>Taul1!$B$1062</c:f>
              <c:strCache>
                <c:ptCount val="1"/>
                <c:pt idx="0">
                  <c:v>Ulkopaikkakuntalaisten omistamia</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elete val="1"/>
          </c:dLbls>
          <c:cat>
            <c:multiLvlStrRef>
              <c:f>Taul1!$C$1060:$J$1061</c:f>
              <c:multiLvlStrCache>
                <c:ptCount val="8"/>
                <c:lvl>
                  <c:pt idx="0">
                    <c:v>Kuusamo</c:v>
                  </c:pt>
                  <c:pt idx="1">
                    <c:v>Taivalkoski</c:v>
                  </c:pt>
                  <c:pt idx="2">
                    <c:v>Kuusamo</c:v>
                  </c:pt>
                  <c:pt idx="3">
                    <c:v>Taivalkoski</c:v>
                  </c:pt>
                  <c:pt idx="4">
                    <c:v>Kuusamo</c:v>
                  </c:pt>
                  <c:pt idx="5">
                    <c:v>Taivalkoski</c:v>
                  </c:pt>
                  <c:pt idx="6">
                    <c:v>Kuusamo</c:v>
                  </c:pt>
                  <c:pt idx="7">
                    <c:v>Taivalkoski</c:v>
                  </c:pt>
                </c:lvl>
                <c:lvl>
                  <c:pt idx="0">
                    <c:v>2019</c:v>
                  </c:pt>
                  <c:pt idx="2">
                    <c:v>2020</c:v>
                  </c:pt>
                  <c:pt idx="4">
                    <c:v>2021</c:v>
                  </c:pt>
                  <c:pt idx="6">
                    <c:v>2022</c:v>
                  </c:pt>
                </c:lvl>
              </c:multiLvlStrCache>
            </c:multiLvlStrRef>
          </c:cat>
          <c:val>
            <c:numRef>
              <c:f>Taul1!$C$1062:$J$1062</c:f>
              <c:numCache>
                <c:formatCode>General</c:formatCode>
                <c:ptCount val="8"/>
                <c:pt idx="0">
                  <c:v>3585</c:v>
                </c:pt>
                <c:pt idx="1">
                  <c:v>719</c:v>
                </c:pt>
                <c:pt idx="2">
                  <c:v>3671</c:v>
                </c:pt>
                <c:pt idx="3">
                  <c:v>712</c:v>
                </c:pt>
                <c:pt idx="4">
                  <c:v>3633</c:v>
                </c:pt>
                <c:pt idx="5">
                  <c:v>701</c:v>
                </c:pt>
                <c:pt idx="6">
                  <c:v>3675</c:v>
                </c:pt>
                <c:pt idx="7">
                  <c:v>707</c:v>
                </c:pt>
              </c:numCache>
            </c:numRef>
          </c:val>
          <c:extLst>
            <c:ext xmlns:c16="http://schemas.microsoft.com/office/drawing/2014/chart" uri="{C3380CC4-5D6E-409C-BE32-E72D297353CC}">
              <c16:uniqueId val="{00000000-DA8C-4E63-9212-D695ED6FBB7D}"/>
            </c:ext>
          </c:extLst>
        </c:ser>
        <c:ser>
          <c:idx val="1"/>
          <c:order val="1"/>
          <c:tx>
            <c:strRef>
              <c:f>Taul1!$B$1063</c:f>
              <c:strCache>
                <c:ptCount val="1"/>
                <c:pt idx="0">
                  <c:v>Paikallisten omistamia</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elete val="1"/>
          </c:dLbls>
          <c:cat>
            <c:multiLvlStrRef>
              <c:f>Taul1!$C$1060:$J$1061</c:f>
              <c:multiLvlStrCache>
                <c:ptCount val="8"/>
                <c:lvl>
                  <c:pt idx="0">
                    <c:v>Kuusamo</c:v>
                  </c:pt>
                  <c:pt idx="1">
                    <c:v>Taivalkoski</c:v>
                  </c:pt>
                  <c:pt idx="2">
                    <c:v>Kuusamo</c:v>
                  </c:pt>
                  <c:pt idx="3">
                    <c:v>Taivalkoski</c:v>
                  </c:pt>
                  <c:pt idx="4">
                    <c:v>Kuusamo</c:v>
                  </c:pt>
                  <c:pt idx="5">
                    <c:v>Taivalkoski</c:v>
                  </c:pt>
                  <c:pt idx="6">
                    <c:v>Kuusamo</c:v>
                  </c:pt>
                  <c:pt idx="7">
                    <c:v>Taivalkoski</c:v>
                  </c:pt>
                </c:lvl>
                <c:lvl>
                  <c:pt idx="0">
                    <c:v>2019</c:v>
                  </c:pt>
                  <c:pt idx="2">
                    <c:v>2020</c:v>
                  </c:pt>
                  <c:pt idx="4">
                    <c:v>2021</c:v>
                  </c:pt>
                  <c:pt idx="6">
                    <c:v>2022</c:v>
                  </c:pt>
                </c:lvl>
              </c:multiLvlStrCache>
            </c:multiLvlStrRef>
          </c:cat>
          <c:val>
            <c:numRef>
              <c:f>Taul1!$C$1063:$J$1063</c:f>
              <c:numCache>
                <c:formatCode>General</c:formatCode>
                <c:ptCount val="8"/>
                <c:pt idx="0">
                  <c:v>1722</c:v>
                </c:pt>
                <c:pt idx="1">
                  <c:v>354</c:v>
                </c:pt>
                <c:pt idx="2">
                  <c:v>1789</c:v>
                </c:pt>
                <c:pt idx="3">
                  <c:v>344</c:v>
                </c:pt>
                <c:pt idx="4">
                  <c:v>1720</c:v>
                </c:pt>
                <c:pt idx="5">
                  <c:v>336</c:v>
                </c:pt>
                <c:pt idx="6">
                  <c:v>1686</c:v>
                </c:pt>
                <c:pt idx="7">
                  <c:v>333</c:v>
                </c:pt>
              </c:numCache>
            </c:numRef>
          </c:val>
          <c:extLst>
            <c:ext xmlns:c16="http://schemas.microsoft.com/office/drawing/2014/chart" uri="{C3380CC4-5D6E-409C-BE32-E72D297353CC}">
              <c16:uniqueId val="{00000001-DA8C-4E63-9212-D695ED6FBB7D}"/>
            </c:ext>
          </c:extLst>
        </c:ser>
        <c:ser>
          <c:idx val="2"/>
          <c:order val="2"/>
          <c:tx>
            <c:strRef>
              <c:f>Taul1!$B$1064</c:f>
              <c:strCache>
                <c:ptCount val="1"/>
                <c:pt idx="0">
                  <c:v>Omistaja perikunta, yritys tai tuntematon   </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Lbl>
              <c:idx val="0"/>
              <c:layout>
                <c:manualLayout>
                  <c:x val="0"/>
                  <c:y val="-6.4814814814814797E-2"/>
                </c:manualLayout>
              </c:layout>
              <c:tx>
                <c:rich>
                  <a:bodyPr/>
                  <a:lstStyle/>
                  <a:p>
                    <a:r>
                      <a:rPr lang="en-US"/>
                      <a:t>6964</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DA8C-4E63-9212-D695ED6FBB7D}"/>
                </c:ext>
              </c:extLst>
            </c:dLbl>
            <c:dLbl>
              <c:idx val="1"/>
              <c:layout>
                <c:manualLayout>
                  <c:x val="-4.5227397757161935E-17"/>
                  <c:y val="-3.2407407407407406E-2"/>
                </c:manualLayout>
              </c:layout>
              <c:tx>
                <c:rich>
                  <a:bodyPr/>
                  <a:lstStyle/>
                  <a:p>
                    <a:r>
                      <a:rPr lang="en-US"/>
                      <a:t>1252</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DA8C-4E63-9212-D695ED6FBB7D}"/>
                </c:ext>
              </c:extLst>
            </c:dLbl>
            <c:dLbl>
              <c:idx val="2"/>
              <c:layout>
                <c:manualLayout>
                  <c:x val="0"/>
                  <c:y val="-6.9444444444444461E-2"/>
                </c:manualLayout>
              </c:layout>
              <c:tx>
                <c:rich>
                  <a:bodyPr/>
                  <a:lstStyle/>
                  <a:p>
                    <a:r>
                      <a:rPr lang="en-US"/>
                      <a:t>7518</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DA8C-4E63-9212-D695ED6FBB7D}"/>
                </c:ext>
              </c:extLst>
            </c:dLbl>
            <c:dLbl>
              <c:idx val="3"/>
              <c:layout>
                <c:manualLayout>
                  <c:x val="0"/>
                  <c:y val="-3.2407407407407406E-2"/>
                </c:manualLayout>
              </c:layout>
              <c:tx>
                <c:rich>
                  <a:bodyPr/>
                  <a:lstStyle/>
                  <a:p>
                    <a:r>
                      <a:rPr lang="en-US"/>
                      <a:t>1240</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DA8C-4E63-9212-D695ED6FBB7D}"/>
                </c:ext>
              </c:extLst>
            </c:dLbl>
            <c:dLbl>
              <c:idx val="4"/>
              <c:layout>
                <c:manualLayout>
                  <c:x val="-9.045479551432387E-17"/>
                  <c:y val="-7.4074074074074098E-2"/>
                </c:manualLayout>
              </c:layout>
              <c:tx>
                <c:rich>
                  <a:bodyPr/>
                  <a:lstStyle/>
                  <a:p>
                    <a:r>
                      <a:rPr lang="en-US"/>
                      <a:t>7525</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DA8C-4E63-9212-D695ED6FBB7D}"/>
                </c:ext>
              </c:extLst>
            </c:dLbl>
            <c:dLbl>
              <c:idx val="5"/>
              <c:layout>
                <c:manualLayout>
                  <c:x val="-2.4669774669773764E-3"/>
                  <c:y val="-2.7777777777777776E-2"/>
                </c:manualLayout>
              </c:layout>
              <c:tx>
                <c:rich>
                  <a:bodyPr/>
                  <a:lstStyle/>
                  <a:p>
                    <a:r>
                      <a:rPr lang="en-US"/>
                      <a:t>1254</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DA8C-4E63-9212-D695ED6FBB7D}"/>
                </c:ext>
              </c:extLst>
            </c:dLbl>
            <c:dLbl>
              <c:idx val="6"/>
              <c:layout>
                <c:manualLayout>
                  <c:x val="-9.045479551432387E-17"/>
                  <c:y val="-7.407407407407407E-2"/>
                </c:manualLayout>
              </c:layout>
              <c:tx>
                <c:rich>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r>
                      <a:rPr lang="en-US" b="1"/>
                      <a:t>7580</a:t>
                    </a:r>
                  </a:p>
                </c:rich>
              </c:tx>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DA8C-4E63-9212-D695ED6FBB7D}"/>
                </c:ext>
              </c:extLst>
            </c:dLbl>
            <c:dLbl>
              <c:idx val="7"/>
              <c:layout>
                <c:manualLayout>
                  <c:x val="-1.8090959102864774E-16"/>
                  <c:y val="-3.2407407407407406E-2"/>
                </c:manualLayout>
              </c:layout>
              <c:tx>
                <c:rich>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r>
                      <a:rPr lang="en-US" b="1"/>
                      <a:t>1258</a:t>
                    </a:r>
                  </a:p>
                </c:rich>
              </c:tx>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DA8C-4E63-9212-D695ED6FBB7D}"/>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Taul1!$C$1060:$J$1061</c:f>
              <c:multiLvlStrCache>
                <c:ptCount val="8"/>
                <c:lvl>
                  <c:pt idx="0">
                    <c:v>Kuusamo</c:v>
                  </c:pt>
                  <c:pt idx="1">
                    <c:v>Taivalkoski</c:v>
                  </c:pt>
                  <c:pt idx="2">
                    <c:v>Kuusamo</c:v>
                  </c:pt>
                  <c:pt idx="3">
                    <c:v>Taivalkoski</c:v>
                  </c:pt>
                  <c:pt idx="4">
                    <c:v>Kuusamo</c:v>
                  </c:pt>
                  <c:pt idx="5">
                    <c:v>Taivalkoski</c:v>
                  </c:pt>
                  <c:pt idx="6">
                    <c:v>Kuusamo</c:v>
                  </c:pt>
                  <c:pt idx="7">
                    <c:v>Taivalkoski</c:v>
                  </c:pt>
                </c:lvl>
                <c:lvl>
                  <c:pt idx="0">
                    <c:v>2019</c:v>
                  </c:pt>
                  <c:pt idx="2">
                    <c:v>2020</c:v>
                  </c:pt>
                  <c:pt idx="4">
                    <c:v>2021</c:v>
                  </c:pt>
                  <c:pt idx="6">
                    <c:v>2022</c:v>
                  </c:pt>
                </c:lvl>
              </c:multiLvlStrCache>
            </c:multiLvlStrRef>
          </c:cat>
          <c:val>
            <c:numRef>
              <c:f>Taul1!$C$1064:$J$1064</c:f>
              <c:numCache>
                <c:formatCode>General</c:formatCode>
                <c:ptCount val="8"/>
                <c:pt idx="0">
                  <c:v>1657</c:v>
                </c:pt>
                <c:pt idx="1">
                  <c:v>179</c:v>
                </c:pt>
                <c:pt idx="2">
                  <c:v>2058</c:v>
                </c:pt>
                <c:pt idx="3">
                  <c:v>184</c:v>
                </c:pt>
                <c:pt idx="4">
                  <c:v>2172</c:v>
                </c:pt>
                <c:pt idx="5">
                  <c:v>217</c:v>
                </c:pt>
                <c:pt idx="6">
                  <c:v>2219</c:v>
                </c:pt>
                <c:pt idx="7">
                  <c:v>218</c:v>
                </c:pt>
              </c:numCache>
            </c:numRef>
          </c:val>
          <c:extLst>
            <c:ext xmlns:c16="http://schemas.microsoft.com/office/drawing/2014/chart" uri="{C3380CC4-5D6E-409C-BE32-E72D297353CC}">
              <c16:uniqueId val="{0000000A-DA8C-4E63-9212-D695ED6FBB7D}"/>
            </c:ext>
          </c:extLst>
        </c:ser>
        <c:dLbls>
          <c:dLblPos val="ctr"/>
          <c:showLegendKey val="0"/>
          <c:showVal val="1"/>
          <c:showCatName val="0"/>
          <c:showSerName val="0"/>
          <c:showPercent val="0"/>
          <c:showBubbleSize val="0"/>
        </c:dLbls>
        <c:gapWidth val="150"/>
        <c:overlap val="100"/>
        <c:axId val="1225133952"/>
        <c:axId val="1508000560"/>
      </c:barChart>
      <c:catAx>
        <c:axId val="122513395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508000560"/>
        <c:crosses val="autoZero"/>
        <c:auto val="1"/>
        <c:lblAlgn val="ctr"/>
        <c:lblOffset val="100"/>
        <c:noMultiLvlLbl val="0"/>
      </c:catAx>
      <c:valAx>
        <c:axId val="1508000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225133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a:t>Taivalkosken</a:t>
            </a:r>
            <a:r>
              <a:rPr lang="fi-FI" sz="1800" baseline="0"/>
              <a:t> rekisteröidyt yöpymiset</a:t>
            </a:r>
            <a:endParaRPr lang="fi-FI"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barChart>
        <c:barDir val="col"/>
        <c:grouping val="stacked"/>
        <c:varyColors val="0"/>
        <c:ser>
          <c:idx val="0"/>
          <c:order val="0"/>
          <c:tx>
            <c:strRef>
              <c:f>Taul1!$C$1020</c:f>
              <c:strCache>
                <c:ptCount val="1"/>
                <c:pt idx="0">
                  <c:v>Kotimaiset yöpymiset</c:v>
                </c:pt>
              </c:strCache>
            </c:strRef>
          </c:tx>
          <c:spPr>
            <a:solidFill>
              <a:srgbClr val="70AD47"/>
            </a:solidFill>
            <a:ln>
              <a:noFill/>
            </a:ln>
            <a:effectLst>
              <a:outerShdw blurRad="57150" dist="19050" dir="5400000" algn="ctr" rotWithShape="0">
                <a:srgbClr val="000000">
                  <a:alpha val="63000"/>
                </a:srgbClr>
              </a:outerShdw>
            </a:effectLst>
          </c:spPr>
          <c:invertIfNegative val="0"/>
          <c:dLbls>
            <c:dLbl>
              <c:idx val="3"/>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ctr"/>
              <c:showLegendKey val="0"/>
              <c:showVal val="1"/>
              <c:showCatName val="0"/>
              <c:showSerName val="0"/>
              <c:showPercent val="0"/>
              <c:showBubbleSize val="0"/>
              <c:extLst>
                <c:ext xmlns:c16="http://schemas.microsoft.com/office/drawing/2014/chart" uri="{C3380CC4-5D6E-409C-BE32-E72D297353CC}">
                  <c16:uniqueId val="{00000000-5565-4727-B1B2-AADC1869DBB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Taul1!$B$1021:$B$1024</c:f>
              <c:numCache>
                <c:formatCode>General</c:formatCode>
                <c:ptCount val="4"/>
                <c:pt idx="0">
                  <c:v>2019</c:v>
                </c:pt>
                <c:pt idx="1">
                  <c:v>2020</c:v>
                </c:pt>
                <c:pt idx="2">
                  <c:v>2021</c:v>
                </c:pt>
                <c:pt idx="3">
                  <c:v>2022</c:v>
                </c:pt>
              </c:numCache>
            </c:numRef>
          </c:cat>
          <c:val>
            <c:numRef>
              <c:f>Taul1!$C$1021:$C$1024</c:f>
              <c:numCache>
                <c:formatCode>General</c:formatCode>
                <c:ptCount val="4"/>
                <c:pt idx="0">
                  <c:v>20695</c:v>
                </c:pt>
                <c:pt idx="1">
                  <c:v>18724</c:v>
                </c:pt>
                <c:pt idx="2">
                  <c:v>16889</c:v>
                </c:pt>
                <c:pt idx="3" formatCode="#,##0">
                  <c:v>14100</c:v>
                </c:pt>
              </c:numCache>
            </c:numRef>
          </c:val>
          <c:extLst>
            <c:ext xmlns:c16="http://schemas.microsoft.com/office/drawing/2014/chart" uri="{C3380CC4-5D6E-409C-BE32-E72D297353CC}">
              <c16:uniqueId val="{00000001-5565-4727-B1B2-AADC1869DBB2}"/>
            </c:ext>
          </c:extLst>
        </c:ser>
        <c:ser>
          <c:idx val="1"/>
          <c:order val="1"/>
          <c:tx>
            <c:strRef>
              <c:f>Taul1!$D$1020</c:f>
              <c:strCache>
                <c:ptCount val="1"/>
                <c:pt idx="0">
                  <c:v>Ulkomaiset yöpymiset</c:v>
                </c:pt>
              </c:strCache>
            </c:strRef>
          </c:tx>
          <c:spPr>
            <a:solidFill>
              <a:srgbClr val="FFC000"/>
            </a:solidFill>
            <a:ln>
              <a:noFill/>
            </a:ln>
            <a:effectLst>
              <a:outerShdw blurRad="57150" dist="19050" dir="5400000" algn="ctr" rotWithShape="0">
                <a:srgbClr val="000000">
                  <a:alpha val="63000"/>
                </a:srgbClr>
              </a:outerShdw>
            </a:effectLst>
          </c:spPr>
          <c:invertIfNegative val="0"/>
          <c:dLbls>
            <c:dLbl>
              <c:idx val="3"/>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ctr"/>
              <c:showLegendKey val="0"/>
              <c:showVal val="1"/>
              <c:showCatName val="0"/>
              <c:showSerName val="0"/>
              <c:showPercent val="0"/>
              <c:showBubbleSize val="0"/>
              <c:extLst>
                <c:ext xmlns:c16="http://schemas.microsoft.com/office/drawing/2014/chart" uri="{C3380CC4-5D6E-409C-BE32-E72D297353CC}">
                  <c16:uniqueId val="{00000002-5565-4727-B1B2-AADC1869DBB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Taul1!$B$1021:$B$1024</c:f>
              <c:numCache>
                <c:formatCode>General</c:formatCode>
                <c:ptCount val="4"/>
                <c:pt idx="0">
                  <c:v>2019</c:v>
                </c:pt>
                <c:pt idx="1">
                  <c:v>2020</c:v>
                </c:pt>
                <c:pt idx="2">
                  <c:v>2021</c:v>
                </c:pt>
                <c:pt idx="3">
                  <c:v>2022</c:v>
                </c:pt>
              </c:numCache>
            </c:numRef>
          </c:cat>
          <c:val>
            <c:numRef>
              <c:f>Taul1!$D$1021:$D$1024</c:f>
              <c:numCache>
                <c:formatCode>0</c:formatCode>
                <c:ptCount val="4"/>
                <c:pt idx="0">
                  <c:v>6065</c:v>
                </c:pt>
                <c:pt idx="1">
                  <c:v>9531</c:v>
                </c:pt>
                <c:pt idx="2">
                  <c:v>2370</c:v>
                </c:pt>
                <c:pt idx="3" formatCode="#,##0">
                  <c:v>7603</c:v>
                </c:pt>
              </c:numCache>
            </c:numRef>
          </c:val>
          <c:extLst>
            <c:ext xmlns:c16="http://schemas.microsoft.com/office/drawing/2014/chart" uri="{C3380CC4-5D6E-409C-BE32-E72D297353CC}">
              <c16:uniqueId val="{00000003-5565-4727-B1B2-AADC1869DBB2}"/>
            </c:ext>
          </c:extLst>
        </c:ser>
        <c:dLbls>
          <c:dLblPos val="ctr"/>
          <c:showLegendKey val="0"/>
          <c:showVal val="1"/>
          <c:showCatName val="0"/>
          <c:showSerName val="0"/>
          <c:showPercent val="0"/>
          <c:showBubbleSize val="0"/>
        </c:dLbls>
        <c:gapWidth val="150"/>
        <c:overlap val="100"/>
        <c:axId val="1557958352"/>
        <c:axId val="1585481568"/>
      </c:barChart>
      <c:catAx>
        <c:axId val="155795835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585481568"/>
        <c:crosses val="autoZero"/>
        <c:auto val="1"/>
        <c:lblAlgn val="ctr"/>
        <c:lblOffset val="100"/>
        <c:noMultiLvlLbl val="0"/>
      </c:catAx>
      <c:valAx>
        <c:axId val="15854815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i-FI"/>
                  <a:t>Yöpymiset</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55795835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4">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a:t>Liikevaihdon</a:t>
            </a:r>
            <a:r>
              <a:rPr lang="fi-FI" sz="1800" baseline="0"/>
              <a:t> ja liikkeiden lukumäärän kehitys</a:t>
            </a:r>
            <a:endParaRPr lang="fi-FI"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barChart>
        <c:barDir val="col"/>
        <c:grouping val="clustered"/>
        <c:varyColors val="0"/>
        <c:ser>
          <c:idx val="0"/>
          <c:order val="0"/>
          <c:tx>
            <c:strRef>
              <c:f>Taul1!$B$1117</c:f>
              <c:strCache>
                <c:ptCount val="1"/>
                <c:pt idx="0">
                  <c:v>Liikevaihto</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Lbl>
              <c:idx val="2"/>
              <c:layout>
                <c:manualLayout>
                  <c:x val="-2.7777777777777779E-3"/>
                  <c:y val="-4.6296296296296294E-3"/>
                </c:manualLayout>
              </c:layout>
              <c:numFmt formatCode="#,##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30C-4B72-B37A-3AB6BC9BA49E}"/>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Taul1!$C$1116:$E$1116</c:f>
              <c:numCache>
                <c:formatCode>General</c:formatCode>
                <c:ptCount val="3"/>
                <c:pt idx="0">
                  <c:v>2019</c:v>
                </c:pt>
                <c:pt idx="1">
                  <c:v>2020</c:v>
                </c:pt>
                <c:pt idx="2">
                  <c:v>2021</c:v>
                </c:pt>
              </c:numCache>
            </c:numRef>
          </c:cat>
          <c:val>
            <c:numRef>
              <c:f>Taul1!$C$1117:$E$1117</c:f>
              <c:numCache>
                <c:formatCode>#,##0</c:formatCode>
                <c:ptCount val="3"/>
                <c:pt idx="0">
                  <c:v>149.69999999999999</c:v>
                </c:pt>
                <c:pt idx="1">
                  <c:v>144</c:v>
                </c:pt>
                <c:pt idx="2">
                  <c:v>172.2</c:v>
                </c:pt>
              </c:numCache>
            </c:numRef>
          </c:val>
          <c:extLst>
            <c:ext xmlns:c16="http://schemas.microsoft.com/office/drawing/2014/chart" uri="{C3380CC4-5D6E-409C-BE32-E72D297353CC}">
              <c16:uniqueId val="{00000001-430C-4B72-B37A-3AB6BC9BA49E}"/>
            </c:ext>
          </c:extLst>
        </c:ser>
        <c:dLbls>
          <c:showLegendKey val="0"/>
          <c:showVal val="1"/>
          <c:showCatName val="0"/>
          <c:showSerName val="0"/>
          <c:showPercent val="0"/>
          <c:showBubbleSize val="0"/>
        </c:dLbls>
        <c:gapWidth val="219"/>
        <c:overlap val="-27"/>
        <c:axId val="478164096"/>
        <c:axId val="596486608"/>
      </c:barChart>
      <c:lineChart>
        <c:grouping val="standard"/>
        <c:varyColors val="0"/>
        <c:ser>
          <c:idx val="1"/>
          <c:order val="1"/>
          <c:tx>
            <c:strRef>
              <c:f>Taul1!$B$1118</c:f>
              <c:strCache>
                <c:ptCount val="1"/>
                <c:pt idx="0">
                  <c:v>Lukumäärä</c:v>
                </c:pt>
              </c:strCache>
            </c:strRef>
          </c:tx>
          <c:spPr>
            <a:ln w="31750" cap="rnd">
              <a:solidFill>
                <a:schemeClr val="accent1"/>
              </a:solidFill>
              <a:round/>
            </a:ln>
            <a:effectLst>
              <a:outerShdw blurRad="57150" dist="19050" dir="5400000" algn="ctr" rotWithShape="0">
                <a:srgbClr val="000000">
                  <a:alpha val="63000"/>
                </a:srgbClr>
              </a:outerShdw>
            </a:effectLst>
          </c:spPr>
          <c:marker>
            <c:symbol val="none"/>
          </c:marker>
          <c:dLbls>
            <c:dLbl>
              <c:idx val="0"/>
              <c:layout>
                <c:manualLayout>
                  <c:x val="-8.3333333333333835E-3"/>
                  <c:y val="-2.77777777777777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30C-4B72-B37A-3AB6BC9BA49E}"/>
                </c:ext>
              </c:extLst>
            </c:dLbl>
            <c:dLbl>
              <c:idx val="1"/>
              <c:layout>
                <c:manualLayout>
                  <c:x val="-5.5555555555555558E-3"/>
                  <c:y val="-2.77777777777777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30C-4B72-B37A-3AB6BC9BA49E}"/>
                </c:ext>
              </c:extLst>
            </c:dLbl>
            <c:dLbl>
              <c:idx val="2"/>
              <c:layout>
                <c:manualLayout>
                  <c:x val="-2.7777777777777779E-3"/>
                  <c:y val="-4.6296296296296294E-3"/>
                </c:manualLayout>
              </c:layout>
              <c:spPr>
                <a:noFill/>
                <a:ln>
                  <a:noFill/>
                </a:ln>
                <a:effectLst/>
              </c:spPr>
              <c:txPr>
                <a:bodyPr rot="0" spcFirstLastPara="1" vertOverflow="ellipsis" vert="horz" wrap="square" lIns="38100" tIns="19050" rIns="38100" bIns="19050" anchor="ctr" anchorCtr="1">
                  <a:spAutoFit/>
                </a:bodyPr>
                <a:lstStyle/>
                <a:p>
                  <a:pPr>
                    <a:defRPr sz="900" b="1" i="1"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30C-4B72-B37A-3AB6BC9BA49E}"/>
                </c:ext>
              </c:extLst>
            </c:dLbl>
            <c:spPr>
              <a:noFill/>
              <a:ln>
                <a:noFill/>
              </a:ln>
              <a:effectLst/>
            </c:spPr>
            <c:txPr>
              <a:bodyPr rot="0" spcFirstLastPara="1" vertOverflow="ellipsis" vert="horz" wrap="square" lIns="38100" tIns="19050" rIns="38100" bIns="19050" anchor="ctr" anchorCtr="1">
                <a:spAutoFit/>
              </a:bodyPr>
              <a:lstStyle/>
              <a:p>
                <a:pPr>
                  <a:defRPr sz="900" b="0" i="1"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Taul1!$C$1116:$E$1116</c:f>
              <c:numCache>
                <c:formatCode>General</c:formatCode>
                <c:ptCount val="3"/>
                <c:pt idx="0">
                  <c:v>2019</c:v>
                </c:pt>
                <c:pt idx="1">
                  <c:v>2020</c:v>
                </c:pt>
                <c:pt idx="2">
                  <c:v>2021</c:v>
                </c:pt>
              </c:numCache>
            </c:numRef>
          </c:cat>
          <c:val>
            <c:numRef>
              <c:f>Taul1!$C$1118:$E$1118</c:f>
              <c:numCache>
                <c:formatCode>General</c:formatCode>
                <c:ptCount val="3"/>
                <c:pt idx="0">
                  <c:v>104</c:v>
                </c:pt>
                <c:pt idx="1">
                  <c:v>100</c:v>
                </c:pt>
                <c:pt idx="2">
                  <c:v>98</c:v>
                </c:pt>
              </c:numCache>
            </c:numRef>
          </c:val>
          <c:smooth val="0"/>
          <c:extLst>
            <c:ext xmlns:c16="http://schemas.microsoft.com/office/drawing/2014/chart" uri="{C3380CC4-5D6E-409C-BE32-E72D297353CC}">
              <c16:uniqueId val="{00000005-430C-4B72-B37A-3AB6BC9BA49E}"/>
            </c:ext>
          </c:extLst>
        </c:ser>
        <c:dLbls>
          <c:showLegendKey val="0"/>
          <c:showVal val="1"/>
          <c:showCatName val="0"/>
          <c:showSerName val="0"/>
          <c:showPercent val="0"/>
          <c:showBubbleSize val="0"/>
        </c:dLbls>
        <c:marker val="1"/>
        <c:smooth val="0"/>
        <c:axId val="478159776"/>
        <c:axId val="596483632"/>
      </c:lineChart>
      <c:catAx>
        <c:axId val="47816409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596486608"/>
        <c:crosses val="autoZero"/>
        <c:auto val="1"/>
        <c:lblAlgn val="ctr"/>
        <c:lblOffset val="100"/>
        <c:noMultiLvlLbl val="0"/>
      </c:catAx>
      <c:valAx>
        <c:axId val="596486608"/>
        <c:scaling>
          <c:orientation val="minMax"/>
          <c:max val="2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r>
                  <a:rPr lang="fi-FI" sz="1000"/>
                  <a:t>Liikevaihto</a:t>
                </a:r>
                <a:r>
                  <a:rPr lang="fi-FI" sz="1000" baseline="0"/>
                  <a:t> (milj. €)</a:t>
                </a:r>
                <a:endParaRPr lang="fi-FI" sz="1000"/>
              </a:p>
            </c:rich>
          </c:tx>
          <c:overlay val="0"/>
          <c:spPr>
            <a:noFill/>
            <a:ln>
              <a:noFill/>
            </a:ln>
            <a:effectLst/>
          </c:spPr>
          <c:txPr>
            <a:bodyPr rot="-54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478164096"/>
        <c:crosses val="autoZero"/>
        <c:crossBetween val="between"/>
      </c:valAx>
      <c:valAx>
        <c:axId val="596483632"/>
        <c:scaling>
          <c:orientation val="minMax"/>
          <c:max val="110"/>
          <c:min val="0"/>
        </c:scaling>
        <c:delete val="0"/>
        <c:axPos val="r"/>
        <c:title>
          <c:tx>
            <c:rich>
              <a:bodyPr rot="-5400000" spcFirstLastPara="1" vertOverflow="ellipsis" vert="horz" wrap="square" anchor="ctr" anchorCtr="1"/>
              <a:lstStyle/>
              <a:p>
                <a:pPr>
                  <a:defRPr sz="900" b="0" i="1" u="none" strike="noStrike" kern="1200" baseline="0">
                    <a:solidFill>
                      <a:schemeClr val="tx1">
                        <a:lumMod val="65000"/>
                        <a:lumOff val="35000"/>
                      </a:schemeClr>
                    </a:solidFill>
                    <a:latin typeface="+mn-lt"/>
                    <a:ea typeface="+mn-ea"/>
                    <a:cs typeface="+mn-cs"/>
                  </a:defRPr>
                </a:pPr>
                <a:r>
                  <a:rPr lang="fi-FI" sz="1000" i="1"/>
                  <a:t>Liikkeiden</a:t>
                </a:r>
                <a:r>
                  <a:rPr lang="fi-FI" sz="1000" i="1" baseline="0"/>
                  <a:t> lukumäärä</a:t>
                </a:r>
                <a:endParaRPr lang="fi-FI" sz="1000" i="1"/>
              </a:p>
            </c:rich>
          </c:tx>
          <c:overlay val="0"/>
          <c:spPr>
            <a:noFill/>
            <a:ln>
              <a:noFill/>
            </a:ln>
            <a:effectLst/>
          </c:spPr>
          <c:txPr>
            <a:bodyPr rot="-5400000" spcFirstLastPara="1" vertOverflow="ellipsis" vert="horz" wrap="square" anchor="ctr" anchorCtr="1"/>
            <a:lstStyle/>
            <a:p>
              <a:pPr>
                <a:defRPr sz="900" b="0" i="1" u="none" strike="noStrike" kern="1200" baseline="0">
                  <a:solidFill>
                    <a:schemeClr val="tx1">
                      <a:lumMod val="65000"/>
                      <a:lumOff val="35000"/>
                    </a:schemeClr>
                  </a:solidFill>
                  <a:latin typeface="+mn-lt"/>
                  <a:ea typeface="+mn-ea"/>
                  <a:cs typeface="+mn-cs"/>
                </a:defRPr>
              </a:pPr>
              <a:endParaRPr lang="fi-FI"/>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478159776"/>
        <c:crosses val="max"/>
        <c:crossBetween val="between"/>
      </c:valAx>
      <c:catAx>
        <c:axId val="478159776"/>
        <c:scaling>
          <c:orientation val="minMax"/>
        </c:scaling>
        <c:delete val="1"/>
        <c:axPos val="b"/>
        <c:numFmt formatCode="General" sourceLinked="1"/>
        <c:majorTickMark val="none"/>
        <c:minorTickMark val="none"/>
        <c:tickLblPos val="nextTo"/>
        <c:crossAx val="596483632"/>
        <c:crosses val="autoZero"/>
        <c:auto val="1"/>
        <c:lblAlgn val="ctr"/>
        <c:lblOffset val="100"/>
        <c:noMultiLvlLbl val="0"/>
      </c:catAx>
      <c:spPr>
        <a:noFill/>
        <a:ln>
          <a:noFill/>
        </a:ln>
        <a:effectLst/>
      </c:spPr>
    </c:plotArea>
    <c:legend>
      <c:legendPos val="b"/>
      <c:legendEntry>
        <c:idx val="1"/>
        <c:txPr>
          <a:bodyPr rot="0" spcFirstLastPara="1" vertOverflow="ellipsis" vert="horz" wrap="square" anchor="ctr" anchorCtr="1"/>
          <a:lstStyle/>
          <a:p>
            <a:pPr>
              <a:defRPr sz="1000" b="0" i="1" u="none" strike="noStrike" kern="1200" baseline="0">
                <a:solidFill>
                  <a:schemeClr val="tx1">
                    <a:lumMod val="65000"/>
                    <a:lumOff val="35000"/>
                  </a:schemeClr>
                </a:solidFill>
                <a:latin typeface="+mn-lt"/>
                <a:ea typeface="+mn-ea"/>
                <a:cs typeface="+mn-cs"/>
              </a:defRPr>
            </a:pPr>
            <a:endParaRPr lang="fi-FI"/>
          </a:p>
        </c:txPr>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fi-FI"/>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en-US" sz="1800"/>
              <a:t>Työvoiman</a:t>
            </a:r>
            <a:r>
              <a:rPr lang="en-US" sz="1800" baseline="0"/>
              <a:t> kehitys</a:t>
            </a:r>
            <a:endParaRPr lang="en-US"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barChart>
        <c:barDir val="col"/>
        <c:grouping val="clustered"/>
        <c:varyColors val="0"/>
        <c:ser>
          <c:idx val="0"/>
          <c:order val="0"/>
          <c:tx>
            <c:strRef>
              <c:f>Taul1!$C$1136</c:f>
              <c:strCache>
                <c:ptCount val="1"/>
                <c:pt idx="0">
                  <c:v>Henkilötyövuodet</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Lbl>
              <c:idx val="2"/>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extLst>
                <c:ext xmlns:c16="http://schemas.microsoft.com/office/drawing/2014/chart" uri="{C3380CC4-5D6E-409C-BE32-E72D297353CC}">
                  <c16:uniqueId val="{00000000-2579-4258-B733-88427677269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Taul1!$B$1137:$B$1139</c:f>
              <c:numCache>
                <c:formatCode>General</c:formatCode>
                <c:ptCount val="3"/>
                <c:pt idx="0">
                  <c:v>2019</c:v>
                </c:pt>
                <c:pt idx="1">
                  <c:v>2020</c:v>
                </c:pt>
                <c:pt idx="2">
                  <c:v>2021</c:v>
                </c:pt>
              </c:numCache>
            </c:numRef>
          </c:cat>
          <c:val>
            <c:numRef>
              <c:f>Taul1!$C$1137:$C$1139</c:f>
              <c:numCache>
                <c:formatCode>General</c:formatCode>
                <c:ptCount val="3"/>
                <c:pt idx="0">
                  <c:v>401</c:v>
                </c:pt>
                <c:pt idx="1">
                  <c:v>417</c:v>
                </c:pt>
                <c:pt idx="2">
                  <c:v>434</c:v>
                </c:pt>
              </c:numCache>
            </c:numRef>
          </c:val>
          <c:extLst>
            <c:ext xmlns:c16="http://schemas.microsoft.com/office/drawing/2014/chart" uri="{C3380CC4-5D6E-409C-BE32-E72D297353CC}">
              <c16:uniqueId val="{00000001-2579-4258-B733-88427677269A}"/>
            </c:ext>
          </c:extLst>
        </c:ser>
        <c:dLbls>
          <c:dLblPos val="outEnd"/>
          <c:showLegendKey val="0"/>
          <c:showVal val="1"/>
          <c:showCatName val="0"/>
          <c:showSerName val="0"/>
          <c:showPercent val="0"/>
          <c:showBubbleSize val="0"/>
        </c:dLbls>
        <c:gapWidth val="100"/>
        <c:overlap val="-24"/>
        <c:axId val="753966000"/>
        <c:axId val="686858784"/>
      </c:barChart>
      <c:catAx>
        <c:axId val="75396600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686858784"/>
        <c:crosses val="autoZero"/>
        <c:auto val="1"/>
        <c:lblAlgn val="ctr"/>
        <c:lblOffset val="100"/>
        <c:noMultiLvlLbl val="0"/>
      </c:catAx>
      <c:valAx>
        <c:axId val="686858784"/>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r>
                  <a:rPr lang="fi-FI" sz="1000"/>
                  <a:t>Henkilötyövuodet</a:t>
                </a:r>
              </a:p>
            </c:rich>
          </c:tx>
          <c:overlay val="0"/>
          <c:spPr>
            <a:noFill/>
            <a:ln>
              <a:noFill/>
            </a:ln>
            <a:effectLst/>
          </c:spPr>
          <c:txPr>
            <a:bodyPr rot="-54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753966000"/>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a:t>Liikevaihdon</a:t>
            </a:r>
            <a:r>
              <a:rPr lang="fi-FI" sz="1800" baseline="0"/>
              <a:t> ja liikkeiden lukumäärän kehitys</a:t>
            </a:r>
            <a:endParaRPr lang="fi-FI"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barChart>
        <c:barDir val="col"/>
        <c:grouping val="clustered"/>
        <c:varyColors val="0"/>
        <c:ser>
          <c:idx val="0"/>
          <c:order val="0"/>
          <c:tx>
            <c:strRef>
              <c:f>Taul1!$B$1156</c:f>
              <c:strCache>
                <c:ptCount val="1"/>
                <c:pt idx="0">
                  <c:v>Liikevaihto</c:v>
                </c:pt>
              </c:strCache>
            </c:strRef>
          </c:tx>
          <c:spPr>
            <a:solidFill>
              <a:schemeClr val="accent2"/>
            </a:solidFill>
            <a:ln>
              <a:noFill/>
            </a:ln>
            <a:effectLst>
              <a:outerShdw blurRad="57150" dist="19050" dir="5400000" algn="ctr" rotWithShape="0">
                <a:srgbClr val="000000">
                  <a:alpha val="63000"/>
                </a:srgbClr>
              </a:outerShdw>
            </a:effectLst>
          </c:spPr>
          <c:invertIfNegative val="0"/>
          <c:dLbls>
            <c:dLbl>
              <c:idx val="2"/>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extLst>
                <c:ext xmlns:c16="http://schemas.microsoft.com/office/drawing/2014/chart" uri="{C3380CC4-5D6E-409C-BE32-E72D297353CC}">
                  <c16:uniqueId val="{00000000-779F-407A-A93D-27D583CF830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Taul1!$C$1155:$E$1155</c:f>
              <c:numCache>
                <c:formatCode>General</c:formatCode>
                <c:ptCount val="3"/>
                <c:pt idx="0">
                  <c:v>2019</c:v>
                </c:pt>
                <c:pt idx="1">
                  <c:v>2020</c:v>
                </c:pt>
                <c:pt idx="2">
                  <c:v>2021</c:v>
                </c:pt>
              </c:numCache>
            </c:numRef>
          </c:cat>
          <c:val>
            <c:numRef>
              <c:f>Taul1!$C$1156:$E$1156</c:f>
              <c:numCache>
                <c:formatCode>0.0</c:formatCode>
                <c:ptCount val="3"/>
                <c:pt idx="0">
                  <c:v>15.2</c:v>
                </c:pt>
                <c:pt idx="1">
                  <c:v>18.899999999999999</c:v>
                </c:pt>
                <c:pt idx="2">
                  <c:v>18.3</c:v>
                </c:pt>
              </c:numCache>
            </c:numRef>
          </c:val>
          <c:extLst>
            <c:ext xmlns:c16="http://schemas.microsoft.com/office/drawing/2014/chart" uri="{C3380CC4-5D6E-409C-BE32-E72D297353CC}">
              <c16:uniqueId val="{00000001-779F-407A-A93D-27D583CF8308}"/>
            </c:ext>
          </c:extLst>
        </c:ser>
        <c:dLbls>
          <c:showLegendKey val="0"/>
          <c:showVal val="1"/>
          <c:showCatName val="0"/>
          <c:showSerName val="0"/>
          <c:showPercent val="0"/>
          <c:showBubbleSize val="0"/>
        </c:dLbls>
        <c:gapWidth val="219"/>
        <c:overlap val="-27"/>
        <c:axId val="753975120"/>
        <c:axId val="733607040"/>
      </c:barChart>
      <c:lineChart>
        <c:grouping val="standard"/>
        <c:varyColors val="0"/>
        <c:ser>
          <c:idx val="1"/>
          <c:order val="1"/>
          <c:tx>
            <c:strRef>
              <c:f>Taul1!$B$1157</c:f>
              <c:strCache>
                <c:ptCount val="1"/>
                <c:pt idx="0">
                  <c:v>Lukumäärä</c:v>
                </c:pt>
              </c:strCache>
            </c:strRef>
          </c:tx>
          <c:spPr>
            <a:ln w="31750" cap="rnd">
              <a:solidFill>
                <a:schemeClr val="accent2"/>
              </a:solidFill>
              <a:round/>
            </a:ln>
            <a:effectLst>
              <a:outerShdw blurRad="57150" dist="19050" dir="5400000" algn="ctr" rotWithShape="0">
                <a:srgbClr val="000000">
                  <a:alpha val="63000"/>
                </a:srgbClr>
              </a:outerShdw>
            </a:effectLst>
          </c:spPr>
          <c:marker>
            <c:symbol val="none"/>
          </c:marker>
          <c:dLbls>
            <c:dLbl>
              <c:idx val="0"/>
              <c:layout>
                <c:manualLayout>
                  <c:x val="1.3888888888888888E-2"/>
                  <c:y val="1.38888888888888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79F-407A-A93D-27D583CF8308}"/>
                </c:ext>
              </c:extLst>
            </c:dLbl>
            <c:dLbl>
              <c:idx val="1"/>
              <c:layout>
                <c:manualLayout>
                  <c:x val="1.1111111111111112E-2"/>
                  <c:y val="-8.4875562720133283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79F-407A-A93D-27D583CF8308}"/>
                </c:ext>
              </c:extLst>
            </c:dLbl>
            <c:dLbl>
              <c:idx val="2"/>
              <c:spPr>
                <a:noFill/>
                <a:ln>
                  <a:noFill/>
                </a:ln>
                <a:effectLst/>
              </c:spPr>
              <c:txPr>
                <a:bodyPr rot="0" spcFirstLastPara="1" vertOverflow="ellipsis" vert="horz" wrap="square" lIns="38100" tIns="19050" rIns="38100" bIns="19050" anchor="ctr" anchorCtr="1">
                  <a:spAutoFit/>
                </a:bodyPr>
                <a:lstStyle/>
                <a:p>
                  <a:pPr>
                    <a:defRPr sz="900" b="1" i="1"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extLst>
                <c:ext xmlns:c16="http://schemas.microsoft.com/office/drawing/2014/chart" uri="{C3380CC4-5D6E-409C-BE32-E72D297353CC}">
                  <c16:uniqueId val="{00000004-779F-407A-A93D-27D583CF8308}"/>
                </c:ext>
              </c:extLst>
            </c:dLbl>
            <c:spPr>
              <a:noFill/>
              <a:ln>
                <a:noFill/>
              </a:ln>
              <a:effectLst/>
            </c:spPr>
            <c:txPr>
              <a:bodyPr rot="0" spcFirstLastPara="1" vertOverflow="ellipsis" vert="horz" wrap="square" lIns="38100" tIns="19050" rIns="38100" bIns="19050" anchor="ctr" anchorCtr="1">
                <a:spAutoFit/>
              </a:bodyPr>
              <a:lstStyle/>
              <a:p>
                <a:pPr>
                  <a:defRPr sz="900" b="0" i="1"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Taul1!$C$1155:$E$1155</c:f>
              <c:numCache>
                <c:formatCode>General</c:formatCode>
                <c:ptCount val="3"/>
                <c:pt idx="0">
                  <c:v>2019</c:v>
                </c:pt>
                <c:pt idx="1">
                  <c:v>2020</c:v>
                </c:pt>
                <c:pt idx="2">
                  <c:v>2021</c:v>
                </c:pt>
              </c:numCache>
            </c:numRef>
          </c:cat>
          <c:val>
            <c:numRef>
              <c:f>Taul1!$C$1157:$E$1157</c:f>
              <c:numCache>
                <c:formatCode>General</c:formatCode>
                <c:ptCount val="3"/>
                <c:pt idx="0">
                  <c:v>25</c:v>
                </c:pt>
                <c:pt idx="1">
                  <c:v>21</c:v>
                </c:pt>
                <c:pt idx="2">
                  <c:v>21</c:v>
                </c:pt>
              </c:numCache>
            </c:numRef>
          </c:val>
          <c:smooth val="0"/>
          <c:extLst>
            <c:ext xmlns:c16="http://schemas.microsoft.com/office/drawing/2014/chart" uri="{C3380CC4-5D6E-409C-BE32-E72D297353CC}">
              <c16:uniqueId val="{00000005-779F-407A-A93D-27D583CF8308}"/>
            </c:ext>
          </c:extLst>
        </c:ser>
        <c:dLbls>
          <c:showLegendKey val="0"/>
          <c:showVal val="1"/>
          <c:showCatName val="0"/>
          <c:showSerName val="0"/>
          <c:showPercent val="0"/>
          <c:showBubbleSize val="0"/>
        </c:dLbls>
        <c:marker val="1"/>
        <c:smooth val="0"/>
        <c:axId val="753969840"/>
        <c:axId val="733609024"/>
      </c:lineChart>
      <c:catAx>
        <c:axId val="75397512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733607040"/>
        <c:crosses val="autoZero"/>
        <c:auto val="1"/>
        <c:lblAlgn val="ctr"/>
        <c:lblOffset val="100"/>
        <c:noMultiLvlLbl val="0"/>
      </c:catAx>
      <c:valAx>
        <c:axId val="7336070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i-FI" sz="1000"/>
                  <a:t>Liikevaihto</a:t>
                </a:r>
                <a:r>
                  <a:rPr lang="fi-FI" sz="1000" baseline="0"/>
                  <a:t> (milj. €)</a:t>
                </a:r>
                <a:endParaRPr lang="fi-FI" sz="1000"/>
              </a:p>
            </c:rich>
          </c:tx>
          <c:layout>
            <c:manualLayout>
              <c:xMode val="edge"/>
              <c:yMode val="edge"/>
              <c:x val="3.0555555555555555E-2"/>
              <c:y val="0.34439340915718869"/>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753975120"/>
        <c:crosses val="autoZero"/>
        <c:crossBetween val="between"/>
      </c:valAx>
      <c:valAx>
        <c:axId val="733609024"/>
        <c:scaling>
          <c:orientation val="minMax"/>
          <c:min val="0"/>
        </c:scaling>
        <c:delete val="0"/>
        <c:axPos val="r"/>
        <c:title>
          <c:tx>
            <c:rich>
              <a:bodyPr rot="-5400000" spcFirstLastPara="1" vertOverflow="ellipsis" vert="horz" wrap="square" anchor="ctr" anchorCtr="1"/>
              <a:lstStyle/>
              <a:p>
                <a:pPr>
                  <a:defRPr sz="900" b="0" i="1" u="none" strike="noStrike" kern="1200" baseline="0">
                    <a:solidFill>
                      <a:schemeClr val="tx1">
                        <a:lumMod val="65000"/>
                        <a:lumOff val="35000"/>
                      </a:schemeClr>
                    </a:solidFill>
                    <a:latin typeface="+mn-lt"/>
                    <a:ea typeface="+mn-ea"/>
                    <a:cs typeface="+mn-cs"/>
                  </a:defRPr>
                </a:pPr>
                <a:r>
                  <a:rPr lang="fi-FI" sz="1000" i="1"/>
                  <a:t>Liikkeiden</a:t>
                </a:r>
                <a:r>
                  <a:rPr lang="fi-FI" sz="1000" i="1" baseline="0"/>
                  <a:t> lukumäärä</a:t>
                </a:r>
                <a:endParaRPr lang="fi-FI" sz="1000" i="1"/>
              </a:p>
            </c:rich>
          </c:tx>
          <c:overlay val="0"/>
          <c:spPr>
            <a:noFill/>
            <a:ln>
              <a:noFill/>
            </a:ln>
            <a:effectLst/>
          </c:spPr>
          <c:txPr>
            <a:bodyPr rot="-5400000" spcFirstLastPara="1" vertOverflow="ellipsis" vert="horz" wrap="square" anchor="ctr" anchorCtr="1"/>
            <a:lstStyle/>
            <a:p>
              <a:pPr>
                <a:defRPr sz="900" b="0" i="1" u="none" strike="noStrike" kern="1200" baseline="0">
                  <a:solidFill>
                    <a:schemeClr val="tx1">
                      <a:lumMod val="65000"/>
                      <a:lumOff val="35000"/>
                    </a:schemeClr>
                  </a:solidFill>
                  <a:latin typeface="+mn-lt"/>
                  <a:ea typeface="+mn-ea"/>
                  <a:cs typeface="+mn-cs"/>
                </a:defRPr>
              </a:pPr>
              <a:endParaRPr lang="fi-FI"/>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crossAx val="753969840"/>
        <c:crosses val="max"/>
        <c:crossBetween val="between"/>
      </c:valAx>
      <c:catAx>
        <c:axId val="753969840"/>
        <c:scaling>
          <c:orientation val="minMax"/>
        </c:scaling>
        <c:delete val="1"/>
        <c:axPos val="b"/>
        <c:numFmt formatCode="General" sourceLinked="1"/>
        <c:majorTickMark val="none"/>
        <c:minorTickMark val="none"/>
        <c:tickLblPos val="nextTo"/>
        <c:crossAx val="733609024"/>
        <c:crosses val="autoZero"/>
        <c:auto val="1"/>
        <c:lblAlgn val="ctr"/>
        <c:lblOffset val="100"/>
        <c:noMultiLvlLbl val="0"/>
      </c:catAx>
      <c:spPr>
        <a:noFill/>
        <a:ln>
          <a:noFill/>
        </a:ln>
        <a:effectLst/>
      </c:spPr>
    </c:plotArea>
    <c:legend>
      <c:legendPos val="b"/>
      <c:legendEntry>
        <c:idx val="1"/>
        <c:txPr>
          <a:bodyPr rot="0" spcFirstLastPara="1" vertOverflow="ellipsis" vert="horz" wrap="square" anchor="ctr" anchorCtr="1"/>
          <a:lstStyle/>
          <a:p>
            <a:pPr>
              <a:defRPr sz="1000" b="0" i="1" u="none" strike="noStrike" kern="1200" baseline="0">
                <a:solidFill>
                  <a:schemeClr val="tx1">
                    <a:lumMod val="65000"/>
                    <a:lumOff val="35000"/>
                  </a:schemeClr>
                </a:solidFill>
                <a:latin typeface="+mn-lt"/>
                <a:ea typeface="+mn-ea"/>
                <a:cs typeface="+mn-cs"/>
              </a:defRPr>
            </a:pPr>
            <a:endParaRPr lang="fi-FI"/>
          </a:p>
        </c:txPr>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fi-FI"/>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a:t>Työvoiman</a:t>
            </a:r>
            <a:r>
              <a:rPr lang="fi-FI" sz="1800" baseline="0"/>
              <a:t> kehitys</a:t>
            </a:r>
            <a:endParaRPr lang="fi-FI"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barChart>
        <c:barDir val="col"/>
        <c:grouping val="clustered"/>
        <c:varyColors val="0"/>
        <c:ser>
          <c:idx val="0"/>
          <c:order val="0"/>
          <c:spPr>
            <a:solidFill>
              <a:schemeClr val="accent2"/>
            </a:solidFill>
            <a:ln>
              <a:noFill/>
            </a:ln>
            <a:effectLst>
              <a:outerShdw blurRad="57150" dist="19050" dir="5400000" algn="ctr" rotWithShape="0">
                <a:srgbClr val="000000">
                  <a:alpha val="63000"/>
                </a:srgbClr>
              </a:outerShdw>
            </a:effectLst>
          </c:spPr>
          <c:invertIfNegative val="0"/>
          <c:dLbls>
            <c:dLbl>
              <c:idx val="2"/>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extLst>
                <c:ext xmlns:c16="http://schemas.microsoft.com/office/drawing/2014/chart" uri="{C3380CC4-5D6E-409C-BE32-E72D297353CC}">
                  <c16:uniqueId val="{00000000-7EA8-4F7A-AACD-1964492FE65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Taul1!$B$1177:$B$1179</c:f>
              <c:numCache>
                <c:formatCode>General</c:formatCode>
                <c:ptCount val="3"/>
                <c:pt idx="0">
                  <c:v>2019</c:v>
                </c:pt>
                <c:pt idx="1">
                  <c:v>2020</c:v>
                </c:pt>
                <c:pt idx="2">
                  <c:v>2021</c:v>
                </c:pt>
              </c:numCache>
            </c:numRef>
          </c:cat>
          <c:val>
            <c:numRef>
              <c:f>Taul1!$C$1177:$C$1179</c:f>
              <c:numCache>
                <c:formatCode>General</c:formatCode>
                <c:ptCount val="3"/>
                <c:pt idx="0">
                  <c:v>46</c:v>
                </c:pt>
                <c:pt idx="1">
                  <c:v>54</c:v>
                </c:pt>
                <c:pt idx="2">
                  <c:v>43</c:v>
                </c:pt>
              </c:numCache>
            </c:numRef>
          </c:val>
          <c:extLst>
            <c:ext xmlns:c16="http://schemas.microsoft.com/office/drawing/2014/chart" uri="{C3380CC4-5D6E-409C-BE32-E72D297353CC}">
              <c16:uniqueId val="{00000001-7EA8-4F7A-AACD-1964492FE65B}"/>
            </c:ext>
          </c:extLst>
        </c:ser>
        <c:dLbls>
          <c:dLblPos val="outEnd"/>
          <c:showLegendKey val="0"/>
          <c:showVal val="1"/>
          <c:showCatName val="0"/>
          <c:showSerName val="0"/>
          <c:showPercent val="0"/>
          <c:showBubbleSize val="0"/>
        </c:dLbls>
        <c:gapWidth val="100"/>
        <c:overlap val="-24"/>
        <c:axId val="586590591"/>
        <c:axId val="1668502831"/>
      </c:barChart>
      <c:catAx>
        <c:axId val="586590591"/>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668502831"/>
        <c:crosses val="autoZero"/>
        <c:auto val="1"/>
        <c:lblAlgn val="ctr"/>
        <c:lblOffset val="100"/>
        <c:noMultiLvlLbl val="0"/>
      </c:catAx>
      <c:valAx>
        <c:axId val="166850283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i-FI" sz="1000"/>
                  <a:t>Henkilötyövuodet</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586590591"/>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a:t>Työvoiman</a:t>
            </a:r>
            <a:r>
              <a:rPr lang="fi-FI" sz="1800" baseline="0"/>
              <a:t> kehitys</a:t>
            </a:r>
            <a:endParaRPr lang="fi-FI"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barChart>
        <c:barDir val="bar"/>
        <c:grouping val="clustered"/>
        <c:varyColors val="0"/>
        <c:ser>
          <c:idx val="0"/>
          <c:order val="0"/>
          <c:tx>
            <c:strRef>
              <c:f>Taul1!$C$1387</c:f>
              <c:strCache>
                <c:ptCount val="1"/>
                <c:pt idx="0">
                  <c:v>2019</c:v>
                </c:pt>
              </c:strCache>
            </c:strRef>
          </c:tx>
          <c:spPr>
            <a:solidFill>
              <a:schemeClr val="bg2">
                <a:lumMod val="90000"/>
              </a:schemeClr>
            </a:solidFill>
            <a:ln>
              <a:noFill/>
            </a:ln>
            <a:effectLst>
              <a:outerShdw blurRad="57150" dist="19050" dir="5400000" algn="ctr" rotWithShape="0">
                <a:srgbClr val="000000">
                  <a:alpha val="63000"/>
                </a:srgbClr>
              </a:outerShdw>
            </a:effectLst>
          </c:spPr>
          <c:invertIfNegative val="0"/>
          <c:dLbls>
            <c:delete val="1"/>
          </c:dLbls>
          <c:cat>
            <c:strRef>
              <c:f>Taul1!$B$1388:$B$1391</c:f>
              <c:strCache>
                <c:ptCount val="4"/>
                <c:pt idx="0">
                  <c:v>Logistiikka-ala yhteensä</c:v>
                </c:pt>
                <c:pt idx="1">
                  <c:v>Muu logistiikka-ala</c:v>
                </c:pt>
                <c:pt idx="2">
                  <c:v>Henkilöliikenne</c:v>
                </c:pt>
                <c:pt idx="3">
                  <c:v>Tavaraliikenne</c:v>
                </c:pt>
              </c:strCache>
            </c:strRef>
          </c:cat>
          <c:val>
            <c:numRef>
              <c:f>Taul1!$C$1388:$C$1391</c:f>
              <c:numCache>
                <c:formatCode>#,##0</c:formatCode>
                <c:ptCount val="4"/>
                <c:pt idx="0">
                  <c:v>0</c:v>
                </c:pt>
                <c:pt idx="1">
                  <c:v>0</c:v>
                </c:pt>
                <c:pt idx="2">
                  <c:v>9</c:v>
                </c:pt>
                <c:pt idx="3">
                  <c:v>34</c:v>
                </c:pt>
              </c:numCache>
            </c:numRef>
          </c:val>
          <c:extLst>
            <c:ext xmlns:c16="http://schemas.microsoft.com/office/drawing/2014/chart" uri="{C3380CC4-5D6E-409C-BE32-E72D297353CC}">
              <c16:uniqueId val="{00000000-53E5-41CD-8A9A-10EDF93E0490}"/>
            </c:ext>
          </c:extLst>
        </c:ser>
        <c:ser>
          <c:idx val="1"/>
          <c:order val="1"/>
          <c:tx>
            <c:strRef>
              <c:f>Taul1!$D$1387</c:f>
              <c:strCache>
                <c:ptCount val="1"/>
                <c:pt idx="0">
                  <c:v>2020</c:v>
                </c:pt>
              </c:strCache>
            </c:strRef>
          </c:tx>
          <c:spPr>
            <a:solidFill>
              <a:schemeClr val="accent4"/>
            </a:solidFill>
            <a:ln>
              <a:noFill/>
            </a:ln>
            <a:effectLst>
              <a:outerShdw blurRad="57150" dist="19050" dir="5400000" algn="ctr" rotWithShape="0">
                <a:srgbClr val="000000">
                  <a:alpha val="63000"/>
                </a:srgbClr>
              </a:outerShdw>
            </a:effectLst>
          </c:spPr>
          <c:invertIfNegative val="0"/>
          <c:dLbls>
            <c:delete val="1"/>
          </c:dLbls>
          <c:cat>
            <c:strRef>
              <c:f>Taul1!$B$1388:$B$1391</c:f>
              <c:strCache>
                <c:ptCount val="4"/>
                <c:pt idx="0">
                  <c:v>Logistiikka-ala yhteensä</c:v>
                </c:pt>
                <c:pt idx="1">
                  <c:v>Muu logistiikka-ala</c:v>
                </c:pt>
                <c:pt idx="2">
                  <c:v>Henkilöliikenne</c:v>
                </c:pt>
                <c:pt idx="3">
                  <c:v>Tavaraliikenne</c:v>
                </c:pt>
              </c:strCache>
            </c:strRef>
          </c:cat>
          <c:val>
            <c:numRef>
              <c:f>Taul1!$D$1388:$D$1391</c:f>
              <c:numCache>
                <c:formatCode>#,##0</c:formatCode>
                <c:ptCount val="4"/>
                <c:pt idx="0">
                  <c:v>0</c:v>
                </c:pt>
                <c:pt idx="1">
                  <c:v>0</c:v>
                </c:pt>
                <c:pt idx="2">
                  <c:v>9</c:v>
                </c:pt>
                <c:pt idx="3">
                  <c:v>31</c:v>
                </c:pt>
              </c:numCache>
            </c:numRef>
          </c:val>
          <c:extLst>
            <c:ext xmlns:c16="http://schemas.microsoft.com/office/drawing/2014/chart" uri="{C3380CC4-5D6E-409C-BE32-E72D297353CC}">
              <c16:uniqueId val="{00000001-53E5-41CD-8A9A-10EDF93E0490}"/>
            </c:ext>
          </c:extLst>
        </c:ser>
        <c:ser>
          <c:idx val="2"/>
          <c:order val="2"/>
          <c:tx>
            <c:strRef>
              <c:f>Taul1!$E$1387</c:f>
              <c:strCache>
                <c:ptCount val="1"/>
                <c:pt idx="0">
                  <c:v>2021</c:v>
                </c:pt>
              </c:strCache>
            </c:strRef>
          </c:tx>
          <c:spPr>
            <a:solidFill>
              <a:srgbClr val="92D050"/>
            </a:solidFill>
            <a:ln>
              <a:noFill/>
            </a:ln>
            <a:effectLst>
              <a:outerShdw blurRad="57150" dist="19050" dir="5400000" algn="ctr" rotWithShape="0">
                <a:srgbClr val="000000">
                  <a:alpha val="63000"/>
                </a:srgbClr>
              </a:outerShdw>
            </a:effectLst>
          </c:spPr>
          <c:invertIfNegative val="0"/>
          <c:dLbls>
            <c:dLbl>
              <c:idx val="0"/>
              <c:tx>
                <c:rich>
                  <a:bodyPr/>
                  <a:lstStyle/>
                  <a:p>
                    <a:r>
                      <a:rPr lang="en-US"/>
                      <a:t>42 htv</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53E5-41CD-8A9A-10EDF93E0490}"/>
                </c:ext>
              </c:extLst>
            </c:dLbl>
            <c:dLbl>
              <c:idx val="1"/>
              <c:tx>
                <c:rich>
                  <a:bodyPr/>
                  <a:lstStyle/>
                  <a:p>
                    <a:r>
                      <a:rPr lang="en-US"/>
                      <a:t>13</a:t>
                    </a:r>
                    <a:r>
                      <a:rPr lang="en-US" baseline="0"/>
                      <a:t> htv</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53E5-41CD-8A9A-10EDF93E0490}"/>
                </c:ext>
              </c:extLst>
            </c:dLbl>
            <c:dLbl>
              <c:idx val="2"/>
              <c:tx>
                <c:rich>
                  <a:bodyPr/>
                  <a:lstStyle/>
                  <a:p>
                    <a:r>
                      <a:rPr lang="en-US"/>
                      <a:t>8</a:t>
                    </a:r>
                    <a:r>
                      <a:rPr lang="en-US" baseline="0"/>
                      <a:t> htv</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53E5-41CD-8A9A-10EDF93E0490}"/>
                </c:ext>
              </c:extLst>
            </c:dLbl>
            <c:dLbl>
              <c:idx val="3"/>
              <c:tx>
                <c:rich>
                  <a:bodyPr/>
                  <a:lstStyle/>
                  <a:p>
                    <a:r>
                      <a:rPr lang="en-US"/>
                      <a:t>21</a:t>
                    </a:r>
                    <a:r>
                      <a:rPr lang="en-US" baseline="0"/>
                      <a:t> htv</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53E5-41CD-8A9A-10EDF93E049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Taul1!$B$1388:$B$1391</c:f>
              <c:strCache>
                <c:ptCount val="4"/>
                <c:pt idx="0">
                  <c:v>Logistiikka-ala yhteensä</c:v>
                </c:pt>
                <c:pt idx="1">
                  <c:v>Muu logistiikka-ala</c:v>
                </c:pt>
                <c:pt idx="2">
                  <c:v>Henkilöliikenne</c:v>
                </c:pt>
                <c:pt idx="3">
                  <c:v>Tavaraliikenne</c:v>
                </c:pt>
              </c:strCache>
            </c:strRef>
          </c:cat>
          <c:val>
            <c:numRef>
              <c:f>Taul1!$E$1388:$E$1391</c:f>
              <c:numCache>
                <c:formatCode>#,##0</c:formatCode>
                <c:ptCount val="4"/>
                <c:pt idx="0">
                  <c:v>42</c:v>
                </c:pt>
                <c:pt idx="1">
                  <c:v>13</c:v>
                </c:pt>
                <c:pt idx="2">
                  <c:v>8</c:v>
                </c:pt>
                <c:pt idx="3">
                  <c:v>21</c:v>
                </c:pt>
              </c:numCache>
            </c:numRef>
          </c:val>
          <c:extLst>
            <c:ext xmlns:c16="http://schemas.microsoft.com/office/drawing/2014/chart" uri="{C3380CC4-5D6E-409C-BE32-E72D297353CC}">
              <c16:uniqueId val="{00000006-53E5-41CD-8A9A-10EDF93E0490}"/>
            </c:ext>
          </c:extLst>
        </c:ser>
        <c:dLbls>
          <c:dLblPos val="outEnd"/>
          <c:showLegendKey val="0"/>
          <c:showVal val="1"/>
          <c:showCatName val="0"/>
          <c:showSerName val="0"/>
          <c:showPercent val="0"/>
          <c:showBubbleSize val="0"/>
        </c:dLbls>
        <c:gapWidth val="115"/>
        <c:overlap val="-20"/>
        <c:axId val="1312377280"/>
        <c:axId val="1312381600"/>
      </c:barChart>
      <c:catAx>
        <c:axId val="1312377280"/>
        <c:scaling>
          <c:orientation val="minMax"/>
        </c:scaling>
        <c:delete val="0"/>
        <c:axPos val="l"/>
        <c:numFmt formatCode="General" sourceLinked="1"/>
        <c:majorTickMark val="out"/>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312381600"/>
        <c:crosses val="autoZero"/>
        <c:auto val="1"/>
        <c:lblAlgn val="ctr"/>
        <c:lblOffset val="100"/>
        <c:noMultiLvlLbl val="0"/>
      </c:catAx>
      <c:valAx>
        <c:axId val="1312381600"/>
        <c:scaling>
          <c:orientation val="minMax"/>
        </c:scaling>
        <c:delete val="1"/>
        <c:axPos val="b"/>
        <c:majorGridlines>
          <c:spPr>
            <a:ln w="9525" cap="flat" cmpd="sng" algn="ctr">
              <a:noFill/>
              <a:round/>
            </a:ln>
            <a:effectLst/>
          </c:spPr>
        </c:majorGridlines>
        <c:numFmt formatCode="#,##0" sourceLinked="1"/>
        <c:majorTickMark val="out"/>
        <c:minorTickMark val="none"/>
        <c:tickLblPos val="nextTo"/>
        <c:crossAx val="1312377280"/>
        <c:crosses val="autoZero"/>
        <c:crossBetween val="between"/>
        <c:majorUnit val="5"/>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4">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a:t>Liikevaihdon</a:t>
            </a:r>
            <a:r>
              <a:rPr lang="fi-FI" sz="1800" baseline="0"/>
              <a:t> kehitys</a:t>
            </a:r>
            <a:endParaRPr lang="fi-FI"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barChart>
        <c:barDir val="bar"/>
        <c:grouping val="clustered"/>
        <c:varyColors val="0"/>
        <c:ser>
          <c:idx val="0"/>
          <c:order val="0"/>
          <c:tx>
            <c:strRef>
              <c:f>Taul1!$C$1331</c:f>
              <c:strCache>
                <c:ptCount val="1"/>
                <c:pt idx="0">
                  <c:v>2019</c:v>
                </c:pt>
              </c:strCache>
            </c:strRef>
          </c:tx>
          <c:spPr>
            <a:solidFill>
              <a:schemeClr val="bg2">
                <a:lumMod val="90000"/>
              </a:schemeClr>
            </a:solidFill>
            <a:ln>
              <a:noFill/>
            </a:ln>
            <a:effectLst>
              <a:outerShdw blurRad="57150" dist="19050" dir="5400000" algn="ctr" rotWithShape="0">
                <a:srgbClr val="000000">
                  <a:alpha val="63000"/>
                </a:srgbClr>
              </a:outerShdw>
            </a:effectLst>
          </c:spPr>
          <c:invertIfNegative val="0"/>
          <c:dLbls>
            <c:delete val="1"/>
          </c:dLbls>
          <c:cat>
            <c:strRef>
              <c:f>Taul1!$B$1332:$B$1335</c:f>
              <c:strCache>
                <c:ptCount val="4"/>
                <c:pt idx="0">
                  <c:v>Logistiikka-ala yhteensä</c:v>
                </c:pt>
                <c:pt idx="1">
                  <c:v>Muu logistiikka-ala</c:v>
                </c:pt>
                <c:pt idx="2">
                  <c:v>Henkilöliikenne</c:v>
                </c:pt>
                <c:pt idx="3">
                  <c:v>Tavaraliikenne</c:v>
                </c:pt>
              </c:strCache>
            </c:strRef>
          </c:cat>
          <c:val>
            <c:numRef>
              <c:f>Taul1!$C$1332:$C$1335</c:f>
              <c:numCache>
                <c:formatCode>#\ ##0.0</c:formatCode>
                <c:ptCount val="4"/>
                <c:pt idx="0">
                  <c:v>55.2</c:v>
                </c:pt>
                <c:pt idx="1">
                  <c:v>7.2</c:v>
                </c:pt>
                <c:pt idx="2">
                  <c:v>8</c:v>
                </c:pt>
                <c:pt idx="3">
                  <c:v>40</c:v>
                </c:pt>
              </c:numCache>
            </c:numRef>
          </c:val>
          <c:extLst>
            <c:ext xmlns:c16="http://schemas.microsoft.com/office/drawing/2014/chart" uri="{C3380CC4-5D6E-409C-BE32-E72D297353CC}">
              <c16:uniqueId val="{00000000-6F4D-411A-AA09-054B3760BCB0}"/>
            </c:ext>
          </c:extLst>
        </c:ser>
        <c:ser>
          <c:idx val="1"/>
          <c:order val="1"/>
          <c:tx>
            <c:strRef>
              <c:f>Taul1!$D$1331</c:f>
              <c:strCache>
                <c:ptCount val="1"/>
                <c:pt idx="0">
                  <c:v>2020</c:v>
                </c:pt>
              </c:strCache>
            </c:strRef>
          </c:tx>
          <c:spPr>
            <a:solidFill>
              <a:schemeClr val="accent4"/>
            </a:solidFill>
            <a:ln>
              <a:noFill/>
            </a:ln>
            <a:effectLst>
              <a:outerShdw blurRad="57150" dist="19050" dir="5400000" algn="ctr" rotWithShape="0">
                <a:srgbClr val="000000">
                  <a:alpha val="63000"/>
                </a:srgbClr>
              </a:outerShdw>
            </a:effectLst>
          </c:spPr>
          <c:invertIfNegative val="0"/>
          <c:dLbls>
            <c:delete val="1"/>
          </c:dLbls>
          <c:cat>
            <c:strRef>
              <c:f>Taul1!$B$1332:$B$1335</c:f>
              <c:strCache>
                <c:ptCount val="4"/>
                <c:pt idx="0">
                  <c:v>Logistiikka-ala yhteensä</c:v>
                </c:pt>
                <c:pt idx="1">
                  <c:v>Muu logistiikka-ala</c:v>
                </c:pt>
                <c:pt idx="2">
                  <c:v>Henkilöliikenne</c:v>
                </c:pt>
                <c:pt idx="3">
                  <c:v>Tavaraliikenne</c:v>
                </c:pt>
              </c:strCache>
            </c:strRef>
          </c:cat>
          <c:val>
            <c:numRef>
              <c:f>Taul1!$D$1332:$D$1335</c:f>
              <c:numCache>
                <c:formatCode>#\ ##0.0</c:formatCode>
                <c:ptCount val="4"/>
                <c:pt idx="0">
                  <c:v>51</c:v>
                </c:pt>
                <c:pt idx="1">
                  <c:v>4.3</c:v>
                </c:pt>
                <c:pt idx="2">
                  <c:v>7.2</c:v>
                </c:pt>
                <c:pt idx="3">
                  <c:v>39.5</c:v>
                </c:pt>
              </c:numCache>
            </c:numRef>
          </c:val>
          <c:extLst>
            <c:ext xmlns:c16="http://schemas.microsoft.com/office/drawing/2014/chart" uri="{C3380CC4-5D6E-409C-BE32-E72D297353CC}">
              <c16:uniqueId val="{00000001-6F4D-411A-AA09-054B3760BCB0}"/>
            </c:ext>
          </c:extLst>
        </c:ser>
        <c:ser>
          <c:idx val="2"/>
          <c:order val="2"/>
          <c:tx>
            <c:strRef>
              <c:f>Taul1!$E$1331</c:f>
              <c:strCache>
                <c:ptCount val="1"/>
                <c:pt idx="0">
                  <c:v>2021</c:v>
                </c:pt>
              </c:strCache>
            </c:strRef>
          </c:tx>
          <c:spPr>
            <a:solidFill>
              <a:srgbClr val="92D050"/>
            </a:solidFill>
            <a:ln>
              <a:noFill/>
            </a:ln>
            <a:effectLst>
              <a:outerShdw blurRad="57150" dist="19050" dir="5400000" algn="ctr" rotWithShape="0">
                <a:srgbClr val="000000">
                  <a:alpha val="63000"/>
                </a:srgbClr>
              </a:outerShdw>
            </a:effectLst>
          </c:spPr>
          <c:invertIfNegative val="0"/>
          <c:dLbls>
            <c:dLbl>
              <c:idx val="0"/>
              <c:tx>
                <c:rich>
                  <a:bodyPr/>
                  <a:lstStyle/>
                  <a:p>
                    <a:r>
                      <a:rPr lang="en-US"/>
                      <a:t>61,2</a:t>
                    </a:r>
                    <a:r>
                      <a:rPr lang="en-US" baseline="0"/>
                      <a:t> milj. €</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6F4D-411A-AA09-054B3760BCB0}"/>
                </c:ext>
              </c:extLst>
            </c:dLbl>
            <c:dLbl>
              <c:idx val="1"/>
              <c:tx>
                <c:rich>
                  <a:bodyPr/>
                  <a:lstStyle/>
                  <a:p>
                    <a:r>
                      <a:rPr lang="en-US"/>
                      <a:t>5,0</a:t>
                    </a:r>
                    <a:r>
                      <a:rPr lang="en-US" baseline="0"/>
                      <a:t> milj. €</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6F4D-411A-AA09-054B3760BCB0}"/>
                </c:ext>
              </c:extLst>
            </c:dLbl>
            <c:dLbl>
              <c:idx val="2"/>
              <c:tx>
                <c:rich>
                  <a:bodyPr/>
                  <a:lstStyle/>
                  <a:p>
                    <a:r>
                      <a:rPr lang="en-US"/>
                      <a:t>6,5</a:t>
                    </a:r>
                    <a:r>
                      <a:rPr lang="en-US" baseline="0"/>
                      <a:t> milj. £</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6F4D-411A-AA09-054B3760BCB0}"/>
                </c:ext>
              </c:extLst>
            </c:dLbl>
            <c:dLbl>
              <c:idx val="3"/>
              <c:tx>
                <c:rich>
                  <a:bodyPr/>
                  <a:lstStyle/>
                  <a:p>
                    <a:r>
                      <a:rPr lang="en-US"/>
                      <a:t>49,7</a:t>
                    </a:r>
                    <a:r>
                      <a:rPr lang="en-US" baseline="0"/>
                      <a:t> milj. €</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6F4D-411A-AA09-054B3760BCB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Taul1!$B$1332:$B$1335</c:f>
              <c:strCache>
                <c:ptCount val="4"/>
                <c:pt idx="0">
                  <c:v>Logistiikka-ala yhteensä</c:v>
                </c:pt>
                <c:pt idx="1">
                  <c:v>Muu logistiikka-ala</c:v>
                </c:pt>
                <c:pt idx="2">
                  <c:v>Henkilöliikenne</c:v>
                </c:pt>
                <c:pt idx="3">
                  <c:v>Tavaraliikenne</c:v>
                </c:pt>
              </c:strCache>
            </c:strRef>
          </c:cat>
          <c:val>
            <c:numRef>
              <c:f>Taul1!$E$1332:$E$1335</c:f>
              <c:numCache>
                <c:formatCode>#\ ##0.0</c:formatCode>
                <c:ptCount val="4"/>
                <c:pt idx="0">
                  <c:v>61.2</c:v>
                </c:pt>
                <c:pt idx="1">
                  <c:v>5</c:v>
                </c:pt>
                <c:pt idx="2">
                  <c:v>6.5</c:v>
                </c:pt>
                <c:pt idx="3">
                  <c:v>49.7</c:v>
                </c:pt>
              </c:numCache>
            </c:numRef>
          </c:val>
          <c:extLst>
            <c:ext xmlns:c16="http://schemas.microsoft.com/office/drawing/2014/chart" uri="{C3380CC4-5D6E-409C-BE32-E72D297353CC}">
              <c16:uniqueId val="{00000006-6F4D-411A-AA09-054B3760BCB0}"/>
            </c:ext>
          </c:extLst>
        </c:ser>
        <c:dLbls>
          <c:dLblPos val="outEnd"/>
          <c:showLegendKey val="0"/>
          <c:showVal val="1"/>
          <c:showCatName val="0"/>
          <c:showSerName val="0"/>
          <c:showPercent val="0"/>
          <c:showBubbleSize val="0"/>
        </c:dLbls>
        <c:gapWidth val="115"/>
        <c:overlap val="-20"/>
        <c:axId val="1312377280"/>
        <c:axId val="1312381600"/>
      </c:barChart>
      <c:catAx>
        <c:axId val="1312377280"/>
        <c:scaling>
          <c:orientation val="minMax"/>
        </c:scaling>
        <c:delete val="0"/>
        <c:axPos val="l"/>
        <c:numFmt formatCode="General" sourceLinked="1"/>
        <c:majorTickMark val="out"/>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312381600"/>
        <c:crosses val="autoZero"/>
        <c:auto val="1"/>
        <c:lblAlgn val="ctr"/>
        <c:lblOffset val="100"/>
        <c:noMultiLvlLbl val="0"/>
      </c:catAx>
      <c:valAx>
        <c:axId val="1312381600"/>
        <c:scaling>
          <c:orientation val="minMax"/>
        </c:scaling>
        <c:delete val="1"/>
        <c:axPos val="b"/>
        <c:majorGridlines>
          <c:spPr>
            <a:ln w="9525" cap="flat" cmpd="sng" algn="ctr">
              <a:noFill/>
              <a:round/>
            </a:ln>
            <a:effectLst/>
          </c:spPr>
        </c:majorGridlines>
        <c:numFmt formatCode="#\ ##0.0" sourceLinked="1"/>
        <c:majorTickMark val="out"/>
        <c:minorTickMark val="none"/>
        <c:tickLblPos val="nextTo"/>
        <c:crossAx val="1312377280"/>
        <c:crosses val="autoZero"/>
        <c:crossBetween val="between"/>
        <c:majorUnit val="5"/>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4">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a:t>Liikevaihdon</a:t>
            </a:r>
            <a:r>
              <a:rPr lang="fi-FI" sz="1800" baseline="0"/>
              <a:t> kehitys</a:t>
            </a:r>
            <a:endParaRPr lang="fi-FI"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barChart>
        <c:barDir val="bar"/>
        <c:grouping val="clustered"/>
        <c:varyColors val="0"/>
        <c:ser>
          <c:idx val="0"/>
          <c:order val="0"/>
          <c:tx>
            <c:strRef>
              <c:f>Taul1!$C$1351</c:f>
              <c:strCache>
                <c:ptCount val="1"/>
                <c:pt idx="0">
                  <c:v>2019</c:v>
                </c:pt>
              </c:strCache>
            </c:strRef>
          </c:tx>
          <c:spPr>
            <a:solidFill>
              <a:schemeClr val="bg2">
                <a:lumMod val="90000"/>
              </a:schemeClr>
            </a:solidFill>
            <a:ln>
              <a:noFill/>
            </a:ln>
            <a:effectLst>
              <a:outerShdw blurRad="57150" dist="19050" dir="5400000" algn="ctr" rotWithShape="0">
                <a:srgbClr val="000000">
                  <a:alpha val="63000"/>
                </a:srgbClr>
              </a:outerShdw>
            </a:effectLst>
          </c:spPr>
          <c:invertIfNegative val="0"/>
          <c:dLbls>
            <c:delete val="1"/>
          </c:dLbls>
          <c:cat>
            <c:strRef>
              <c:f>Taul1!$B$1352:$B$1355</c:f>
              <c:strCache>
                <c:ptCount val="4"/>
                <c:pt idx="0">
                  <c:v>Logistiikka-ala yhteensä</c:v>
                </c:pt>
                <c:pt idx="1">
                  <c:v>Muu logistiikka-ala</c:v>
                </c:pt>
                <c:pt idx="2">
                  <c:v>Henkilöliikenne</c:v>
                </c:pt>
                <c:pt idx="3">
                  <c:v>Tavaraliikenne</c:v>
                </c:pt>
              </c:strCache>
            </c:strRef>
          </c:cat>
          <c:val>
            <c:numRef>
              <c:f>Taul1!$C$1352:$C$1355</c:f>
              <c:numCache>
                <c:formatCode>#\ ##0.0</c:formatCode>
                <c:ptCount val="4"/>
                <c:pt idx="0">
                  <c:v>0</c:v>
                </c:pt>
                <c:pt idx="1">
                  <c:v>0</c:v>
                </c:pt>
                <c:pt idx="2">
                  <c:v>0.8</c:v>
                </c:pt>
                <c:pt idx="3">
                  <c:v>5.9</c:v>
                </c:pt>
              </c:numCache>
            </c:numRef>
          </c:val>
          <c:extLst>
            <c:ext xmlns:c16="http://schemas.microsoft.com/office/drawing/2014/chart" uri="{C3380CC4-5D6E-409C-BE32-E72D297353CC}">
              <c16:uniqueId val="{00000000-D870-457A-920C-B66BCCA20979}"/>
            </c:ext>
          </c:extLst>
        </c:ser>
        <c:ser>
          <c:idx val="1"/>
          <c:order val="1"/>
          <c:tx>
            <c:strRef>
              <c:f>Taul1!$D$1351</c:f>
              <c:strCache>
                <c:ptCount val="1"/>
                <c:pt idx="0">
                  <c:v>2020</c:v>
                </c:pt>
              </c:strCache>
            </c:strRef>
          </c:tx>
          <c:spPr>
            <a:solidFill>
              <a:schemeClr val="accent4"/>
            </a:solidFill>
            <a:ln>
              <a:noFill/>
            </a:ln>
            <a:effectLst>
              <a:outerShdw blurRad="57150" dist="19050" dir="5400000" algn="ctr" rotWithShape="0">
                <a:srgbClr val="000000">
                  <a:alpha val="63000"/>
                </a:srgbClr>
              </a:outerShdw>
            </a:effectLst>
          </c:spPr>
          <c:invertIfNegative val="0"/>
          <c:dLbls>
            <c:delete val="1"/>
          </c:dLbls>
          <c:cat>
            <c:strRef>
              <c:f>Taul1!$B$1352:$B$1355</c:f>
              <c:strCache>
                <c:ptCount val="4"/>
                <c:pt idx="0">
                  <c:v>Logistiikka-ala yhteensä</c:v>
                </c:pt>
                <c:pt idx="1">
                  <c:v>Muu logistiikka-ala</c:v>
                </c:pt>
                <c:pt idx="2">
                  <c:v>Henkilöliikenne</c:v>
                </c:pt>
                <c:pt idx="3">
                  <c:v>Tavaraliikenne</c:v>
                </c:pt>
              </c:strCache>
            </c:strRef>
          </c:cat>
          <c:val>
            <c:numRef>
              <c:f>Taul1!$D$1352:$D$1355</c:f>
              <c:numCache>
                <c:formatCode>#\ ##0.0</c:formatCode>
                <c:ptCount val="4"/>
                <c:pt idx="0">
                  <c:v>0</c:v>
                </c:pt>
                <c:pt idx="1">
                  <c:v>0</c:v>
                </c:pt>
                <c:pt idx="2">
                  <c:v>0.7</c:v>
                </c:pt>
                <c:pt idx="3">
                  <c:v>5.4</c:v>
                </c:pt>
              </c:numCache>
            </c:numRef>
          </c:val>
          <c:extLst>
            <c:ext xmlns:c16="http://schemas.microsoft.com/office/drawing/2014/chart" uri="{C3380CC4-5D6E-409C-BE32-E72D297353CC}">
              <c16:uniqueId val="{00000001-D870-457A-920C-B66BCCA20979}"/>
            </c:ext>
          </c:extLst>
        </c:ser>
        <c:ser>
          <c:idx val="2"/>
          <c:order val="2"/>
          <c:tx>
            <c:strRef>
              <c:f>Taul1!$E$1351</c:f>
              <c:strCache>
                <c:ptCount val="1"/>
                <c:pt idx="0">
                  <c:v>2021</c:v>
                </c:pt>
              </c:strCache>
            </c:strRef>
          </c:tx>
          <c:spPr>
            <a:solidFill>
              <a:srgbClr val="92D050"/>
            </a:solidFill>
            <a:ln>
              <a:noFill/>
            </a:ln>
            <a:effectLst>
              <a:outerShdw blurRad="57150" dist="19050" dir="5400000" algn="ctr" rotWithShape="0">
                <a:srgbClr val="000000">
                  <a:alpha val="63000"/>
                </a:srgbClr>
              </a:outerShdw>
            </a:effectLst>
          </c:spPr>
          <c:invertIfNegative val="0"/>
          <c:dLbls>
            <c:dLbl>
              <c:idx val="0"/>
              <c:tx>
                <c:rich>
                  <a:bodyPr/>
                  <a:lstStyle/>
                  <a:p>
                    <a:r>
                      <a:rPr lang="en-US"/>
                      <a:t>7,2</a:t>
                    </a:r>
                    <a:r>
                      <a:rPr lang="en-US" baseline="0"/>
                      <a:t> milj. €</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D870-457A-920C-B66BCCA20979}"/>
                </c:ext>
              </c:extLst>
            </c:dLbl>
            <c:dLbl>
              <c:idx val="1"/>
              <c:tx>
                <c:rich>
                  <a:bodyPr/>
                  <a:lstStyle/>
                  <a:p>
                    <a:r>
                      <a:rPr lang="en-US"/>
                      <a:t>1,6</a:t>
                    </a:r>
                    <a:r>
                      <a:rPr lang="en-US" baseline="0"/>
                      <a:t> milj. €</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D870-457A-920C-B66BCCA20979}"/>
                </c:ext>
              </c:extLst>
            </c:dLbl>
            <c:dLbl>
              <c:idx val="2"/>
              <c:tx>
                <c:rich>
                  <a:bodyPr/>
                  <a:lstStyle/>
                  <a:p>
                    <a:r>
                      <a:rPr lang="en-US"/>
                      <a:t>0,6</a:t>
                    </a:r>
                    <a:r>
                      <a:rPr lang="en-US" baseline="0"/>
                      <a:t> milj. €</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D870-457A-920C-B66BCCA20979}"/>
                </c:ext>
              </c:extLst>
            </c:dLbl>
            <c:dLbl>
              <c:idx val="3"/>
              <c:tx>
                <c:rich>
                  <a:bodyPr/>
                  <a:lstStyle/>
                  <a:p>
                    <a:r>
                      <a:rPr lang="en-US"/>
                      <a:t>5,0</a:t>
                    </a:r>
                    <a:r>
                      <a:rPr lang="en-US" baseline="0"/>
                      <a:t> milj. €</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D870-457A-920C-B66BCCA2097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Taul1!$B$1352:$B$1355</c:f>
              <c:strCache>
                <c:ptCount val="4"/>
                <c:pt idx="0">
                  <c:v>Logistiikka-ala yhteensä</c:v>
                </c:pt>
                <c:pt idx="1">
                  <c:v>Muu logistiikka-ala</c:v>
                </c:pt>
                <c:pt idx="2">
                  <c:v>Henkilöliikenne</c:v>
                </c:pt>
                <c:pt idx="3">
                  <c:v>Tavaraliikenne</c:v>
                </c:pt>
              </c:strCache>
            </c:strRef>
          </c:cat>
          <c:val>
            <c:numRef>
              <c:f>Taul1!$E$1352:$E$1355</c:f>
              <c:numCache>
                <c:formatCode>#\ ##0.0</c:formatCode>
                <c:ptCount val="4"/>
                <c:pt idx="0">
                  <c:v>7.2</c:v>
                </c:pt>
                <c:pt idx="1">
                  <c:v>1.6</c:v>
                </c:pt>
                <c:pt idx="2">
                  <c:v>0.6</c:v>
                </c:pt>
                <c:pt idx="3">
                  <c:v>5</c:v>
                </c:pt>
              </c:numCache>
            </c:numRef>
          </c:val>
          <c:extLst>
            <c:ext xmlns:c16="http://schemas.microsoft.com/office/drawing/2014/chart" uri="{C3380CC4-5D6E-409C-BE32-E72D297353CC}">
              <c16:uniqueId val="{00000006-D870-457A-920C-B66BCCA20979}"/>
            </c:ext>
          </c:extLst>
        </c:ser>
        <c:dLbls>
          <c:dLblPos val="outEnd"/>
          <c:showLegendKey val="0"/>
          <c:showVal val="1"/>
          <c:showCatName val="0"/>
          <c:showSerName val="0"/>
          <c:showPercent val="0"/>
          <c:showBubbleSize val="0"/>
        </c:dLbls>
        <c:gapWidth val="115"/>
        <c:overlap val="-20"/>
        <c:axId val="1312377280"/>
        <c:axId val="1312381600"/>
      </c:barChart>
      <c:catAx>
        <c:axId val="1312377280"/>
        <c:scaling>
          <c:orientation val="minMax"/>
        </c:scaling>
        <c:delete val="0"/>
        <c:axPos val="l"/>
        <c:numFmt formatCode="General" sourceLinked="1"/>
        <c:majorTickMark val="out"/>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312381600"/>
        <c:crosses val="autoZero"/>
        <c:auto val="1"/>
        <c:lblAlgn val="ctr"/>
        <c:lblOffset val="100"/>
        <c:noMultiLvlLbl val="0"/>
      </c:catAx>
      <c:valAx>
        <c:axId val="1312381600"/>
        <c:scaling>
          <c:orientation val="minMax"/>
        </c:scaling>
        <c:delete val="1"/>
        <c:axPos val="b"/>
        <c:majorGridlines>
          <c:spPr>
            <a:ln w="9525" cap="flat" cmpd="sng" algn="ctr">
              <a:noFill/>
              <a:round/>
            </a:ln>
            <a:effectLst/>
          </c:spPr>
        </c:majorGridlines>
        <c:numFmt formatCode="#\ ##0.0" sourceLinked="1"/>
        <c:majorTickMark val="out"/>
        <c:minorTickMark val="none"/>
        <c:tickLblPos val="nextTo"/>
        <c:crossAx val="1312377280"/>
        <c:crosses val="autoZero"/>
        <c:crossBetween val="between"/>
        <c:majorUnit val="5"/>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4">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a:t>Työvoiman</a:t>
            </a:r>
            <a:r>
              <a:rPr lang="fi-FI" sz="1800" baseline="0"/>
              <a:t> kehitys</a:t>
            </a:r>
            <a:endParaRPr lang="fi-FI"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barChart>
        <c:barDir val="bar"/>
        <c:grouping val="clustered"/>
        <c:varyColors val="0"/>
        <c:ser>
          <c:idx val="0"/>
          <c:order val="0"/>
          <c:tx>
            <c:strRef>
              <c:f>Taul1!$C$1368</c:f>
              <c:strCache>
                <c:ptCount val="1"/>
                <c:pt idx="0">
                  <c:v>2019</c:v>
                </c:pt>
              </c:strCache>
            </c:strRef>
          </c:tx>
          <c:spPr>
            <a:solidFill>
              <a:schemeClr val="bg2">
                <a:lumMod val="90000"/>
              </a:schemeClr>
            </a:solidFill>
            <a:ln>
              <a:noFill/>
            </a:ln>
            <a:effectLst>
              <a:outerShdw blurRad="57150" dist="19050" dir="5400000" algn="ctr" rotWithShape="0">
                <a:srgbClr val="000000">
                  <a:alpha val="63000"/>
                </a:srgbClr>
              </a:outerShdw>
            </a:effectLst>
          </c:spPr>
          <c:invertIfNegative val="0"/>
          <c:dLbls>
            <c:delete val="1"/>
          </c:dLbls>
          <c:cat>
            <c:strRef>
              <c:f>Taul1!$B$1369:$B$1372</c:f>
              <c:strCache>
                <c:ptCount val="4"/>
                <c:pt idx="0">
                  <c:v>Logistiikka-ala yhteensä</c:v>
                </c:pt>
                <c:pt idx="1">
                  <c:v>Muu logistiikka-ala</c:v>
                </c:pt>
                <c:pt idx="2">
                  <c:v>Henkilöliikenne</c:v>
                </c:pt>
                <c:pt idx="3">
                  <c:v>Tavaraliikenne</c:v>
                </c:pt>
              </c:strCache>
            </c:strRef>
          </c:cat>
          <c:val>
            <c:numRef>
              <c:f>Taul1!$C$1369:$C$1372</c:f>
              <c:numCache>
                <c:formatCode>#,##0</c:formatCode>
                <c:ptCount val="4"/>
                <c:pt idx="0">
                  <c:v>380</c:v>
                </c:pt>
                <c:pt idx="1">
                  <c:v>36</c:v>
                </c:pt>
                <c:pt idx="2">
                  <c:v>89</c:v>
                </c:pt>
                <c:pt idx="3">
                  <c:v>255</c:v>
                </c:pt>
              </c:numCache>
            </c:numRef>
          </c:val>
          <c:extLst>
            <c:ext xmlns:c16="http://schemas.microsoft.com/office/drawing/2014/chart" uri="{C3380CC4-5D6E-409C-BE32-E72D297353CC}">
              <c16:uniqueId val="{00000000-85F0-470F-B50F-6130F756F681}"/>
            </c:ext>
          </c:extLst>
        </c:ser>
        <c:ser>
          <c:idx val="1"/>
          <c:order val="1"/>
          <c:tx>
            <c:strRef>
              <c:f>Taul1!$D$1368</c:f>
              <c:strCache>
                <c:ptCount val="1"/>
                <c:pt idx="0">
                  <c:v>2020</c:v>
                </c:pt>
              </c:strCache>
            </c:strRef>
          </c:tx>
          <c:spPr>
            <a:solidFill>
              <a:schemeClr val="accent4"/>
            </a:solidFill>
            <a:ln>
              <a:noFill/>
            </a:ln>
            <a:effectLst>
              <a:outerShdw blurRad="57150" dist="19050" dir="5400000" algn="ctr" rotWithShape="0">
                <a:srgbClr val="000000">
                  <a:alpha val="63000"/>
                </a:srgbClr>
              </a:outerShdw>
            </a:effectLst>
          </c:spPr>
          <c:invertIfNegative val="0"/>
          <c:dLbls>
            <c:delete val="1"/>
          </c:dLbls>
          <c:cat>
            <c:strRef>
              <c:f>Taul1!$B$1369:$B$1372</c:f>
              <c:strCache>
                <c:ptCount val="4"/>
                <c:pt idx="0">
                  <c:v>Logistiikka-ala yhteensä</c:v>
                </c:pt>
                <c:pt idx="1">
                  <c:v>Muu logistiikka-ala</c:v>
                </c:pt>
                <c:pt idx="2">
                  <c:v>Henkilöliikenne</c:v>
                </c:pt>
                <c:pt idx="3">
                  <c:v>Tavaraliikenne</c:v>
                </c:pt>
              </c:strCache>
            </c:strRef>
          </c:cat>
          <c:val>
            <c:numRef>
              <c:f>Taul1!$D$1369:$D$1372</c:f>
              <c:numCache>
                <c:formatCode>#,##0</c:formatCode>
                <c:ptCount val="4"/>
                <c:pt idx="0">
                  <c:v>385</c:v>
                </c:pt>
                <c:pt idx="1">
                  <c:v>35</c:v>
                </c:pt>
                <c:pt idx="2">
                  <c:v>82</c:v>
                </c:pt>
                <c:pt idx="3">
                  <c:v>268</c:v>
                </c:pt>
              </c:numCache>
            </c:numRef>
          </c:val>
          <c:extLst>
            <c:ext xmlns:c16="http://schemas.microsoft.com/office/drawing/2014/chart" uri="{C3380CC4-5D6E-409C-BE32-E72D297353CC}">
              <c16:uniqueId val="{00000001-85F0-470F-B50F-6130F756F681}"/>
            </c:ext>
          </c:extLst>
        </c:ser>
        <c:ser>
          <c:idx val="2"/>
          <c:order val="2"/>
          <c:tx>
            <c:strRef>
              <c:f>Taul1!$E$1368</c:f>
              <c:strCache>
                <c:ptCount val="1"/>
                <c:pt idx="0">
                  <c:v>2021</c:v>
                </c:pt>
              </c:strCache>
            </c:strRef>
          </c:tx>
          <c:spPr>
            <a:solidFill>
              <a:srgbClr val="92D050"/>
            </a:solidFill>
            <a:ln>
              <a:noFill/>
            </a:ln>
            <a:effectLst>
              <a:outerShdw blurRad="57150" dist="19050" dir="5400000" algn="ctr" rotWithShape="0">
                <a:srgbClr val="000000">
                  <a:alpha val="63000"/>
                </a:srgbClr>
              </a:outerShdw>
            </a:effectLst>
          </c:spPr>
          <c:invertIfNegative val="0"/>
          <c:dLbls>
            <c:dLbl>
              <c:idx val="0"/>
              <c:tx>
                <c:rich>
                  <a:bodyPr/>
                  <a:lstStyle/>
                  <a:p>
                    <a:r>
                      <a:rPr lang="en-US"/>
                      <a:t>382</a:t>
                    </a:r>
                    <a:r>
                      <a:rPr lang="en-US" baseline="0"/>
                      <a:t> htv</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85F0-470F-B50F-6130F756F681}"/>
                </c:ext>
              </c:extLst>
            </c:dLbl>
            <c:dLbl>
              <c:idx val="1"/>
              <c:tx>
                <c:rich>
                  <a:bodyPr/>
                  <a:lstStyle/>
                  <a:p>
                    <a:r>
                      <a:rPr lang="en-US"/>
                      <a:t>40</a:t>
                    </a:r>
                    <a:r>
                      <a:rPr lang="en-US" baseline="0"/>
                      <a:t> htv</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85F0-470F-B50F-6130F756F681}"/>
                </c:ext>
              </c:extLst>
            </c:dLbl>
            <c:dLbl>
              <c:idx val="2"/>
              <c:tx>
                <c:rich>
                  <a:bodyPr/>
                  <a:lstStyle/>
                  <a:p>
                    <a:r>
                      <a:rPr lang="en-US"/>
                      <a:t>68</a:t>
                    </a:r>
                    <a:r>
                      <a:rPr lang="en-US" baseline="0"/>
                      <a:t> htv</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85F0-470F-B50F-6130F756F681}"/>
                </c:ext>
              </c:extLst>
            </c:dLbl>
            <c:dLbl>
              <c:idx val="3"/>
              <c:tx>
                <c:rich>
                  <a:bodyPr/>
                  <a:lstStyle/>
                  <a:p>
                    <a:r>
                      <a:rPr lang="en-US"/>
                      <a:t>274 htv</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85F0-470F-B50F-6130F756F68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Taul1!$B$1369:$B$1372</c:f>
              <c:strCache>
                <c:ptCount val="4"/>
                <c:pt idx="0">
                  <c:v>Logistiikka-ala yhteensä</c:v>
                </c:pt>
                <c:pt idx="1">
                  <c:v>Muu logistiikka-ala</c:v>
                </c:pt>
                <c:pt idx="2">
                  <c:v>Henkilöliikenne</c:v>
                </c:pt>
                <c:pt idx="3">
                  <c:v>Tavaraliikenne</c:v>
                </c:pt>
              </c:strCache>
            </c:strRef>
          </c:cat>
          <c:val>
            <c:numRef>
              <c:f>Taul1!$E$1369:$E$1372</c:f>
              <c:numCache>
                <c:formatCode>#,##0</c:formatCode>
                <c:ptCount val="4"/>
                <c:pt idx="0">
                  <c:v>382</c:v>
                </c:pt>
                <c:pt idx="1">
                  <c:v>40</c:v>
                </c:pt>
                <c:pt idx="2">
                  <c:v>68</c:v>
                </c:pt>
                <c:pt idx="3">
                  <c:v>274</c:v>
                </c:pt>
              </c:numCache>
            </c:numRef>
          </c:val>
          <c:extLst>
            <c:ext xmlns:c16="http://schemas.microsoft.com/office/drawing/2014/chart" uri="{C3380CC4-5D6E-409C-BE32-E72D297353CC}">
              <c16:uniqueId val="{00000006-85F0-470F-B50F-6130F756F681}"/>
            </c:ext>
          </c:extLst>
        </c:ser>
        <c:dLbls>
          <c:dLblPos val="outEnd"/>
          <c:showLegendKey val="0"/>
          <c:showVal val="1"/>
          <c:showCatName val="0"/>
          <c:showSerName val="0"/>
          <c:showPercent val="0"/>
          <c:showBubbleSize val="0"/>
        </c:dLbls>
        <c:gapWidth val="115"/>
        <c:overlap val="-20"/>
        <c:axId val="1312377280"/>
        <c:axId val="1312381600"/>
      </c:barChart>
      <c:catAx>
        <c:axId val="1312377280"/>
        <c:scaling>
          <c:orientation val="minMax"/>
        </c:scaling>
        <c:delete val="0"/>
        <c:axPos val="l"/>
        <c:numFmt formatCode="General" sourceLinked="1"/>
        <c:majorTickMark val="out"/>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312381600"/>
        <c:crosses val="autoZero"/>
        <c:auto val="1"/>
        <c:lblAlgn val="ctr"/>
        <c:lblOffset val="100"/>
        <c:noMultiLvlLbl val="0"/>
      </c:catAx>
      <c:valAx>
        <c:axId val="1312381600"/>
        <c:scaling>
          <c:orientation val="minMax"/>
        </c:scaling>
        <c:delete val="1"/>
        <c:axPos val="b"/>
        <c:majorGridlines>
          <c:spPr>
            <a:ln w="9525" cap="flat" cmpd="sng" algn="ctr">
              <a:noFill/>
              <a:round/>
            </a:ln>
            <a:effectLst/>
          </c:spPr>
        </c:majorGridlines>
        <c:numFmt formatCode="#,##0" sourceLinked="1"/>
        <c:majorTickMark val="out"/>
        <c:minorTickMark val="none"/>
        <c:tickLblPos val="nextTo"/>
        <c:crossAx val="1312377280"/>
        <c:crosses val="autoZero"/>
        <c:crossBetween val="between"/>
        <c:majorUnit val="5"/>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4">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sysClr val="windowText" lastClr="000000">
                    <a:lumMod val="65000"/>
                    <a:lumOff val="35000"/>
                  </a:sysClr>
                </a:solidFill>
                <a:latin typeface="+mn-lt"/>
                <a:ea typeface="+mn-ea"/>
                <a:cs typeface="+mn-cs"/>
              </a:defRPr>
            </a:pPr>
            <a:r>
              <a:rPr lang="fi-FI" sz="1800" b="1" i="0" u="none" strike="noStrike" kern="1200" baseline="0">
                <a:solidFill>
                  <a:sysClr val="windowText" lastClr="000000">
                    <a:lumMod val="65000"/>
                    <a:lumOff val="35000"/>
                  </a:sysClr>
                </a:solidFill>
              </a:rPr>
              <a:t>Tieliikenteessä ajettujen kilometrien määrä</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sysClr val="windowText" lastClr="000000">
                  <a:lumMod val="65000"/>
                  <a:lumOff val="35000"/>
                </a:sysClr>
              </a:solidFill>
              <a:latin typeface="+mn-lt"/>
              <a:ea typeface="+mn-ea"/>
              <a:cs typeface="+mn-cs"/>
            </a:defRPr>
          </a:pPr>
          <a:endParaRPr lang="fi-FI"/>
        </a:p>
      </c:txPr>
    </c:title>
    <c:autoTitleDeleted val="0"/>
    <c:plotArea>
      <c:layout/>
      <c:barChart>
        <c:barDir val="col"/>
        <c:grouping val="stacked"/>
        <c:varyColors val="0"/>
        <c:ser>
          <c:idx val="0"/>
          <c:order val="0"/>
          <c:tx>
            <c:strRef>
              <c:f>Taul1!$B$1218</c:f>
              <c:strCache>
                <c:ptCount val="1"/>
                <c:pt idx="0">
                  <c:v>Henkilöautot</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elete val="1"/>
          </c:dLbls>
          <c:cat>
            <c:multiLvlStrRef>
              <c:f>Taul1!$C$1216:$J$1217</c:f>
              <c:multiLvlStrCache>
                <c:ptCount val="8"/>
                <c:lvl>
                  <c:pt idx="0">
                    <c:v>Kuusamo</c:v>
                  </c:pt>
                  <c:pt idx="1">
                    <c:v>Taivalkoski</c:v>
                  </c:pt>
                  <c:pt idx="2">
                    <c:v>Kuusamo</c:v>
                  </c:pt>
                  <c:pt idx="3">
                    <c:v>Taivalkoski</c:v>
                  </c:pt>
                  <c:pt idx="4">
                    <c:v>Kuusamo</c:v>
                  </c:pt>
                  <c:pt idx="5">
                    <c:v>Taivalkoski</c:v>
                  </c:pt>
                  <c:pt idx="6">
                    <c:v>Kuusamo</c:v>
                  </c:pt>
                  <c:pt idx="7">
                    <c:v>Taivalkoski</c:v>
                  </c:pt>
                </c:lvl>
                <c:lvl>
                  <c:pt idx="0">
                    <c:v>2019</c:v>
                  </c:pt>
                  <c:pt idx="2">
                    <c:v>2020</c:v>
                  </c:pt>
                  <c:pt idx="4">
                    <c:v>2021</c:v>
                  </c:pt>
                  <c:pt idx="6">
                    <c:v>2022</c:v>
                  </c:pt>
                </c:lvl>
              </c:multiLvlStrCache>
            </c:multiLvlStrRef>
          </c:cat>
          <c:val>
            <c:numRef>
              <c:f>Taul1!$C$1218:$J$1218</c:f>
              <c:numCache>
                <c:formatCode>General</c:formatCode>
                <c:ptCount val="8"/>
                <c:pt idx="0">
                  <c:v>171</c:v>
                </c:pt>
                <c:pt idx="1">
                  <c:v>56</c:v>
                </c:pt>
                <c:pt idx="2">
                  <c:v>176</c:v>
                </c:pt>
                <c:pt idx="3">
                  <c:v>57</c:v>
                </c:pt>
                <c:pt idx="4">
                  <c:v>179</c:v>
                </c:pt>
                <c:pt idx="5">
                  <c:v>59</c:v>
                </c:pt>
                <c:pt idx="6">
                  <c:v>172</c:v>
                </c:pt>
                <c:pt idx="7">
                  <c:v>56</c:v>
                </c:pt>
              </c:numCache>
            </c:numRef>
          </c:val>
          <c:extLst>
            <c:ext xmlns:c16="http://schemas.microsoft.com/office/drawing/2014/chart" uri="{C3380CC4-5D6E-409C-BE32-E72D297353CC}">
              <c16:uniqueId val="{00000000-3A2F-4119-9166-00F9880223FA}"/>
            </c:ext>
          </c:extLst>
        </c:ser>
        <c:ser>
          <c:idx val="1"/>
          <c:order val="1"/>
          <c:tx>
            <c:strRef>
              <c:f>Taul1!$B$1219</c:f>
              <c:strCache>
                <c:ptCount val="1"/>
                <c:pt idx="0">
                  <c:v>Pakettiautot</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elete val="1"/>
          </c:dLbls>
          <c:cat>
            <c:multiLvlStrRef>
              <c:f>Taul1!$C$1216:$J$1217</c:f>
              <c:multiLvlStrCache>
                <c:ptCount val="8"/>
                <c:lvl>
                  <c:pt idx="0">
                    <c:v>Kuusamo</c:v>
                  </c:pt>
                  <c:pt idx="1">
                    <c:v>Taivalkoski</c:v>
                  </c:pt>
                  <c:pt idx="2">
                    <c:v>Kuusamo</c:v>
                  </c:pt>
                  <c:pt idx="3">
                    <c:v>Taivalkoski</c:v>
                  </c:pt>
                  <c:pt idx="4">
                    <c:v>Kuusamo</c:v>
                  </c:pt>
                  <c:pt idx="5">
                    <c:v>Taivalkoski</c:v>
                  </c:pt>
                  <c:pt idx="6">
                    <c:v>Kuusamo</c:v>
                  </c:pt>
                  <c:pt idx="7">
                    <c:v>Taivalkoski</c:v>
                  </c:pt>
                </c:lvl>
                <c:lvl>
                  <c:pt idx="0">
                    <c:v>2019</c:v>
                  </c:pt>
                  <c:pt idx="2">
                    <c:v>2020</c:v>
                  </c:pt>
                  <c:pt idx="4">
                    <c:v>2021</c:v>
                  </c:pt>
                  <c:pt idx="6">
                    <c:v>2022</c:v>
                  </c:pt>
                </c:lvl>
              </c:multiLvlStrCache>
            </c:multiLvlStrRef>
          </c:cat>
          <c:val>
            <c:numRef>
              <c:f>Taul1!$C$1219:$J$1219</c:f>
              <c:numCache>
                <c:formatCode>General</c:formatCode>
                <c:ptCount val="8"/>
                <c:pt idx="0">
                  <c:v>24</c:v>
                </c:pt>
                <c:pt idx="1">
                  <c:v>8</c:v>
                </c:pt>
                <c:pt idx="2">
                  <c:v>26</c:v>
                </c:pt>
                <c:pt idx="3">
                  <c:v>8</c:v>
                </c:pt>
                <c:pt idx="4">
                  <c:v>27</c:v>
                </c:pt>
                <c:pt idx="5">
                  <c:v>9</c:v>
                </c:pt>
                <c:pt idx="6">
                  <c:v>25</c:v>
                </c:pt>
                <c:pt idx="7">
                  <c:v>8</c:v>
                </c:pt>
              </c:numCache>
            </c:numRef>
          </c:val>
          <c:extLst>
            <c:ext xmlns:c16="http://schemas.microsoft.com/office/drawing/2014/chart" uri="{C3380CC4-5D6E-409C-BE32-E72D297353CC}">
              <c16:uniqueId val="{00000001-3A2F-4119-9166-00F9880223FA}"/>
            </c:ext>
          </c:extLst>
        </c:ser>
        <c:ser>
          <c:idx val="2"/>
          <c:order val="2"/>
          <c:tx>
            <c:strRef>
              <c:f>Taul1!$B$1220</c:f>
              <c:strCache>
                <c:ptCount val="1"/>
                <c:pt idx="0">
                  <c:v>Kuorma-autot</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elete val="1"/>
          </c:dLbls>
          <c:cat>
            <c:multiLvlStrRef>
              <c:f>Taul1!$C$1216:$J$1217</c:f>
              <c:multiLvlStrCache>
                <c:ptCount val="8"/>
                <c:lvl>
                  <c:pt idx="0">
                    <c:v>Kuusamo</c:v>
                  </c:pt>
                  <c:pt idx="1">
                    <c:v>Taivalkoski</c:v>
                  </c:pt>
                  <c:pt idx="2">
                    <c:v>Kuusamo</c:v>
                  </c:pt>
                  <c:pt idx="3">
                    <c:v>Taivalkoski</c:v>
                  </c:pt>
                  <c:pt idx="4">
                    <c:v>Kuusamo</c:v>
                  </c:pt>
                  <c:pt idx="5">
                    <c:v>Taivalkoski</c:v>
                  </c:pt>
                  <c:pt idx="6">
                    <c:v>Kuusamo</c:v>
                  </c:pt>
                  <c:pt idx="7">
                    <c:v>Taivalkoski</c:v>
                  </c:pt>
                </c:lvl>
                <c:lvl>
                  <c:pt idx="0">
                    <c:v>2019</c:v>
                  </c:pt>
                  <c:pt idx="2">
                    <c:v>2020</c:v>
                  </c:pt>
                  <c:pt idx="4">
                    <c:v>2021</c:v>
                  </c:pt>
                  <c:pt idx="6">
                    <c:v>2022</c:v>
                  </c:pt>
                </c:lvl>
              </c:multiLvlStrCache>
            </c:multiLvlStrRef>
          </c:cat>
          <c:val>
            <c:numRef>
              <c:f>Taul1!$C$1220:$J$1220</c:f>
              <c:numCache>
                <c:formatCode>General</c:formatCode>
                <c:ptCount val="8"/>
                <c:pt idx="0">
                  <c:v>12</c:v>
                </c:pt>
                <c:pt idx="1">
                  <c:v>5</c:v>
                </c:pt>
                <c:pt idx="2">
                  <c:v>12</c:v>
                </c:pt>
                <c:pt idx="3">
                  <c:v>5</c:v>
                </c:pt>
                <c:pt idx="4">
                  <c:v>13</c:v>
                </c:pt>
                <c:pt idx="5">
                  <c:v>6</c:v>
                </c:pt>
                <c:pt idx="6">
                  <c:v>12</c:v>
                </c:pt>
                <c:pt idx="7">
                  <c:v>6</c:v>
                </c:pt>
              </c:numCache>
            </c:numRef>
          </c:val>
          <c:extLst>
            <c:ext xmlns:c16="http://schemas.microsoft.com/office/drawing/2014/chart" uri="{C3380CC4-5D6E-409C-BE32-E72D297353CC}">
              <c16:uniqueId val="{00000002-3A2F-4119-9166-00F9880223FA}"/>
            </c:ext>
          </c:extLst>
        </c:ser>
        <c:ser>
          <c:idx val="3"/>
          <c:order val="3"/>
          <c:tx>
            <c:strRef>
              <c:f>Taul1!$B$1221</c:f>
              <c:strCache>
                <c:ptCount val="1"/>
                <c:pt idx="0">
                  <c:v>Linja-autot</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elete val="1"/>
          </c:dLbls>
          <c:cat>
            <c:multiLvlStrRef>
              <c:f>Taul1!$C$1216:$J$1217</c:f>
              <c:multiLvlStrCache>
                <c:ptCount val="8"/>
                <c:lvl>
                  <c:pt idx="0">
                    <c:v>Kuusamo</c:v>
                  </c:pt>
                  <c:pt idx="1">
                    <c:v>Taivalkoski</c:v>
                  </c:pt>
                  <c:pt idx="2">
                    <c:v>Kuusamo</c:v>
                  </c:pt>
                  <c:pt idx="3">
                    <c:v>Taivalkoski</c:v>
                  </c:pt>
                  <c:pt idx="4">
                    <c:v>Kuusamo</c:v>
                  </c:pt>
                  <c:pt idx="5">
                    <c:v>Taivalkoski</c:v>
                  </c:pt>
                  <c:pt idx="6">
                    <c:v>Kuusamo</c:v>
                  </c:pt>
                  <c:pt idx="7">
                    <c:v>Taivalkoski</c:v>
                  </c:pt>
                </c:lvl>
                <c:lvl>
                  <c:pt idx="0">
                    <c:v>2019</c:v>
                  </c:pt>
                  <c:pt idx="2">
                    <c:v>2020</c:v>
                  </c:pt>
                  <c:pt idx="4">
                    <c:v>2021</c:v>
                  </c:pt>
                  <c:pt idx="6">
                    <c:v>2022</c:v>
                  </c:pt>
                </c:lvl>
              </c:multiLvlStrCache>
            </c:multiLvlStrRef>
          </c:cat>
          <c:val>
            <c:numRef>
              <c:f>Taul1!$C$1221:$J$1221</c:f>
              <c:numCache>
                <c:formatCode>General</c:formatCode>
                <c:ptCount val="8"/>
                <c:pt idx="0">
                  <c:v>3</c:v>
                </c:pt>
                <c:pt idx="1">
                  <c:v>1</c:v>
                </c:pt>
                <c:pt idx="2">
                  <c:v>2</c:v>
                </c:pt>
                <c:pt idx="3">
                  <c:v>1</c:v>
                </c:pt>
                <c:pt idx="4">
                  <c:v>2</c:v>
                </c:pt>
                <c:pt idx="5">
                  <c:v>1</c:v>
                </c:pt>
                <c:pt idx="6">
                  <c:v>3</c:v>
                </c:pt>
                <c:pt idx="7">
                  <c:v>1</c:v>
                </c:pt>
              </c:numCache>
            </c:numRef>
          </c:val>
          <c:extLst>
            <c:ext xmlns:c16="http://schemas.microsoft.com/office/drawing/2014/chart" uri="{C3380CC4-5D6E-409C-BE32-E72D297353CC}">
              <c16:uniqueId val="{00000003-3A2F-4119-9166-00F9880223FA}"/>
            </c:ext>
          </c:extLst>
        </c:ser>
        <c:ser>
          <c:idx val="4"/>
          <c:order val="4"/>
          <c:tx>
            <c:strRef>
              <c:f>Taul1!$B$1222</c:f>
              <c:strCache>
                <c:ptCount val="1"/>
                <c:pt idx="0">
                  <c:v>Moottoripyörät, mopot</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Lbl>
              <c:idx val="0"/>
              <c:layout>
                <c:manualLayout>
                  <c:x val="0"/>
                  <c:y val="-3.2407407407407406E-2"/>
                </c:manualLayout>
              </c:layout>
              <c:tx>
                <c:rich>
                  <a:bodyPr/>
                  <a:lstStyle/>
                  <a:p>
                    <a:r>
                      <a:rPr lang="en-US"/>
                      <a:t>215</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3A2F-4119-9166-00F9880223FA}"/>
                </c:ext>
              </c:extLst>
            </c:dLbl>
            <c:dLbl>
              <c:idx val="1"/>
              <c:layout>
                <c:manualLayout>
                  <c:x val="-3.4219671318910878E-17"/>
                  <c:y val="-3.2407407407407406E-2"/>
                </c:manualLayout>
              </c:layout>
              <c:tx>
                <c:rich>
                  <a:bodyPr/>
                  <a:lstStyle/>
                  <a:p>
                    <a:r>
                      <a:rPr lang="en-US"/>
                      <a:t>72</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3A2F-4119-9166-00F9880223FA}"/>
                </c:ext>
              </c:extLst>
            </c:dLbl>
            <c:dLbl>
              <c:idx val="2"/>
              <c:layout>
                <c:manualLayout>
                  <c:x val="0"/>
                  <c:y val="-3.7037037037037035E-2"/>
                </c:manualLayout>
              </c:layout>
              <c:tx>
                <c:rich>
                  <a:bodyPr/>
                  <a:lstStyle/>
                  <a:p>
                    <a:r>
                      <a:rPr lang="en-US"/>
                      <a:t>221</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3A2F-4119-9166-00F9880223FA}"/>
                </c:ext>
              </c:extLst>
            </c:dLbl>
            <c:dLbl>
              <c:idx val="3"/>
              <c:layout>
                <c:manualLayout>
                  <c:x val="-6.8439342637821757E-17"/>
                  <c:y val="-3.2407407407407489E-2"/>
                </c:manualLayout>
              </c:layout>
              <c:tx>
                <c:rich>
                  <a:bodyPr/>
                  <a:lstStyle/>
                  <a:p>
                    <a:r>
                      <a:rPr lang="en-US"/>
                      <a:t>73</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3A2F-4119-9166-00F9880223FA}"/>
                </c:ext>
              </c:extLst>
            </c:dLbl>
            <c:dLbl>
              <c:idx val="4"/>
              <c:layout>
                <c:manualLayout>
                  <c:x val="0"/>
                  <c:y val="-3.2407407407407406E-2"/>
                </c:manualLayout>
              </c:layout>
              <c:tx>
                <c:rich>
                  <a:bodyPr/>
                  <a:lstStyle/>
                  <a:p>
                    <a:r>
                      <a:rPr lang="en-US"/>
                      <a:t>225</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3A2F-4119-9166-00F9880223FA}"/>
                </c:ext>
              </c:extLst>
            </c:dLbl>
            <c:dLbl>
              <c:idx val="5"/>
              <c:layout>
                <c:manualLayout>
                  <c:x val="-1.8665490887713109E-3"/>
                  <c:y val="-3.7037037037037125E-2"/>
                </c:manualLayout>
              </c:layout>
              <c:tx>
                <c:rich>
                  <a:bodyPr/>
                  <a:lstStyle/>
                  <a:p>
                    <a:r>
                      <a:rPr lang="en-US"/>
                      <a:t>76</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3A2F-4119-9166-00F9880223FA}"/>
                </c:ext>
              </c:extLst>
            </c:dLbl>
            <c:dLbl>
              <c:idx val="6"/>
              <c:layout>
                <c:manualLayout>
                  <c:x val="0"/>
                  <c:y val="-3.7037037037037035E-2"/>
                </c:manualLayout>
              </c:layout>
              <c:tx>
                <c:rich>
                  <a:bodyPr/>
                  <a:lstStyle/>
                  <a:p>
                    <a:r>
                      <a:rPr lang="en-US"/>
                      <a:t>216</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3A2F-4119-9166-00F9880223FA}"/>
                </c:ext>
              </c:extLst>
            </c:dLbl>
            <c:dLbl>
              <c:idx val="7"/>
              <c:layout>
                <c:manualLayout>
                  <c:x val="0"/>
                  <c:y val="-3.7037037037037125E-2"/>
                </c:manualLayout>
              </c:layout>
              <c:tx>
                <c:rich>
                  <a:bodyPr/>
                  <a:lstStyle/>
                  <a:p>
                    <a:r>
                      <a:rPr lang="en-US"/>
                      <a:t>72</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3A2F-4119-9166-00F9880223F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Taul1!$C$1216:$J$1217</c:f>
              <c:multiLvlStrCache>
                <c:ptCount val="8"/>
                <c:lvl>
                  <c:pt idx="0">
                    <c:v>Kuusamo</c:v>
                  </c:pt>
                  <c:pt idx="1">
                    <c:v>Taivalkoski</c:v>
                  </c:pt>
                  <c:pt idx="2">
                    <c:v>Kuusamo</c:v>
                  </c:pt>
                  <c:pt idx="3">
                    <c:v>Taivalkoski</c:v>
                  </c:pt>
                  <c:pt idx="4">
                    <c:v>Kuusamo</c:v>
                  </c:pt>
                  <c:pt idx="5">
                    <c:v>Taivalkoski</c:v>
                  </c:pt>
                  <c:pt idx="6">
                    <c:v>Kuusamo</c:v>
                  </c:pt>
                  <c:pt idx="7">
                    <c:v>Taivalkoski</c:v>
                  </c:pt>
                </c:lvl>
                <c:lvl>
                  <c:pt idx="0">
                    <c:v>2019</c:v>
                  </c:pt>
                  <c:pt idx="2">
                    <c:v>2020</c:v>
                  </c:pt>
                  <c:pt idx="4">
                    <c:v>2021</c:v>
                  </c:pt>
                  <c:pt idx="6">
                    <c:v>2022</c:v>
                  </c:pt>
                </c:lvl>
              </c:multiLvlStrCache>
            </c:multiLvlStrRef>
          </c:cat>
          <c:val>
            <c:numRef>
              <c:f>Taul1!$C$1222:$J$1222</c:f>
              <c:numCache>
                <c:formatCode>General</c:formatCode>
                <c:ptCount val="8"/>
                <c:pt idx="0">
                  <c:v>3</c:v>
                </c:pt>
                <c:pt idx="1">
                  <c:v>1</c:v>
                </c:pt>
                <c:pt idx="2">
                  <c:v>3</c:v>
                </c:pt>
                <c:pt idx="3">
                  <c:v>1</c:v>
                </c:pt>
                <c:pt idx="4">
                  <c:v>3</c:v>
                </c:pt>
                <c:pt idx="5">
                  <c:v>1</c:v>
                </c:pt>
                <c:pt idx="6">
                  <c:v>3</c:v>
                </c:pt>
                <c:pt idx="7">
                  <c:v>1</c:v>
                </c:pt>
              </c:numCache>
            </c:numRef>
          </c:val>
          <c:extLst>
            <c:ext xmlns:c16="http://schemas.microsoft.com/office/drawing/2014/chart" uri="{C3380CC4-5D6E-409C-BE32-E72D297353CC}">
              <c16:uniqueId val="{0000000C-3A2F-4119-9166-00F9880223FA}"/>
            </c:ext>
          </c:extLst>
        </c:ser>
        <c:dLbls>
          <c:dLblPos val="ctr"/>
          <c:showLegendKey val="0"/>
          <c:showVal val="1"/>
          <c:showCatName val="0"/>
          <c:showSerName val="0"/>
          <c:showPercent val="0"/>
          <c:showBubbleSize val="0"/>
        </c:dLbls>
        <c:gapWidth val="150"/>
        <c:overlap val="100"/>
        <c:axId val="2036308336"/>
        <c:axId val="1926680656"/>
      </c:barChart>
      <c:catAx>
        <c:axId val="203630833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926680656"/>
        <c:crosses val="autoZero"/>
        <c:auto val="1"/>
        <c:lblAlgn val="ctr"/>
        <c:lblOffset val="100"/>
        <c:noMultiLvlLbl val="0"/>
      </c:catAx>
      <c:valAx>
        <c:axId val="19266806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i-FI" sz="1000"/>
                  <a:t>Milj.</a:t>
                </a:r>
                <a:r>
                  <a:rPr lang="fi-FI" sz="1000" baseline="0"/>
                  <a:t> kilometriä</a:t>
                </a:r>
                <a:endParaRPr lang="fi-FI" sz="1000"/>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203630833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fi-FI" sz="1800"/>
              <a:t>Maanteiden</a:t>
            </a:r>
            <a:r>
              <a:rPr lang="fi-FI" sz="1800" baseline="0"/>
              <a:t> pituus vuonna 2021</a:t>
            </a:r>
            <a:endParaRPr lang="fi-FI"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barChart>
        <c:barDir val="col"/>
        <c:grouping val="clustered"/>
        <c:varyColors val="0"/>
        <c:ser>
          <c:idx val="0"/>
          <c:order val="0"/>
          <c:tx>
            <c:strRef>
              <c:f>Taul1!$C$1271</c:f>
              <c:strCache>
                <c:ptCount val="1"/>
                <c:pt idx="0">
                  <c:v>Kestopäällyste</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Taul1!$B$1272:$B$1273</c:f>
              <c:strCache>
                <c:ptCount val="2"/>
                <c:pt idx="0">
                  <c:v>Kuusamo</c:v>
                </c:pt>
                <c:pt idx="1">
                  <c:v>Taivalkoski</c:v>
                </c:pt>
              </c:strCache>
            </c:strRef>
          </c:cat>
          <c:val>
            <c:numRef>
              <c:f>Taul1!$C$1272:$C$1273</c:f>
              <c:numCache>
                <c:formatCode>General</c:formatCode>
                <c:ptCount val="2"/>
                <c:pt idx="0">
                  <c:v>123</c:v>
                </c:pt>
                <c:pt idx="1">
                  <c:v>59</c:v>
                </c:pt>
              </c:numCache>
            </c:numRef>
          </c:val>
          <c:extLst>
            <c:ext xmlns:c16="http://schemas.microsoft.com/office/drawing/2014/chart" uri="{C3380CC4-5D6E-409C-BE32-E72D297353CC}">
              <c16:uniqueId val="{00000000-FBCC-4C9A-9924-D20704425FC5}"/>
            </c:ext>
          </c:extLst>
        </c:ser>
        <c:ser>
          <c:idx val="1"/>
          <c:order val="1"/>
          <c:tx>
            <c:strRef>
              <c:f>Taul1!$D$1271</c:f>
              <c:strCache>
                <c:ptCount val="1"/>
                <c:pt idx="0">
                  <c:v>Öljysora tai vastaava</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Taul1!$B$1272:$B$1273</c:f>
              <c:strCache>
                <c:ptCount val="2"/>
                <c:pt idx="0">
                  <c:v>Kuusamo</c:v>
                </c:pt>
                <c:pt idx="1">
                  <c:v>Taivalkoski</c:v>
                </c:pt>
              </c:strCache>
            </c:strRef>
          </c:cat>
          <c:val>
            <c:numRef>
              <c:f>Taul1!$D$1272:$D$1273</c:f>
              <c:numCache>
                <c:formatCode>General</c:formatCode>
                <c:ptCount val="2"/>
                <c:pt idx="0">
                  <c:v>450</c:v>
                </c:pt>
                <c:pt idx="1">
                  <c:v>183</c:v>
                </c:pt>
              </c:numCache>
            </c:numRef>
          </c:val>
          <c:extLst>
            <c:ext xmlns:c16="http://schemas.microsoft.com/office/drawing/2014/chart" uri="{C3380CC4-5D6E-409C-BE32-E72D297353CC}">
              <c16:uniqueId val="{00000001-FBCC-4C9A-9924-D20704425FC5}"/>
            </c:ext>
          </c:extLst>
        </c:ser>
        <c:ser>
          <c:idx val="2"/>
          <c:order val="2"/>
          <c:tx>
            <c:strRef>
              <c:f>Taul1!$E$1271</c:f>
              <c:strCache>
                <c:ptCount val="1"/>
                <c:pt idx="0">
                  <c:v>Sora</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Taul1!$B$1272:$B$1273</c:f>
              <c:strCache>
                <c:ptCount val="2"/>
                <c:pt idx="0">
                  <c:v>Kuusamo</c:v>
                </c:pt>
                <c:pt idx="1">
                  <c:v>Taivalkoski</c:v>
                </c:pt>
              </c:strCache>
            </c:strRef>
          </c:cat>
          <c:val>
            <c:numRef>
              <c:f>Taul1!$E$1272:$E$1273</c:f>
              <c:numCache>
                <c:formatCode>General</c:formatCode>
                <c:ptCount val="2"/>
                <c:pt idx="0">
                  <c:v>464</c:v>
                </c:pt>
                <c:pt idx="1">
                  <c:v>78</c:v>
                </c:pt>
              </c:numCache>
            </c:numRef>
          </c:val>
          <c:extLst>
            <c:ext xmlns:c16="http://schemas.microsoft.com/office/drawing/2014/chart" uri="{C3380CC4-5D6E-409C-BE32-E72D297353CC}">
              <c16:uniqueId val="{00000002-FBCC-4C9A-9924-D20704425FC5}"/>
            </c:ext>
          </c:extLst>
        </c:ser>
        <c:ser>
          <c:idx val="3"/>
          <c:order val="3"/>
          <c:tx>
            <c:strRef>
              <c:f>Taul1!$F$1271</c:f>
              <c:strCache>
                <c:ptCount val="1"/>
                <c:pt idx="0">
                  <c:v>Yhteeensä</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Taul1!$B$1272:$B$1273</c:f>
              <c:strCache>
                <c:ptCount val="2"/>
                <c:pt idx="0">
                  <c:v>Kuusamo</c:v>
                </c:pt>
                <c:pt idx="1">
                  <c:v>Taivalkoski</c:v>
                </c:pt>
              </c:strCache>
            </c:strRef>
          </c:cat>
          <c:val>
            <c:numRef>
              <c:f>Taul1!$F$1272:$F$1273</c:f>
              <c:numCache>
                <c:formatCode>General</c:formatCode>
                <c:ptCount val="2"/>
                <c:pt idx="0">
                  <c:v>1037</c:v>
                </c:pt>
                <c:pt idx="1">
                  <c:v>320</c:v>
                </c:pt>
              </c:numCache>
            </c:numRef>
          </c:val>
          <c:extLst>
            <c:ext xmlns:c16="http://schemas.microsoft.com/office/drawing/2014/chart" uri="{C3380CC4-5D6E-409C-BE32-E72D297353CC}">
              <c16:uniqueId val="{00000003-FBCC-4C9A-9924-D20704425FC5}"/>
            </c:ext>
          </c:extLst>
        </c:ser>
        <c:dLbls>
          <c:dLblPos val="outEnd"/>
          <c:showLegendKey val="0"/>
          <c:showVal val="1"/>
          <c:showCatName val="0"/>
          <c:showSerName val="0"/>
          <c:showPercent val="0"/>
          <c:showBubbleSize val="0"/>
        </c:dLbls>
        <c:gapWidth val="100"/>
        <c:overlap val="-24"/>
        <c:axId val="685838063"/>
        <c:axId val="754887615"/>
      </c:barChart>
      <c:catAx>
        <c:axId val="685838063"/>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754887615"/>
        <c:crosses val="autoZero"/>
        <c:auto val="1"/>
        <c:lblAlgn val="ctr"/>
        <c:lblOffset val="100"/>
        <c:noMultiLvlLbl val="0"/>
      </c:catAx>
      <c:valAx>
        <c:axId val="754887615"/>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i-FI" sz="1000"/>
                  <a:t>Kilometriä</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68583806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fi-FI" sz="1800" dirty="0"/>
              <a:t>Liikennekäytössä olevat kuorma-autot haltijan asuinkunnan mukaan</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fi-FI"/>
        </a:p>
      </c:txPr>
    </c:title>
    <c:autoTitleDeleted val="0"/>
    <c:plotArea>
      <c:layout/>
      <c:lineChart>
        <c:grouping val="standard"/>
        <c:varyColors val="0"/>
        <c:ser>
          <c:idx val="0"/>
          <c:order val="0"/>
          <c:tx>
            <c:strRef>
              <c:f>Taul1!$C$1480</c:f>
              <c:strCache>
                <c:ptCount val="1"/>
                <c:pt idx="0">
                  <c:v>Kuusamo</c:v>
                </c:pt>
              </c:strCache>
            </c:strRef>
          </c:tx>
          <c:spPr>
            <a:ln w="31750" cap="rnd">
              <a:solidFill>
                <a:schemeClr val="accent1"/>
              </a:solidFill>
              <a:round/>
            </a:ln>
            <a:effectLst>
              <a:outerShdw blurRad="57150" dist="19050" dir="5400000" algn="ctr" rotWithShape="0">
                <a:srgbClr val="000000">
                  <a:alpha val="63000"/>
                </a:srgbClr>
              </a:outerShdw>
            </a:effectLst>
          </c:spPr>
          <c:marker>
            <c:symbol val="none"/>
          </c:marker>
          <c:dLbls>
            <c:dLbl>
              <c:idx val="6"/>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t"/>
              <c:showLegendKey val="0"/>
              <c:showVal val="1"/>
              <c:showCatName val="0"/>
              <c:showSerName val="0"/>
              <c:showPercent val="0"/>
              <c:showBubbleSize val="0"/>
              <c:extLst>
                <c:ext xmlns:c16="http://schemas.microsoft.com/office/drawing/2014/chart" uri="{C3380CC4-5D6E-409C-BE32-E72D297353CC}">
                  <c16:uniqueId val="{00000000-B838-4F5F-BAEB-D75871BA954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Taul1!$B$1481:$B$1487</c:f>
              <c:numCache>
                <c:formatCode>General</c:formatCode>
                <c:ptCount val="7"/>
                <c:pt idx="0">
                  <c:v>2016</c:v>
                </c:pt>
                <c:pt idx="1">
                  <c:v>2017</c:v>
                </c:pt>
                <c:pt idx="2">
                  <c:v>2018</c:v>
                </c:pt>
                <c:pt idx="3">
                  <c:v>2019</c:v>
                </c:pt>
                <c:pt idx="4">
                  <c:v>2020</c:v>
                </c:pt>
                <c:pt idx="5">
                  <c:v>2021</c:v>
                </c:pt>
                <c:pt idx="6">
                  <c:v>2022</c:v>
                </c:pt>
              </c:numCache>
            </c:numRef>
          </c:cat>
          <c:val>
            <c:numRef>
              <c:f>Taul1!$C$1481:$C$1487</c:f>
              <c:numCache>
                <c:formatCode>General</c:formatCode>
                <c:ptCount val="7"/>
                <c:pt idx="0">
                  <c:v>408</c:v>
                </c:pt>
                <c:pt idx="1">
                  <c:v>427</c:v>
                </c:pt>
                <c:pt idx="2">
                  <c:v>428</c:v>
                </c:pt>
                <c:pt idx="3">
                  <c:v>443</c:v>
                </c:pt>
                <c:pt idx="4">
                  <c:v>440</c:v>
                </c:pt>
                <c:pt idx="5">
                  <c:v>437</c:v>
                </c:pt>
                <c:pt idx="6">
                  <c:v>444</c:v>
                </c:pt>
              </c:numCache>
            </c:numRef>
          </c:val>
          <c:smooth val="0"/>
          <c:extLst>
            <c:ext xmlns:c16="http://schemas.microsoft.com/office/drawing/2014/chart" uri="{C3380CC4-5D6E-409C-BE32-E72D297353CC}">
              <c16:uniqueId val="{00000001-B838-4F5F-BAEB-D75871BA9541}"/>
            </c:ext>
          </c:extLst>
        </c:ser>
        <c:ser>
          <c:idx val="1"/>
          <c:order val="1"/>
          <c:tx>
            <c:strRef>
              <c:f>Taul1!$D$1480</c:f>
              <c:strCache>
                <c:ptCount val="1"/>
                <c:pt idx="0">
                  <c:v>Taivalkoski</c:v>
                </c:pt>
              </c:strCache>
            </c:strRef>
          </c:tx>
          <c:spPr>
            <a:ln w="31750" cap="rnd">
              <a:solidFill>
                <a:schemeClr val="accent2"/>
              </a:solidFill>
              <a:round/>
            </a:ln>
            <a:effectLst>
              <a:outerShdw blurRad="57150" dist="19050" dir="5400000" algn="ctr" rotWithShape="0">
                <a:srgbClr val="000000">
                  <a:alpha val="63000"/>
                </a:srgbClr>
              </a:outerShdw>
            </a:effectLst>
          </c:spPr>
          <c:marker>
            <c:symbol val="none"/>
          </c:marker>
          <c:dLbls>
            <c:dLbl>
              <c:idx val="6"/>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dLblPos val="t"/>
              <c:showLegendKey val="0"/>
              <c:showVal val="1"/>
              <c:showCatName val="0"/>
              <c:showSerName val="0"/>
              <c:showPercent val="0"/>
              <c:showBubbleSize val="0"/>
              <c:extLst>
                <c:ext xmlns:c16="http://schemas.microsoft.com/office/drawing/2014/chart" uri="{C3380CC4-5D6E-409C-BE32-E72D297353CC}">
                  <c16:uniqueId val="{00000002-B838-4F5F-BAEB-D75871BA954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i-FI"/>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Taul1!$B$1481:$B$1487</c:f>
              <c:numCache>
                <c:formatCode>General</c:formatCode>
                <c:ptCount val="7"/>
                <c:pt idx="0">
                  <c:v>2016</c:v>
                </c:pt>
                <c:pt idx="1">
                  <c:v>2017</c:v>
                </c:pt>
                <c:pt idx="2">
                  <c:v>2018</c:v>
                </c:pt>
                <c:pt idx="3">
                  <c:v>2019</c:v>
                </c:pt>
                <c:pt idx="4">
                  <c:v>2020</c:v>
                </c:pt>
                <c:pt idx="5">
                  <c:v>2021</c:v>
                </c:pt>
                <c:pt idx="6">
                  <c:v>2022</c:v>
                </c:pt>
              </c:numCache>
            </c:numRef>
          </c:cat>
          <c:val>
            <c:numRef>
              <c:f>Taul1!$D$1481:$D$1487</c:f>
              <c:numCache>
                <c:formatCode>General</c:formatCode>
                <c:ptCount val="7"/>
                <c:pt idx="0">
                  <c:v>75</c:v>
                </c:pt>
                <c:pt idx="1">
                  <c:v>78</c:v>
                </c:pt>
                <c:pt idx="2">
                  <c:v>87</c:v>
                </c:pt>
                <c:pt idx="3">
                  <c:v>90</c:v>
                </c:pt>
                <c:pt idx="4">
                  <c:v>100</c:v>
                </c:pt>
                <c:pt idx="5">
                  <c:v>91</c:v>
                </c:pt>
                <c:pt idx="6">
                  <c:v>89</c:v>
                </c:pt>
              </c:numCache>
            </c:numRef>
          </c:val>
          <c:smooth val="0"/>
          <c:extLst>
            <c:ext xmlns:c16="http://schemas.microsoft.com/office/drawing/2014/chart" uri="{C3380CC4-5D6E-409C-BE32-E72D297353CC}">
              <c16:uniqueId val="{00000003-B838-4F5F-BAEB-D75871BA9541}"/>
            </c:ext>
          </c:extLst>
        </c:ser>
        <c:dLbls>
          <c:dLblPos val="t"/>
          <c:showLegendKey val="0"/>
          <c:showVal val="1"/>
          <c:showCatName val="0"/>
          <c:showSerName val="0"/>
          <c:showPercent val="0"/>
          <c:showBubbleSize val="0"/>
        </c:dLbls>
        <c:smooth val="0"/>
        <c:axId val="1284929487"/>
        <c:axId val="1284824175"/>
      </c:lineChart>
      <c:catAx>
        <c:axId val="1284929487"/>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284824175"/>
        <c:crosses val="autoZero"/>
        <c:auto val="1"/>
        <c:lblAlgn val="ctr"/>
        <c:lblOffset val="100"/>
        <c:noMultiLvlLbl val="0"/>
      </c:catAx>
      <c:valAx>
        <c:axId val="12848241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2849294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6.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7.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8.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9.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10.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11.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12.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13.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14.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15.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16.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17.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18.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19.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0.xml><?xml version="1.0" encoding="utf-8"?>
<cs:chartStyle xmlns:cs="http://schemas.microsoft.com/office/drawing/2012/chartStyle" xmlns:a="http://schemas.openxmlformats.org/drawingml/2006/main" id="255">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1.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2.xml><?xml version="1.0" encoding="utf-8"?>
<cs:chartStyle xmlns:cs="http://schemas.microsoft.com/office/drawing/2012/chartStyle" xmlns:a="http://schemas.openxmlformats.org/drawingml/2006/main" id="255">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3.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4.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5.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6.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7.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8.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9.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30.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31.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32.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33.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34.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35.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36.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37.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38.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39.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40.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41.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drawings/drawing1.xml><?xml version="1.0" encoding="utf-8"?>
<c:userShapes xmlns:c="http://schemas.openxmlformats.org/drawingml/2006/chart">
  <cdr:relSizeAnchor xmlns:cdr="http://schemas.openxmlformats.org/drawingml/2006/chartDrawing">
    <cdr:from>
      <cdr:x>0.25342</cdr:x>
      <cdr:y>0.56479</cdr:y>
    </cdr:from>
    <cdr:to>
      <cdr:x>0.42049</cdr:x>
      <cdr:y>0.67834</cdr:y>
    </cdr:to>
    <cdr:sp macro="" textlink="">
      <cdr:nvSpPr>
        <cdr:cNvPr id="2" name="Tekstiruutu 37">
          <a:extLst xmlns:a="http://schemas.openxmlformats.org/drawingml/2006/main">
            <a:ext uri="{FF2B5EF4-FFF2-40B4-BE49-F238E27FC236}">
              <a16:creationId xmlns:a16="http://schemas.microsoft.com/office/drawing/2014/main" id="{9E807EA1-6DBD-D7AB-FE12-4405E15DEA9B}"/>
            </a:ext>
          </a:extLst>
        </cdr:cNvPr>
        <cdr:cNvSpPr txBox="1"/>
      </cdr:nvSpPr>
      <cdr:spPr>
        <a:xfrm xmlns:a="http://schemas.openxmlformats.org/drawingml/2006/main">
          <a:off x="1130742" y="1549332"/>
          <a:ext cx="745441" cy="311490"/>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fi-FI" sz="1400" b="1" dirty="0"/>
            <a:t>235 </a:t>
          </a:r>
          <a:r>
            <a:rPr lang="fi-FI" sz="1400" b="1" dirty="0" err="1"/>
            <a:t>tha</a:t>
          </a:r>
          <a:endParaRPr lang="fi-FI" sz="1400" b="1" dirty="0"/>
        </a:p>
      </cdr:txBody>
    </cdr:sp>
  </cdr:relSizeAnchor>
</c:userShapes>
</file>

<file path=ppt/drawings/drawing2.xml><?xml version="1.0" encoding="utf-8"?>
<c:userShapes xmlns:c="http://schemas.openxmlformats.org/drawingml/2006/chart">
  <cdr:relSizeAnchor xmlns:cdr="http://schemas.openxmlformats.org/drawingml/2006/chartDrawing">
    <cdr:from>
      <cdr:x>0.3893</cdr:x>
      <cdr:y>0.56597</cdr:y>
    </cdr:from>
    <cdr:to>
      <cdr:x>0.62731</cdr:x>
      <cdr:y>0.67952</cdr:y>
    </cdr:to>
    <cdr:sp macro="" textlink="">
      <cdr:nvSpPr>
        <cdr:cNvPr id="2" name="Tekstiruutu 37">
          <a:extLst xmlns:a="http://schemas.openxmlformats.org/drawingml/2006/main">
            <a:ext uri="{FF2B5EF4-FFF2-40B4-BE49-F238E27FC236}">
              <a16:creationId xmlns:a16="http://schemas.microsoft.com/office/drawing/2014/main" id="{82D6D07C-E3F5-B64D-43DA-F6FD33F78546}"/>
            </a:ext>
          </a:extLst>
        </cdr:cNvPr>
        <cdr:cNvSpPr txBox="1"/>
      </cdr:nvSpPr>
      <cdr:spPr>
        <a:xfrm xmlns:a="http://schemas.openxmlformats.org/drawingml/2006/main">
          <a:off x="1219283" y="1552560"/>
          <a:ext cx="745447" cy="311490"/>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fi-FI" sz="1400" b="1" dirty="0"/>
            <a:t>469 </a:t>
          </a:r>
          <a:r>
            <a:rPr lang="fi-FI" sz="1400" b="1" dirty="0" err="1"/>
            <a:t>tha</a:t>
          </a:r>
          <a:endParaRPr lang="fi-FI" sz="1400" b="1" dirty="0"/>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E1B5C-CB01-45BA-7A07-2C4D628249B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i-FI"/>
          </a:p>
        </p:txBody>
      </p:sp>
      <p:sp>
        <p:nvSpPr>
          <p:cNvPr id="3" name="Subtitle 2">
            <a:extLst>
              <a:ext uri="{FF2B5EF4-FFF2-40B4-BE49-F238E27FC236}">
                <a16:creationId xmlns:a16="http://schemas.microsoft.com/office/drawing/2014/main" id="{8F212657-A9BA-06CC-7AAF-1C64AEB530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4" name="Date Placeholder 3">
            <a:extLst>
              <a:ext uri="{FF2B5EF4-FFF2-40B4-BE49-F238E27FC236}">
                <a16:creationId xmlns:a16="http://schemas.microsoft.com/office/drawing/2014/main" id="{ED612305-9739-2AA4-4083-60459C71BB46}"/>
              </a:ext>
            </a:extLst>
          </p:cNvPr>
          <p:cNvSpPr>
            <a:spLocks noGrp="1"/>
          </p:cNvSpPr>
          <p:nvPr>
            <p:ph type="dt" sz="half" idx="10"/>
          </p:nvPr>
        </p:nvSpPr>
        <p:spPr/>
        <p:txBody>
          <a:bodyPr/>
          <a:lstStyle/>
          <a:p>
            <a:fld id="{234F71DA-EE0C-4C03-A050-FE027D048EE1}" type="datetimeFigureOut">
              <a:rPr lang="fi-FI" smtClean="0"/>
              <a:t>22.11.2023</a:t>
            </a:fld>
            <a:endParaRPr lang="fi-FI"/>
          </a:p>
        </p:txBody>
      </p:sp>
      <p:sp>
        <p:nvSpPr>
          <p:cNvPr id="5" name="Footer Placeholder 4">
            <a:extLst>
              <a:ext uri="{FF2B5EF4-FFF2-40B4-BE49-F238E27FC236}">
                <a16:creationId xmlns:a16="http://schemas.microsoft.com/office/drawing/2014/main" id="{706BA6EC-4ACF-3E06-694C-A36C5DB59713}"/>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A1B6A68E-E8B4-7949-7F84-D9FF2C4374E4}"/>
              </a:ext>
            </a:extLst>
          </p:cNvPr>
          <p:cNvSpPr>
            <a:spLocks noGrp="1"/>
          </p:cNvSpPr>
          <p:nvPr>
            <p:ph type="sldNum" sz="quarter" idx="12"/>
          </p:nvPr>
        </p:nvSpPr>
        <p:spPr/>
        <p:txBody>
          <a:bodyPr/>
          <a:lstStyle/>
          <a:p>
            <a:fld id="{CD78E5A1-7455-4083-9593-1458078A06DA}" type="slidenum">
              <a:rPr lang="fi-FI" smtClean="0"/>
              <a:t>‹#›</a:t>
            </a:fld>
            <a:endParaRPr lang="fi-FI"/>
          </a:p>
        </p:txBody>
      </p:sp>
    </p:spTree>
    <p:extLst>
      <p:ext uri="{BB962C8B-B14F-4D97-AF65-F5344CB8AC3E}">
        <p14:creationId xmlns:p14="http://schemas.microsoft.com/office/powerpoint/2010/main" val="1491904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96373-6D07-BC26-FAA0-E7C00FFCFECC}"/>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89D0AD0C-BF10-9968-85A2-F3DAB50DD7E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52D1D3F8-7F64-3416-573B-A3A3049FDC21}"/>
              </a:ext>
            </a:extLst>
          </p:cNvPr>
          <p:cNvSpPr>
            <a:spLocks noGrp="1"/>
          </p:cNvSpPr>
          <p:nvPr>
            <p:ph type="dt" sz="half" idx="10"/>
          </p:nvPr>
        </p:nvSpPr>
        <p:spPr/>
        <p:txBody>
          <a:bodyPr/>
          <a:lstStyle/>
          <a:p>
            <a:fld id="{234F71DA-EE0C-4C03-A050-FE027D048EE1}" type="datetimeFigureOut">
              <a:rPr lang="fi-FI" smtClean="0"/>
              <a:t>22.11.2023</a:t>
            </a:fld>
            <a:endParaRPr lang="fi-FI"/>
          </a:p>
        </p:txBody>
      </p:sp>
      <p:sp>
        <p:nvSpPr>
          <p:cNvPr id="5" name="Footer Placeholder 4">
            <a:extLst>
              <a:ext uri="{FF2B5EF4-FFF2-40B4-BE49-F238E27FC236}">
                <a16:creationId xmlns:a16="http://schemas.microsoft.com/office/drawing/2014/main" id="{29BD44D0-E95C-5E16-F3D4-94E73AE6DDD9}"/>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1DC36022-65C2-0FC8-7855-2B818360D633}"/>
              </a:ext>
            </a:extLst>
          </p:cNvPr>
          <p:cNvSpPr>
            <a:spLocks noGrp="1"/>
          </p:cNvSpPr>
          <p:nvPr>
            <p:ph type="sldNum" sz="quarter" idx="12"/>
          </p:nvPr>
        </p:nvSpPr>
        <p:spPr/>
        <p:txBody>
          <a:bodyPr/>
          <a:lstStyle/>
          <a:p>
            <a:fld id="{CD78E5A1-7455-4083-9593-1458078A06DA}" type="slidenum">
              <a:rPr lang="fi-FI" smtClean="0"/>
              <a:t>‹#›</a:t>
            </a:fld>
            <a:endParaRPr lang="fi-FI"/>
          </a:p>
        </p:txBody>
      </p:sp>
    </p:spTree>
    <p:extLst>
      <p:ext uri="{BB962C8B-B14F-4D97-AF65-F5344CB8AC3E}">
        <p14:creationId xmlns:p14="http://schemas.microsoft.com/office/powerpoint/2010/main" val="29324073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0CB55-79D3-634D-F75A-9D1069DD711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i-FI"/>
          </a:p>
        </p:txBody>
      </p:sp>
      <p:sp>
        <p:nvSpPr>
          <p:cNvPr id="3" name="Text Placeholder 2">
            <a:extLst>
              <a:ext uri="{FF2B5EF4-FFF2-40B4-BE49-F238E27FC236}">
                <a16:creationId xmlns:a16="http://schemas.microsoft.com/office/drawing/2014/main" id="{8FB1CC57-1BD4-18C9-777A-B59E849180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3DEA02-B00E-0C44-24E1-2F9C844F9A75}"/>
              </a:ext>
            </a:extLst>
          </p:cNvPr>
          <p:cNvSpPr>
            <a:spLocks noGrp="1"/>
          </p:cNvSpPr>
          <p:nvPr>
            <p:ph type="dt" sz="half" idx="10"/>
          </p:nvPr>
        </p:nvSpPr>
        <p:spPr/>
        <p:txBody>
          <a:bodyPr/>
          <a:lstStyle/>
          <a:p>
            <a:fld id="{234F71DA-EE0C-4C03-A050-FE027D048EE1}" type="datetimeFigureOut">
              <a:rPr lang="fi-FI" smtClean="0"/>
              <a:t>22.11.2023</a:t>
            </a:fld>
            <a:endParaRPr lang="fi-FI"/>
          </a:p>
        </p:txBody>
      </p:sp>
      <p:sp>
        <p:nvSpPr>
          <p:cNvPr id="5" name="Footer Placeholder 4">
            <a:extLst>
              <a:ext uri="{FF2B5EF4-FFF2-40B4-BE49-F238E27FC236}">
                <a16:creationId xmlns:a16="http://schemas.microsoft.com/office/drawing/2014/main" id="{69C85260-EB24-04FC-0158-656BD3B2A89F}"/>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43203B43-DF1E-2338-2C5F-1345B44CA553}"/>
              </a:ext>
            </a:extLst>
          </p:cNvPr>
          <p:cNvSpPr>
            <a:spLocks noGrp="1"/>
          </p:cNvSpPr>
          <p:nvPr>
            <p:ph type="sldNum" sz="quarter" idx="12"/>
          </p:nvPr>
        </p:nvSpPr>
        <p:spPr/>
        <p:txBody>
          <a:bodyPr/>
          <a:lstStyle/>
          <a:p>
            <a:fld id="{CD78E5A1-7455-4083-9593-1458078A06DA}" type="slidenum">
              <a:rPr lang="fi-FI" smtClean="0"/>
              <a:t>‹#›</a:t>
            </a:fld>
            <a:endParaRPr lang="fi-FI"/>
          </a:p>
        </p:txBody>
      </p:sp>
    </p:spTree>
    <p:extLst>
      <p:ext uri="{BB962C8B-B14F-4D97-AF65-F5344CB8AC3E}">
        <p14:creationId xmlns:p14="http://schemas.microsoft.com/office/powerpoint/2010/main" val="1655378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28179-DE42-0D7F-FB50-AF2875DE5A9C}"/>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7A20809F-B6E6-6D08-2C02-1D6FC1F44A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Content Placeholder 3">
            <a:extLst>
              <a:ext uri="{FF2B5EF4-FFF2-40B4-BE49-F238E27FC236}">
                <a16:creationId xmlns:a16="http://schemas.microsoft.com/office/drawing/2014/main" id="{BE7E53E5-C3CA-405D-F7EE-EA2857F40A7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Date Placeholder 4">
            <a:extLst>
              <a:ext uri="{FF2B5EF4-FFF2-40B4-BE49-F238E27FC236}">
                <a16:creationId xmlns:a16="http://schemas.microsoft.com/office/drawing/2014/main" id="{77A01BE9-6FC9-3801-AF00-104B61855503}"/>
              </a:ext>
            </a:extLst>
          </p:cNvPr>
          <p:cNvSpPr>
            <a:spLocks noGrp="1"/>
          </p:cNvSpPr>
          <p:nvPr>
            <p:ph type="dt" sz="half" idx="10"/>
          </p:nvPr>
        </p:nvSpPr>
        <p:spPr/>
        <p:txBody>
          <a:bodyPr/>
          <a:lstStyle/>
          <a:p>
            <a:fld id="{234F71DA-EE0C-4C03-A050-FE027D048EE1}" type="datetimeFigureOut">
              <a:rPr lang="fi-FI" smtClean="0"/>
              <a:t>22.11.2023</a:t>
            </a:fld>
            <a:endParaRPr lang="fi-FI"/>
          </a:p>
        </p:txBody>
      </p:sp>
      <p:sp>
        <p:nvSpPr>
          <p:cNvPr id="6" name="Footer Placeholder 5">
            <a:extLst>
              <a:ext uri="{FF2B5EF4-FFF2-40B4-BE49-F238E27FC236}">
                <a16:creationId xmlns:a16="http://schemas.microsoft.com/office/drawing/2014/main" id="{14F47587-5DE0-9FD3-1EC8-189007EC3705}"/>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568151D5-DA02-7256-ADDE-0BC9DEA6BF4B}"/>
              </a:ext>
            </a:extLst>
          </p:cNvPr>
          <p:cNvSpPr>
            <a:spLocks noGrp="1"/>
          </p:cNvSpPr>
          <p:nvPr>
            <p:ph type="sldNum" sz="quarter" idx="12"/>
          </p:nvPr>
        </p:nvSpPr>
        <p:spPr/>
        <p:txBody>
          <a:bodyPr/>
          <a:lstStyle/>
          <a:p>
            <a:fld id="{CD78E5A1-7455-4083-9593-1458078A06DA}" type="slidenum">
              <a:rPr lang="fi-FI" smtClean="0"/>
              <a:t>‹#›</a:t>
            </a:fld>
            <a:endParaRPr lang="fi-FI"/>
          </a:p>
        </p:txBody>
      </p:sp>
    </p:spTree>
    <p:extLst>
      <p:ext uri="{BB962C8B-B14F-4D97-AF65-F5344CB8AC3E}">
        <p14:creationId xmlns:p14="http://schemas.microsoft.com/office/powerpoint/2010/main" val="303546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098C8-BED4-28B0-BD49-D30BA42C1784}"/>
              </a:ext>
            </a:extLst>
          </p:cNvPr>
          <p:cNvSpPr>
            <a:spLocks noGrp="1"/>
          </p:cNvSpPr>
          <p:nvPr>
            <p:ph type="title"/>
          </p:nvPr>
        </p:nvSpPr>
        <p:spPr>
          <a:xfrm>
            <a:off x="839788" y="365125"/>
            <a:ext cx="10515600" cy="1325563"/>
          </a:xfrm>
        </p:spPr>
        <p:txBody>
          <a:bodyPr/>
          <a:lstStyle/>
          <a:p>
            <a:r>
              <a:rPr lang="en-US"/>
              <a:t>Click to edit Master title style</a:t>
            </a:r>
            <a:endParaRPr lang="fi-FI"/>
          </a:p>
        </p:txBody>
      </p:sp>
      <p:sp>
        <p:nvSpPr>
          <p:cNvPr id="3" name="Text Placeholder 2">
            <a:extLst>
              <a:ext uri="{FF2B5EF4-FFF2-40B4-BE49-F238E27FC236}">
                <a16:creationId xmlns:a16="http://schemas.microsoft.com/office/drawing/2014/main" id="{179CBD87-6F94-D460-694C-2BDF1016B2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216620-3E09-88EC-77AD-E2E9A0815FC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Text Placeholder 4">
            <a:extLst>
              <a:ext uri="{FF2B5EF4-FFF2-40B4-BE49-F238E27FC236}">
                <a16:creationId xmlns:a16="http://schemas.microsoft.com/office/drawing/2014/main" id="{5FC2F2AF-BC1C-9DC9-3077-EC46AA3A11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CCCBA4-6D50-2F82-8A76-DAEC65F7CCE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7" name="Date Placeholder 6">
            <a:extLst>
              <a:ext uri="{FF2B5EF4-FFF2-40B4-BE49-F238E27FC236}">
                <a16:creationId xmlns:a16="http://schemas.microsoft.com/office/drawing/2014/main" id="{1F04BEF4-ED34-E842-73ED-BC26E3BC1DA2}"/>
              </a:ext>
            </a:extLst>
          </p:cNvPr>
          <p:cNvSpPr>
            <a:spLocks noGrp="1"/>
          </p:cNvSpPr>
          <p:nvPr>
            <p:ph type="dt" sz="half" idx="10"/>
          </p:nvPr>
        </p:nvSpPr>
        <p:spPr/>
        <p:txBody>
          <a:bodyPr/>
          <a:lstStyle/>
          <a:p>
            <a:fld id="{234F71DA-EE0C-4C03-A050-FE027D048EE1}" type="datetimeFigureOut">
              <a:rPr lang="fi-FI" smtClean="0"/>
              <a:t>22.11.2023</a:t>
            </a:fld>
            <a:endParaRPr lang="fi-FI"/>
          </a:p>
        </p:txBody>
      </p:sp>
      <p:sp>
        <p:nvSpPr>
          <p:cNvPr id="8" name="Footer Placeholder 7">
            <a:extLst>
              <a:ext uri="{FF2B5EF4-FFF2-40B4-BE49-F238E27FC236}">
                <a16:creationId xmlns:a16="http://schemas.microsoft.com/office/drawing/2014/main" id="{DA0E03D0-0414-3A77-4759-A009FF89163F}"/>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7715A48E-C2CF-65C4-CB4D-4395D16ED6C9}"/>
              </a:ext>
            </a:extLst>
          </p:cNvPr>
          <p:cNvSpPr>
            <a:spLocks noGrp="1"/>
          </p:cNvSpPr>
          <p:nvPr>
            <p:ph type="sldNum" sz="quarter" idx="12"/>
          </p:nvPr>
        </p:nvSpPr>
        <p:spPr/>
        <p:txBody>
          <a:bodyPr/>
          <a:lstStyle/>
          <a:p>
            <a:fld id="{CD78E5A1-7455-4083-9593-1458078A06DA}" type="slidenum">
              <a:rPr lang="fi-FI" smtClean="0"/>
              <a:t>‹#›</a:t>
            </a:fld>
            <a:endParaRPr lang="fi-FI"/>
          </a:p>
        </p:txBody>
      </p:sp>
    </p:spTree>
    <p:extLst>
      <p:ext uri="{BB962C8B-B14F-4D97-AF65-F5344CB8AC3E}">
        <p14:creationId xmlns:p14="http://schemas.microsoft.com/office/powerpoint/2010/main" val="1414582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D046C-FB78-CB5C-CD1B-61293DF4D22D}"/>
              </a:ext>
            </a:extLst>
          </p:cNvPr>
          <p:cNvSpPr>
            <a:spLocks noGrp="1"/>
          </p:cNvSpPr>
          <p:nvPr>
            <p:ph type="title"/>
          </p:nvPr>
        </p:nvSpPr>
        <p:spPr/>
        <p:txBody>
          <a:bodyPr/>
          <a:lstStyle/>
          <a:p>
            <a:r>
              <a:rPr lang="en-US"/>
              <a:t>Click to edit Master title style</a:t>
            </a:r>
            <a:endParaRPr lang="fi-FI"/>
          </a:p>
        </p:txBody>
      </p:sp>
      <p:sp>
        <p:nvSpPr>
          <p:cNvPr id="3" name="Date Placeholder 2">
            <a:extLst>
              <a:ext uri="{FF2B5EF4-FFF2-40B4-BE49-F238E27FC236}">
                <a16:creationId xmlns:a16="http://schemas.microsoft.com/office/drawing/2014/main" id="{3D885D82-33D3-F8D4-69BF-D9B2C4B42100}"/>
              </a:ext>
            </a:extLst>
          </p:cNvPr>
          <p:cNvSpPr>
            <a:spLocks noGrp="1"/>
          </p:cNvSpPr>
          <p:nvPr>
            <p:ph type="dt" sz="half" idx="10"/>
          </p:nvPr>
        </p:nvSpPr>
        <p:spPr/>
        <p:txBody>
          <a:bodyPr/>
          <a:lstStyle/>
          <a:p>
            <a:fld id="{234F71DA-EE0C-4C03-A050-FE027D048EE1}" type="datetimeFigureOut">
              <a:rPr lang="fi-FI" smtClean="0"/>
              <a:t>22.11.2023</a:t>
            </a:fld>
            <a:endParaRPr lang="fi-FI"/>
          </a:p>
        </p:txBody>
      </p:sp>
      <p:sp>
        <p:nvSpPr>
          <p:cNvPr id="4" name="Footer Placeholder 3">
            <a:extLst>
              <a:ext uri="{FF2B5EF4-FFF2-40B4-BE49-F238E27FC236}">
                <a16:creationId xmlns:a16="http://schemas.microsoft.com/office/drawing/2014/main" id="{886CDC64-5C15-CA89-78A7-BB778428E64D}"/>
              </a:ext>
            </a:extLst>
          </p:cNvPr>
          <p:cNvSpPr>
            <a:spLocks noGrp="1"/>
          </p:cNvSpPr>
          <p:nvPr>
            <p:ph type="ftr" sz="quarter" idx="11"/>
          </p:nvPr>
        </p:nvSpPr>
        <p:spPr/>
        <p:txBody>
          <a:bodyPr/>
          <a:lstStyle/>
          <a:p>
            <a:endParaRPr lang="fi-FI"/>
          </a:p>
        </p:txBody>
      </p:sp>
      <p:sp>
        <p:nvSpPr>
          <p:cNvPr id="5" name="Slide Number Placeholder 4">
            <a:extLst>
              <a:ext uri="{FF2B5EF4-FFF2-40B4-BE49-F238E27FC236}">
                <a16:creationId xmlns:a16="http://schemas.microsoft.com/office/drawing/2014/main" id="{32838219-CAE6-790F-4822-216D58344129}"/>
              </a:ext>
            </a:extLst>
          </p:cNvPr>
          <p:cNvSpPr>
            <a:spLocks noGrp="1"/>
          </p:cNvSpPr>
          <p:nvPr>
            <p:ph type="sldNum" sz="quarter" idx="12"/>
          </p:nvPr>
        </p:nvSpPr>
        <p:spPr/>
        <p:txBody>
          <a:bodyPr/>
          <a:lstStyle/>
          <a:p>
            <a:fld id="{CD78E5A1-7455-4083-9593-1458078A06DA}" type="slidenum">
              <a:rPr lang="fi-FI" smtClean="0"/>
              <a:t>‹#›</a:t>
            </a:fld>
            <a:endParaRPr lang="fi-FI"/>
          </a:p>
        </p:txBody>
      </p:sp>
    </p:spTree>
    <p:extLst>
      <p:ext uri="{BB962C8B-B14F-4D97-AF65-F5344CB8AC3E}">
        <p14:creationId xmlns:p14="http://schemas.microsoft.com/office/powerpoint/2010/main" val="27644125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B64D30-82C1-8D1C-31F4-C0DB86EBEA04}"/>
              </a:ext>
            </a:extLst>
          </p:cNvPr>
          <p:cNvSpPr>
            <a:spLocks noGrp="1"/>
          </p:cNvSpPr>
          <p:nvPr>
            <p:ph type="dt" sz="half" idx="10"/>
          </p:nvPr>
        </p:nvSpPr>
        <p:spPr/>
        <p:txBody>
          <a:bodyPr/>
          <a:lstStyle/>
          <a:p>
            <a:fld id="{234F71DA-EE0C-4C03-A050-FE027D048EE1}" type="datetimeFigureOut">
              <a:rPr lang="fi-FI" smtClean="0"/>
              <a:t>22.11.2023</a:t>
            </a:fld>
            <a:endParaRPr lang="fi-FI"/>
          </a:p>
        </p:txBody>
      </p:sp>
      <p:sp>
        <p:nvSpPr>
          <p:cNvPr id="3" name="Footer Placeholder 2">
            <a:extLst>
              <a:ext uri="{FF2B5EF4-FFF2-40B4-BE49-F238E27FC236}">
                <a16:creationId xmlns:a16="http://schemas.microsoft.com/office/drawing/2014/main" id="{D40D6CFC-64D7-F890-54B6-EC09144A20DB}"/>
              </a:ext>
            </a:extLst>
          </p:cNvPr>
          <p:cNvSpPr>
            <a:spLocks noGrp="1"/>
          </p:cNvSpPr>
          <p:nvPr>
            <p:ph type="ftr" sz="quarter" idx="11"/>
          </p:nvPr>
        </p:nvSpPr>
        <p:spPr/>
        <p:txBody>
          <a:bodyPr/>
          <a:lstStyle/>
          <a:p>
            <a:endParaRPr lang="fi-FI"/>
          </a:p>
        </p:txBody>
      </p:sp>
      <p:sp>
        <p:nvSpPr>
          <p:cNvPr id="4" name="Slide Number Placeholder 3">
            <a:extLst>
              <a:ext uri="{FF2B5EF4-FFF2-40B4-BE49-F238E27FC236}">
                <a16:creationId xmlns:a16="http://schemas.microsoft.com/office/drawing/2014/main" id="{24568489-F8EC-E6B9-C560-9FB93512FE27}"/>
              </a:ext>
            </a:extLst>
          </p:cNvPr>
          <p:cNvSpPr>
            <a:spLocks noGrp="1"/>
          </p:cNvSpPr>
          <p:nvPr>
            <p:ph type="sldNum" sz="quarter" idx="12"/>
          </p:nvPr>
        </p:nvSpPr>
        <p:spPr/>
        <p:txBody>
          <a:bodyPr/>
          <a:lstStyle/>
          <a:p>
            <a:fld id="{CD78E5A1-7455-4083-9593-1458078A06DA}" type="slidenum">
              <a:rPr lang="fi-FI" smtClean="0"/>
              <a:t>‹#›</a:t>
            </a:fld>
            <a:endParaRPr lang="fi-FI"/>
          </a:p>
        </p:txBody>
      </p:sp>
    </p:spTree>
    <p:extLst>
      <p:ext uri="{BB962C8B-B14F-4D97-AF65-F5344CB8AC3E}">
        <p14:creationId xmlns:p14="http://schemas.microsoft.com/office/powerpoint/2010/main" val="350592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52D1B-24BE-C216-9F01-CB0A0E58C9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i-FI"/>
          </a:p>
        </p:txBody>
      </p:sp>
      <p:sp>
        <p:nvSpPr>
          <p:cNvPr id="3" name="Content Placeholder 2">
            <a:extLst>
              <a:ext uri="{FF2B5EF4-FFF2-40B4-BE49-F238E27FC236}">
                <a16:creationId xmlns:a16="http://schemas.microsoft.com/office/drawing/2014/main" id="{5BFCF9B5-A526-0F74-72F0-F72CA6DF0E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Text Placeholder 3">
            <a:extLst>
              <a:ext uri="{FF2B5EF4-FFF2-40B4-BE49-F238E27FC236}">
                <a16:creationId xmlns:a16="http://schemas.microsoft.com/office/drawing/2014/main" id="{2F19F46A-FC00-A924-49C2-71FDA1BA3B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3076EC-24AD-E50E-DF30-E7474AC3AF47}"/>
              </a:ext>
            </a:extLst>
          </p:cNvPr>
          <p:cNvSpPr>
            <a:spLocks noGrp="1"/>
          </p:cNvSpPr>
          <p:nvPr>
            <p:ph type="dt" sz="half" idx="10"/>
          </p:nvPr>
        </p:nvSpPr>
        <p:spPr/>
        <p:txBody>
          <a:bodyPr/>
          <a:lstStyle/>
          <a:p>
            <a:fld id="{234F71DA-EE0C-4C03-A050-FE027D048EE1}" type="datetimeFigureOut">
              <a:rPr lang="fi-FI" smtClean="0"/>
              <a:t>22.11.2023</a:t>
            </a:fld>
            <a:endParaRPr lang="fi-FI"/>
          </a:p>
        </p:txBody>
      </p:sp>
      <p:sp>
        <p:nvSpPr>
          <p:cNvPr id="6" name="Footer Placeholder 5">
            <a:extLst>
              <a:ext uri="{FF2B5EF4-FFF2-40B4-BE49-F238E27FC236}">
                <a16:creationId xmlns:a16="http://schemas.microsoft.com/office/drawing/2014/main" id="{6B83F3D3-2F4D-E348-E6A8-AACE0BD7F555}"/>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8AC618C7-4BF1-177B-4CC6-8976CF108FBC}"/>
              </a:ext>
            </a:extLst>
          </p:cNvPr>
          <p:cNvSpPr>
            <a:spLocks noGrp="1"/>
          </p:cNvSpPr>
          <p:nvPr>
            <p:ph type="sldNum" sz="quarter" idx="12"/>
          </p:nvPr>
        </p:nvSpPr>
        <p:spPr/>
        <p:txBody>
          <a:bodyPr/>
          <a:lstStyle/>
          <a:p>
            <a:fld id="{CD78E5A1-7455-4083-9593-1458078A06DA}" type="slidenum">
              <a:rPr lang="fi-FI" smtClean="0"/>
              <a:t>‹#›</a:t>
            </a:fld>
            <a:endParaRPr lang="fi-FI"/>
          </a:p>
        </p:txBody>
      </p:sp>
    </p:spTree>
    <p:extLst>
      <p:ext uri="{BB962C8B-B14F-4D97-AF65-F5344CB8AC3E}">
        <p14:creationId xmlns:p14="http://schemas.microsoft.com/office/powerpoint/2010/main" val="4180191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679AD-FADF-E239-EBA6-38CE19D349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i-FI"/>
          </a:p>
        </p:txBody>
      </p:sp>
      <p:sp>
        <p:nvSpPr>
          <p:cNvPr id="3" name="Picture Placeholder 2">
            <a:extLst>
              <a:ext uri="{FF2B5EF4-FFF2-40B4-BE49-F238E27FC236}">
                <a16:creationId xmlns:a16="http://schemas.microsoft.com/office/drawing/2014/main" id="{DB86D41F-C937-662B-2122-2065370940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xt Placeholder 3">
            <a:extLst>
              <a:ext uri="{FF2B5EF4-FFF2-40B4-BE49-F238E27FC236}">
                <a16:creationId xmlns:a16="http://schemas.microsoft.com/office/drawing/2014/main" id="{ADE73B33-4699-E9E0-4981-ECEBF3DD21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6AB073-07DC-9139-6FD2-981AB7919AE4}"/>
              </a:ext>
            </a:extLst>
          </p:cNvPr>
          <p:cNvSpPr>
            <a:spLocks noGrp="1"/>
          </p:cNvSpPr>
          <p:nvPr>
            <p:ph type="dt" sz="half" idx="10"/>
          </p:nvPr>
        </p:nvSpPr>
        <p:spPr/>
        <p:txBody>
          <a:bodyPr/>
          <a:lstStyle/>
          <a:p>
            <a:fld id="{234F71DA-EE0C-4C03-A050-FE027D048EE1}" type="datetimeFigureOut">
              <a:rPr lang="fi-FI" smtClean="0"/>
              <a:t>22.11.2023</a:t>
            </a:fld>
            <a:endParaRPr lang="fi-FI"/>
          </a:p>
        </p:txBody>
      </p:sp>
      <p:sp>
        <p:nvSpPr>
          <p:cNvPr id="6" name="Footer Placeholder 5">
            <a:extLst>
              <a:ext uri="{FF2B5EF4-FFF2-40B4-BE49-F238E27FC236}">
                <a16:creationId xmlns:a16="http://schemas.microsoft.com/office/drawing/2014/main" id="{ED2D9769-9DEE-7481-5EDB-C2BB109E3451}"/>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94210977-8324-0B0A-5124-1806B9C41C06}"/>
              </a:ext>
            </a:extLst>
          </p:cNvPr>
          <p:cNvSpPr>
            <a:spLocks noGrp="1"/>
          </p:cNvSpPr>
          <p:nvPr>
            <p:ph type="sldNum" sz="quarter" idx="12"/>
          </p:nvPr>
        </p:nvSpPr>
        <p:spPr/>
        <p:txBody>
          <a:bodyPr/>
          <a:lstStyle/>
          <a:p>
            <a:fld id="{CD78E5A1-7455-4083-9593-1458078A06DA}" type="slidenum">
              <a:rPr lang="fi-FI" smtClean="0"/>
              <a:t>‹#›</a:t>
            </a:fld>
            <a:endParaRPr lang="fi-FI"/>
          </a:p>
        </p:txBody>
      </p:sp>
    </p:spTree>
    <p:extLst>
      <p:ext uri="{BB962C8B-B14F-4D97-AF65-F5344CB8AC3E}">
        <p14:creationId xmlns:p14="http://schemas.microsoft.com/office/powerpoint/2010/main" val="3640173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5E76E-0D23-EC7F-B077-13B6C6FFA796}"/>
              </a:ext>
            </a:extLst>
          </p:cNvPr>
          <p:cNvSpPr>
            <a:spLocks noGrp="1"/>
          </p:cNvSpPr>
          <p:nvPr>
            <p:ph type="title"/>
          </p:nvPr>
        </p:nvSpPr>
        <p:spPr/>
        <p:txBody>
          <a:bodyPr/>
          <a:lstStyle/>
          <a:p>
            <a:r>
              <a:rPr lang="en-US"/>
              <a:t>Click to edit Master title style</a:t>
            </a:r>
            <a:endParaRPr lang="fi-FI"/>
          </a:p>
        </p:txBody>
      </p:sp>
      <p:sp>
        <p:nvSpPr>
          <p:cNvPr id="3" name="Vertical Text Placeholder 2">
            <a:extLst>
              <a:ext uri="{FF2B5EF4-FFF2-40B4-BE49-F238E27FC236}">
                <a16:creationId xmlns:a16="http://schemas.microsoft.com/office/drawing/2014/main" id="{B7DA795D-C429-B64B-04C7-9005BA60D49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D29FB53B-B692-F8CF-6323-68C95F97A0B4}"/>
              </a:ext>
            </a:extLst>
          </p:cNvPr>
          <p:cNvSpPr>
            <a:spLocks noGrp="1"/>
          </p:cNvSpPr>
          <p:nvPr>
            <p:ph type="dt" sz="half" idx="10"/>
          </p:nvPr>
        </p:nvSpPr>
        <p:spPr/>
        <p:txBody>
          <a:bodyPr/>
          <a:lstStyle/>
          <a:p>
            <a:fld id="{234F71DA-EE0C-4C03-A050-FE027D048EE1}" type="datetimeFigureOut">
              <a:rPr lang="fi-FI" smtClean="0"/>
              <a:t>22.11.2023</a:t>
            </a:fld>
            <a:endParaRPr lang="fi-FI"/>
          </a:p>
        </p:txBody>
      </p:sp>
      <p:sp>
        <p:nvSpPr>
          <p:cNvPr id="5" name="Footer Placeholder 4">
            <a:extLst>
              <a:ext uri="{FF2B5EF4-FFF2-40B4-BE49-F238E27FC236}">
                <a16:creationId xmlns:a16="http://schemas.microsoft.com/office/drawing/2014/main" id="{02F75C16-7618-B2B9-84BB-93BD7A14DA1D}"/>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4123A648-A6A5-F85A-3311-12A908694C07}"/>
              </a:ext>
            </a:extLst>
          </p:cNvPr>
          <p:cNvSpPr>
            <a:spLocks noGrp="1"/>
          </p:cNvSpPr>
          <p:nvPr>
            <p:ph type="sldNum" sz="quarter" idx="12"/>
          </p:nvPr>
        </p:nvSpPr>
        <p:spPr/>
        <p:txBody>
          <a:bodyPr/>
          <a:lstStyle/>
          <a:p>
            <a:fld id="{CD78E5A1-7455-4083-9593-1458078A06DA}" type="slidenum">
              <a:rPr lang="fi-FI" smtClean="0"/>
              <a:t>‹#›</a:t>
            </a:fld>
            <a:endParaRPr lang="fi-FI"/>
          </a:p>
        </p:txBody>
      </p:sp>
    </p:spTree>
    <p:extLst>
      <p:ext uri="{BB962C8B-B14F-4D97-AF65-F5344CB8AC3E}">
        <p14:creationId xmlns:p14="http://schemas.microsoft.com/office/powerpoint/2010/main" val="2757660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03D3A4A-E323-830C-688D-C16A45523AE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i-FI"/>
          </a:p>
        </p:txBody>
      </p:sp>
      <p:sp>
        <p:nvSpPr>
          <p:cNvPr id="3" name="Vertical Text Placeholder 2">
            <a:extLst>
              <a:ext uri="{FF2B5EF4-FFF2-40B4-BE49-F238E27FC236}">
                <a16:creationId xmlns:a16="http://schemas.microsoft.com/office/drawing/2014/main" id="{E787B1F0-0261-502A-C1A3-E3B93101846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F6D7A320-9ED7-1F31-0E4B-502E6AD00108}"/>
              </a:ext>
            </a:extLst>
          </p:cNvPr>
          <p:cNvSpPr>
            <a:spLocks noGrp="1"/>
          </p:cNvSpPr>
          <p:nvPr>
            <p:ph type="dt" sz="half" idx="10"/>
          </p:nvPr>
        </p:nvSpPr>
        <p:spPr/>
        <p:txBody>
          <a:bodyPr/>
          <a:lstStyle/>
          <a:p>
            <a:fld id="{234F71DA-EE0C-4C03-A050-FE027D048EE1}" type="datetimeFigureOut">
              <a:rPr lang="fi-FI" smtClean="0"/>
              <a:t>22.11.2023</a:t>
            </a:fld>
            <a:endParaRPr lang="fi-FI"/>
          </a:p>
        </p:txBody>
      </p:sp>
      <p:sp>
        <p:nvSpPr>
          <p:cNvPr id="5" name="Footer Placeholder 4">
            <a:extLst>
              <a:ext uri="{FF2B5EF4-FFF2-40B4-BE49-F238E27FC236}">
                <a16:creationId xmlns:a16="http://schemas.microsoft.com/office/drawing/2014/main" id="{E0FF3C3A-0FE1-1FEA-786B-D45C1AEE1FC7}"/>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D2CF294C-A1C1-599D-8A9E-EAB4D93BAB63}"/>
              </a:ext>
            </a:extLst>
          </p:cNvPr>
          <p:cNvSpPr>
            <a:spLocks noGrp="1"/>
          </p:cNvSpPr>
          <p:nvPr>
            <p:ph type="sldNum" sz="quarter" idx="12"/>
          </p:nvPr>
        </p:nvSpPr>
        <p:spPr/>
        <p:txBody>
          <a:bodyPr/>
          <a:lstStyle/>
          <a:p>
            <a:fld id="{CD78E5A1-7455-4083-9593-1458078A06DA}" type="slidenum">
              <a:rPr lang="fi-FI" smtClean="0"/>
              <a:t>‹#›</a:t>
            </a:fld>
            <a:endParaRPr lang="fi-FI"/>
          </a:p>
        </p:txBody>
      </p:sp>
    </p:spTree>
    <p:extLst>
      <p:ext uri="{BB962C8B-B14F-4D97-AF65-F5344CB8AC3E}">
        <p14:creationId xmlns:p14="http://schemas.microsoft.com/office/powerpoint/2010/main" val="3465364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ECC026-AC55-FD95-5A68-62C42E7F1E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i-FI"/>
          </a:p>
        </p:txBody>
      </p:sp>
      <p:sp>
        <p:nvSpPr>
          <p:cNvPr id="3" name="Text Placeholder 2">
            <a:extLst>
              <a:ext uri="{FF2B5EF4-FFF2-40B4-BE49-F238E27FC236}">
                <a16:creationId xmlns:a16="http://schemas.microsoft.com/office/drawing/2014/main" id="{47E9768E-4576-66CC-0E2C-F4B83E9104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F2275FA8-C56F-8252-88A6-A80B71C1E4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4F71DA-EE0C-4C03-A050-FE027D048EE1}" type="datetimeFigureOut">
              <a:rPr lang="fi-FI" smtClean="0"/>
              <a:t>22.11.2023</a:t>
            </a:fld>
            <a:endParaRPr lang="fi-FI"/>
          </a:p>
        </p:txBody>
      </p:sp>
      <p:sp>
        <p:nvSpPr>
          <p:cNvPr id="5" name="Footer Placeholder 4">
            <a:extLst>
              <a:ext uri="{FF2B5EF4-FFF2-40B4-BE49-F238E27FC236}">
                <a16:creationId xmlns:a16="http://schemas.microsoft.com/office/drawing/2014/main" id="{1ED850B4-F06E-3F83-6CCC-C3764477A8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Slide Number Placeholder 5">
            <a:extLst>
              <a:ext uri="{FF2B5EF4-FFF2-40B4-BE49-F238E27FC236}">
                <a16:creationId xmlns:a16="http://schemas.microsoft.com/office/drawing/2014/main" id="{32D7F882-D132-DC17-8FB9-74B472E3F1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78E5A1-7455-4083-9593-1458078A06DA}" type="slidenum">
              <a:rPr lang="fi-FI" smtClean="0"/>
              <a:t>‹#›</a:t>
            </a:fld>
            <a:endParaRPr lang="fi-FI"/>
          </a:p>
        </p:txBody>
      </p:sp>
    </p:spTree>
    <p:extLst>
      <p:ext uri="{BB962C8B-B14F-4D97-AF65-F5344CB8AC3E}">
        <p14:creationId xmlns:p14="http://schemas.microsoft.com/office/powerpoint/2010/main" val="40131594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urn.fi/URN:ISBN:978-952-7219-37-9" TargetMode="External"/><Relationship Id="rId2" Type="http://schemas.openxmlformats.org/officeDocument/2006/relationships/hyperlink" Target="https://www.theseus.fi/handle/10024/227454"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chart" Target="../charts/chart6.xml"/><Relationship Id="rId4" Type="http://schemas.openxmlformats.org/officeDocument/2006/relationships/chart" Target="../charts/chart5.xml"/></Relationships>
</file>

<file path=ppt/slides/_rels/slide7.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chart" Target="../charts/chart10.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chart" Target="../charts/chart9.xml"/><Relationship Id="rId5" Type="http://schemas.openxmlformats.org/officeDocument/2006/relationships/image" Target="../media/image5.png"/><Relationship Id="rId10" Type="http://schemas.openxmlformats.org/officeDocument/2006/relationships/chart" Target="../charts/chart8.xml"/><Relationship Id="rId4" Type="http://schemas.openxmlformats.org/officeDocument/2006/relationships/image" Target="../media/image4.png"/><Relationship Id="rId9" Type="http://schemas.openxmlformats.org/officeDocument/2006/relationships/chart" Target="../charts/chart7.xml"/></Relationships>
</file>

<file path=ppt/slides/_rels/slide8.xml.rels><?xml version="1.0" encoding="UTF-8" standalone="yes"?>
<Relationships xmlns="http://schemas.openxmlformats.org/package/2006/relationships"><Relationship Id="rId3" Type="http://schemas.openxmlformats.org/officeDocument/2006/relationships/chart" Target="../charts/chart11.xml"/><Relationship Id="rId7"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chart" Target="../charts/chart14.xml"/><Relationship Id="rId5" Type="http://schemas.openxmlformats.org/officeDocument/2006/relationships/chart" Target="../charts/chart13.xml"/><Relationship Id="rId4" Type="http://schemas.openxmlformats.org/officeDocument/2006/relationships/chart" Target="../charts/chart12.xml"/></Relationships>
</file>

<file path=ppt/slides/_rels/slide9.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chart" Target="../charts/chart18.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chart" Target="../charts/chart17.xml"/><Relationship Id="rId5" Type="http://schemas.openxmlformats.org/officeDocument/2006/relationships/image" Target="../media/image5.png"/><Relationship Id="rId10" Type="http://schemas.openxmlformats.org/officeDocument/2006/relationships/chart" Target="../charts/chart16.xml"/><Relationship Id="rId4" Type="http://schemas.openxmlformats.org/officeDocument/2006/relationships/image" Target="../media/image4.png"/><Relationship Id="rId9" Type="http://schemas.openxmlformats.org/officeDocument/2006/relationships/chart" Target="../charts/chart15.xml"/></Relationships>
</file>

<file path=ppt/slides/_rels/slide10.xml.rels><?xml version="1.0" encoding="UTF-8" standalone="yes"?>
<Relationships xmlns="http://schemas.openxmlformats.org/package/2006/relationships"><Relationship Id="rId3" Type="http://schemas.openxmlformats.org/officeDocument/2006/relationships/chart" Target="../charts/chart19.xml"/><Relationship Id="rId7"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chart" Target="../charts/chart22.xml"/><Relationship Id="rId5" Type="http://schemas.openxmlformats.org/officeDocument/2006/relationships/chart" Target="../charts/chart21.xml"/><Relationship Id="rId4" Type="http://schemas.openxmlformats.org/officeDocument/2006/relationships/chart" Target="../charts/chart20.xml"/></Relationships>
</file>

<file path=ppt/slides/_rels/slide11.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chart" Target="../charts/chart26.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chart" Target="../charts/chart25.xml"/><Relationship Id="rId5" Type="http://schemas.openxmlformats.org/officeDocument/2006/relationships/image" Target="../media/image5.png"/><Relationship Id="rId10" Type="http://schemas.openxmlformats.org/officeDocument/2006/relationships/chart" Target="../charts/chart24.xml"/><Relationship Id="rId4" Type="http://schemas.openxmlformats.org/officeDocument/2006/relationships/image" Target="../media/image4.png"/><Relationship Id="rId9" Type="http://schemas.openxmlformats.org/officeDocument/2006/relationships/chart" Target="../charts/chart2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chart" Target="../charts/chart30.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chart" Target="../charts/chart29.xml"/><Relationship Id="rId5" Type="http://schemas.openxmlformats.org/officeDocument/2006/relationships/chart" Target="../charts/chart28.xml"/><Relationship Id="rId4" Type="http://schemas.openxmlformats.org/officeDocument/2006/relationships/chart" Target="../charts/chart27.xml"/></Relationships>
</file>

<file path=ppt/slides/_rels/slide13.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chart" Target="../charts/chart34.xml"/><Relationship Id="rId3" Type="http://schemas.openxmlformats.org/officeDocument/2006/relationships/image" Target="../media/image3.png"/><Relationship Id="rId7" Type="http://schemas.openxmlformats.org/officeDocument/2006/relationships/image" Target="../media/image8.svg"/><Relationship Id="rId12" Type="http://schemas.openxmlformats.org/officeDocument/2006/relationships/chart" Target="../charts/chart33.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chart" Target="../charts/chart32.xml"/><Relationship Id="rId5" Type="http://schemas.openxmlformats.org/officeDocument/2006/relationships/image" Target="../media/image6.svg"/><Relationship Id="rId10" Type="http://schemas.openxmlformats.org/officeDocument/2006/relationships/chart" Target="../charts/chart31.xml"/><Relationship Id="rId4" Type="http://schemas.openxmlformats.org/officeDocument/2006/relationships/image" Target="../media/image5.png"/><Relationship Id="rId9"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chart" Target="../charts/chart38.xml"/><Relationship Id="rId3" Type="http://schemas.openxmlformats.org/officeDocument/2006/relationships/image" Target="../media/image1.png"/><Relationship Id="rId7" Type="http://schemas.openxmlformats.org/officeDocument/2006/relationships/image" Target="../media/image6.svg"/><Relationship Id="rId12" Type="http://schemas.openxmlformats.org/officeDocument/2006/relationships/chart" Target="../charts/chart37.xml"/><Relationship Id="rId2" Type="http://schemas.openxmlformats.org/officeDocument/2006/relationships/chart" Target="../charts/chart35.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chart" Target="../charts/chart36.xml"/><Relationship Id="rId5" Type="http://schemas.openxmlformats.org/officeDocument/2006/relationships/image" Target="../media/image4.png"/><Relationship Id="rId10"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image" Target="../media/image8.sv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chart" Target="../charts/chart41.xml"/><Relationship Id="rId5" Type="http://schemas.openxmlformats.org/officeDocument/2006/relationships/chart" Target="../charts/chart40.xml"/><Relationship Id="rId4" Type="http://schemas.openxmlformats.org/officeDocument/2006/relationships/chart" Target="../charts/chart39.xml"/></Relationships>
</file>

<file path=ppt/slides/_rels/slide17.xml.rels><?xml version="1.0" encoding="UTF-8" standalone="yes"?>
<Relationships xmlns="http://schemas.openxmlformats.org/package/2006/relationships"><Relationship Id="rId8" Type="http://schemas.openxmlformats.org/officeDocument/2006/relationships/hyperlink" Target="https://www.luke.fi/tietoa-luonnonvaroista/metsa/metsavarat-ja-metsasuunnittelu/metsavarakartat-ja-kuntatilastot/" TargetMode="External"/><Relationship Id="rId13" Type="http://schemas.openxmlformats.org/officeDocument/2006/relationships/hyperlink" Target="https://stat.fi/tilasto/tiet" TargetMode="External"/><Relationship Id="rId3" Type="http://schemas.openxmlformats.org/officeDocument/2006/relationships/hyperlink" Target="https://www.stat.fi/tup/yritystietopalvelu/kunnittainen-toimipaikkatilasto" TargetMode="External"/><Relationship Id="rId7" Type="http://schemas.openxmlformats.org/officeDocument/2006/relationships/hyperlink" Target="https://www.stat.fi/tilasto/mmtal" TargetMode="External"/><Relationship Id="rId12" Type="http://schemas.openxmlformats.org/officeDocument/2006/relationships/hyperlink" Target="https://www.finavia.fi/fi/tietoa-finaviasta/tietoa-lentoliikenteesta/liikennetilastot/liikennetilastot-vuosittain" TargetMode="External"/><Relationship Id="rId2" Type="http://schemas.openxmlformats.org/officeDocument/2006/relationships/image" Target="../media/image1.png"/><Relationship Id="rId16"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hyperlink" Target="https://statdb.luke.fi/PXWeb/pxweb/fi/LUKE/" TargetMode="External"/><Relationship Id="rId11" Type="http://schemas.openxmlformats.org/officeDocument/2006/relationships/hyperlink" Target="http://visitfinland.stat.fi/PXWeb/pxweb/fi/VisitFinland" TargetMode="External"/><Relationship Id="rId5" Type="http://schemas.openxmlformats.org/officeDocument/2006/relationships/hyperlink" Target="https://www.kuntaliitto.fi/talous/verotus/kuntien-veroprosentit" TargetMode="External"/><Relationship Id="rId15" Type="http://schemas.openxmlformats.org/officeDocument/2006/relationships/hyperlink" Target="https://tieto.traficom.fi/fi/tietotraficom/tilastotietokanta" TargetMode="External"/><Relationship Id="rId10" Type="http://schemas.openxmlformats.org/officeDocument/2006/relationships/hyperlink" Target="http://www.theseus.fi/handle/10024/103974" TargetMode="External"/><Relationship Id="rId4" Type="http://schemas.openxmlformats.org/officeDocument/2006/relationships/hyperlink" Target="https://stat.fi/tilasto/pra" TargetMode="External"/><Relationship Id="rId9" Type="http://schemas.openxmlformats.org/officeDocument/2006/relationships/hyperlink" Target="https://www.metsakeskus.fi/hakkuuaikomukset" TargetMode="External"/><Relationship Id="rId14" Type="http://schemas.openxmlformats.org/officeDocument/2006/relationships/hyperlink" Target="http://lipasto.vtt.fi/liisa/kunnat.ht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734F4C95-C0B0-96AC-6002-8EA2A07B48EA}"/>
              </a:ext>
            </a:extLst>
          </p:cNvPr>
          <p:cNvSpPr>
            <a:spLocks noGrp="1"/>
          </p:cNvSpPr>
          <p:nvPr>
            <p:ph type="ctrTitle"/>
          </p:nvPr>
        </p:nvSpPr>
        <p:spPr>
          <a:xfrm>
            <a:off x="631596" y="3429000"/>
            <a:ext cx="11076495" cy="775845"/>
          </a:xfrm>
        </p:spPr>
        <p:txBody>
          <a:bodyPr anchor="b">
            <a:noAutofit/>
          </a:bodyPr>
          <a:lstStyle/>
          <a:p>
            <a:r>
              <a:rPr lang="fi-FI" sz="3200" dirty="0">
                <a:solidFill>
                  <a:srgbClr val="00529D"/>
                </a:solidFill>
                <a:effectLst/>
                <a:latin typeface="Poppins" panose="00000500000000000000" pitchFamily="2" charset="0"/>
                <a:ea typeface="Calibri" panose="020F0502020204030204" pitchFamily="34" charset="0"/>
              </a:rPr>
              <a:t>KUUSAMON KAUPUNGIN JA TAIVALKOSKEN KUNNAN </a:t>
            </a:r>
            <a:br>
              <a:rPr lang="fi-FI" sz="3200" dirty="0">
                <a:solidFill>
                  <a:srgbClr val="00529D"/>
                </a:solidFill>
                <a:effectLst/>
                <a:latin typeface="Poppins" panose="00000500000000000000" pitchFamily="2" charset="0"/>
                <a:ea typeface="Calibri" panose="020F0502020204030204" pitchFamily="34" charset="0"/>
              </a:rPr>
            </a:br>
            <a:r>
              <a:rPr lang="fi-FI" sz="3200" dirty="0">
                <a:solidFill>
                  <a:srgbClr val="00529D"/>
                </a:solidFill>
                <a:effectLst/>
                <a:latin typeface="Poppins" panose="00000500000000000000" pitchFamily="2" charset="0"/>
                <a:ea typeface="Calibri" panose="020F0502020204030204" pitchFamily="34" charset="0"/>
              </a:rPr>
              <a:t>KÄRKITOIMIALOJEN KEHITYKSENSEURANTA</a:t>
            </a:r>
            <a:endParaRPr lang="fi-FI" sz="3200" dirty="0">
              <a:solidFill>
                <a:srgbClr val="00529D"/>
              </a:solidFill>
            </a:endParaRPr>
          </a:p>
        </p:txBody>
      </p:sp>
      <p:grpSp>
        <p:nvGrpSpPr>
          <p:cNvPr id="16" name="Group 15">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7" name="Freeform: Shape 16">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0" name="Freeform: Shape 19">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7" name="Picture 6" descr="Logo&#10;&#10;Description automatically generated">
            <a:extLst>
              <a:ext uri="{FF2B5EF4-FFF2-40B4-BE49-F238E27FC236}">
                <a16:creationId xmlns:a16="http://schemas.microsoft.com/office/drawing/2014/main" id="{3046DE7F-492D-FB70-4511-AD1FBF32F9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1405" y="589011"/>
            <a:ext cx="8640000" cy="1749601"/>
          </a:xfrm>
          <a:prstGeom prst="rect">
            <a:avLst/>
          </a:prstGeom>
        </p:spPr>
      </p:pic>
      <p:grpSp>
        <p:nvGrpSpPr>
          <p:cNvPr id="22" name="Group 21">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3" name="Freeform: Shape 22">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Shape 25">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1" name="Picture 20" descr="A picture containing text, clock&#10;&#10;Description automatically generated">
            <a:extLst>
              <a:ext uri="{FF2B5EF4-FFF2-40B4-BE49-F238E27FC236}">
                <a16:creationId xmlns:a16="http://schemas.microsoft.com/office/drawing/2014/main" id="{230FFB05-10E9-B09B-7DDD-1D00751B07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7181" y="5778000"/>
            <a:ext cx="1080000" cy="1080000"/>
          </a:xfrm>
          <a:prstGeom prst="rect">
            <a:avLst/>
          </a:prstGeom>
        </p:spPr>
      </p:pic>
      <p:sp>
        <p:nvSpPr>
          <p:cNvPr id="2" name="Title 3">
            <a:extLst>
              <a:ext uri="{FF2B5EF4-FFF2-40B4-BE49-F238E27FC236}">
                <a16:creationId xmlns:a16="http://schemas.microsoft.com/office/drawing/2014/main" id="{204E257A-114F-A0B1-983B-A940BE16C5BD}"/>
              </a:ext>
            </a:extLst>
          </p:cNvPr>
          <p:cNvSpPr txBox="1">
            <a:spLocks/>
          </p:cNvSpPr>
          <p:nvPr/>
        </p:nvSpPr>
        <p:spPr>
          <a:xfrm>
            <a:off x="557599" y="5175959"/>
            <a:ext cx="11076495" cy="77584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i-FI" sz="3200" dirty="0">
                <a:solidFill>
                  <a:srgbClr val="00529D"/>
                </a:solidFill>
                <a:latin typeface="Poppins" panose="00000500000000000000" pitchFamily="2" charset="0"/>
                <a:cs typeface="Poppins" panose="00000500000000000000" pitchFamily="2" charset="0"/>
              </a:rPr>
              <a:t>22.11.2023</a:t>
            </a:r>
          </a:p>
        </p:txBody>
      </p:sp>
    </p:spTree>
    <p:extLst>
      <p:ext uri="{BB962C8B-B14F-4D97-AF65-F5344CB8AC3E}">
        <p14:creationId xmlns:p14="http://schemas.microsoft.com/office/powerpoint/2010/main" val="17708955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4F4C95-C0B0-96AC-6002-8EA2A07B48EA}"/>
              </a:ext>
            </a:extLst>
          </p:cNvPr>
          <p:cNvSpPr>
            <a:spLocks noGrp="1"/>
          </p:cNvSpPr>
          <p:nvPr>
            <p:ph type="title"/>
          </p:nvPr>
        </p:nvSpPr>
        <p:spPr>
          <a:xfrm>
            <a:off x="838200" y="882581"/>
            <a:ext cx="10515600" cy="720000"/>
          </a:xfrm>
        </p:spPr>
        <p:txBody>
          <a:bodyPr anchor="b">
            <a:noAutofit/>
          </a:bodyPr>
          <a:lstStyle/>
          <a:p>
            <a:r>
              <a:rPr lang="fi-FI" sz="3200" dirty="0">
                <a:solidFill>
                  <a:srgbClr val="00529D"/>
                </a:solidFill>
                <a:effectLst/>
                <a:latin typeface="Poppins" panose="00000500000000000000" pitchFamily="2" charset="0"/>
                <a:ea typeface="Calibri" panose="020F0502020204030204" pitchFamily="34" charset="0"/>
              </a:rPr>
              <a:t>Tavoite</a:t>
            </a:r>
            <a:endParaRPr lang="fi-FI" sz="3200" dirty="0">
              <a:solidFill>
                <a:srgbClr val="00529D"/>
              </a:solidFill>
            </a:endParaRPr>
          </a:p>
        </p:txBody>
      </p:sp>
      <p:sp>
        <p:nvSpPr>
          <p:cNvPr id="2" name="Content Placeholder 1">
            <a:extLst>
              <a:ext uri="{FF2B5EF4-FFF2-40B4-BE49-F238E27FC236}">
                <a16:creationId xmlns:a16="http://schemas.microsoft.com/office/drawing/2014/main" id="{E591F5AD-7BDD-C81A-7C6C-0DAEE50BF0DF}"/>
              </a:ext>
            </a:extLst>
          </p:cNvPr>
          <p:cNvSpPr>
            <a:spLocks noGrp="1"/>
          </p:cNvSpPr>
          <p:nvPr>
            <p:ph idx="1"/>
          </p:nvPr>
        </p:nvSpPr>
        <p:spPr/>
        <p:txBody>
          <a:bodyPr>
            <a:normAutofit/>
          </a:bodyPr>
          <a:lstStyle/>
          <a:p>
            <a:r>
              <a:rPr lang="fi-FI" sz="2600" dirty="0">
                <a:solidFill>
                  <a:srgbClr val="00529D"/>
                </a:solidFill>
                <a:latin typeface="Arial" panose="020B0604020202020204" pitchFamily="34" charset="0"/>
                <a:cs typeface="Arial" panose="020B0604020202020204" pitchFamily="34" charset="0"/>
              </a:rPr>
              <a:t>Selvityksen tavoitteena on kuvata Kuusamon ja Taivalkosken kärkitoimialojen aluetaloudellisten vaikutusten kehitys vuosina 2019‒2021.</a:t>
            </a:r>
          </a:p>
          <a:p>
            <a:r>
              <a:rPr lang="fi-FI" sz="2600" dirty="0">
                <a:solidFill>
                  <a:srgbClr val="00529D"/>
                </a:solidFill>
                <a:latin typeface="Arial" panose="020B0604020202020204" pitchFamily="34" charset="0"/>
                <a:cs typeface="Arial" panose="020B0604020202020204" pitchFamily="34" charset="0"/>
              </a:rPr>
              <a:t>Kärkitoimialoja alkutuotanto, metsäsektori, matkailu, vähittäiskauppa sekä logistiikka.</a:t>
            </a:r>
          </a:p>
          <a:p>
            <a:r>
              <a:rPr lang="fi-FI" sz="2600" dirty="0">
                <a:solidFill>
                  <a:srgbClr val="00529D"/>
                </a:solidFill>
                <a:latin typeface="Arial" panose="020B0604020202020204" pitchFamily="34" charset="0"/>
                <a:cs typeface="Arial" panose="020B0604020202020204" pitchFamily="34" charset="0"/>
              </a:rPr>
              <a:t>Avaintunnuslukuina toimialojen liikevaihdon ja työvoiman kehitys</a:t>
            </a:r>
            <a:r>
              <a:rPr lang="fi-FI" dirty="0">
                <a:solidFill>
                  <a:srgbClr val="00529D"/>
                </a:solidFill>
                <a:latin typeface="Arial" panose="020B0604020202020204" pitchFamily="34" charset="0"/>
                <a:cs typeface="Arial" panose="020B0604020202020204" pitchFamily="34" charset="0"/>
              </a:rPr>
              <a:t>.</a:t>
            </a:r>
          </a:p>
          <a:p>
            <a:pPr lvl="1"/>
            <a:r>
              <a:rPr lang="fi-FI" dirty="0">
                <a:solidFill>
                  <a:srgbClr val="00529D"/>
                </a:solidFill>
                <a:latin typeface="Arial" panose="020B0604020202020204" pitchFamily="34" charset="0"/>
                <a:cs typeface="Arial" panose="020B0604020202020204" pitchFamily="34" charset="0"/>
              </a:rPr>
              <a:t>Toissijaisina tunnuslukuina käytetään eri toimialojen tuottavuutta kuvaavia muuttujia.</a:t>
            </a:r>
          </a:p>
        </p:txBody>
      </p:sp>
      <p:pic>
        <p:nvPicPr>
          <p:cNvPr id="7" name="Picture 6" descr="Logo&#10;&#10;Description automatically generated">
            <a:extLst>
              <a:ext uri="{FF2B5EF4-FFF2-40B4-BE49-F238E27FC236}">
                <a16:creationId xmlns:a16="http://schemas.microsoft.com/office/drawing/2014/main" id="{3046DE7F-492D-FB70-4511-AD1FBF32F9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000" y="144000"/>
            <a:ext cx="3555551" cy="720000"/>
          </a:xfrm>
          <a:prstGeom prst="rect">
            <a:avLst/>
          </a:prstGeom>
        </p:spPr>
      </p:pic>
      <p:pic>
        <p:nvPicPr>
          <p:cNvPr id="3" name="Picture 20" descr="A picture containing text, clock&#10;&#10;Description automatically generated">
            <a:extLst>
              <a:ext uri="{FF2B5EF4-FFF2-40B4-BE49-F238E27FC236}">
                <a16:creationId xmlns:a16="http://schemas.microsoft.com/office/drawing/2014/main" id="{0A3AA215-2E9C-60C4-0376-A3FE273825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2000" y="2406"/>
            <a:ext cx="1080000" cy="1080000"/>
          </a:xfrm>
          <a:prstGeom prst="rect">
            <a:avLst/>
          </a:prstGeom>
        </p:spPr>
      </p:pic>
    </p:spTree>
    <p:extLst>
      <p:ext uri="{BB962C8B-B14F-4D97-AF65-F5344CB8AC3E}">
        <p14:creationId xmlns:p14="http://schemas.microsoft.com/office/powerpoint/2010/main" val="1871837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4F4C95-C0B0-96AC-6002-8EA2A07B48EA}"/>
              </a:ext>
            </a:extLst>
          </p:cNvPr>
          <p:cNvSpPr>
            <a:spLocks noGrp="1"/>
          </p:cNvSpPr>
          <p:nvPr>
            <p:ph type="title"/>
          </p:nvPr>
        </p:nvSpPr>
        <p:spPr>
          <a:xfrm>
            <a:off x="838200" y="882581"/>
            <a:ext cx="10515600" cy="720000"/>
          </a:xfrm>
        </p:spPr>
        <p:txBody>
          <a:bodyPr anchor="b">
            <a:noAutofit/>
          </a:bodyPr>
          <a:lstStyle/>
          <a:p>
            <a:r>
              <a:rPr lang="fi-FI" sz="3200" dirty="0">
                <a:solidFill>
                  <a:srgbClr val="00529D"/>
                </a:solidFill>
                <a:latin typeface="Poppins" panose="00000500000000000000" pitchFamily="2" charset="0"/>
                <a:ea typeface="Calibri" panose="020F0502020204030204" pitchFamily="34" charset="0"/>
              </a:rPr>
              <a:t>M</a:t>
            </a:r>
            <a:r>
              <a:rPr lang="fi-FI" sz="3200" dirty="0">
                <a:solidFill>
                  <a:srgbClr val="00529D"/>
                </a:solidFill>
                <a:effectLst/>
                <a:latin typeface="Poppins" panose="00000500000000000000" pitchFamily="2" charset="0"/>
                <a:ea typeface="Calibri" panose="020F0502020204030204" pitchFamily="34" charset="0"/>
              </a:rPr>
              <a:t>enetelmä</a:t>
            </a:r>
            <a:endParaRPr lang="fi-FI" sz="3200" dirty="0">
              <a:solidFill>
                <a:srgbClr val="00529D"/>
              </a:solidFill>
            </a:endParaRPr>
          </a:p>
        </p:txBody>
      </p:sp>
      <p:sp>
        <p:nvSpPr>
          <p:cNvPr id="2" name="Content Placeholder 1">
            <a:extLst>
              <a:ext uri="{FF2B5EF4-FFF2-40B4-BE49-F238E27FC236}">
                <a16:creationId xmlns:a16="http://schemas.microsoft.com/office/drawing/2014/main" id="{E591F5AD-7BDD-C81A-7C6C-0DAEE50BF0DF}"/>
              </a:ext>
            </a:extLst>
          </p:cNvPr>
          <p:cNvSpPr>
            <a:spLocks noGrp="1"/>
          </p:cNvSpPr>
          <p:nvPr>
            <p:ph idx="1"/>
          </p:nvPr>
        </p:nvSpPr>
        <p:spPr/>
        <p:txBody>
          <a:bodyPr>
            <a:normAutofit fontScale="92500"/>
          </a:bodyPr>
          <a:lstStyle/>
          <a:p>
            <a:r>
              <a:rPr lang="fi-FI" dirty="0">
                <a:solidFill>
                  <a:srgbClr val="00529D"/>
                </a:solidFill>
                <a:latin typeface="Arial" panose="020B0604020202020204" pitchFamily="34" charset="0"/>
                <a:cs typeface="Arial" panose="020B0604020202020204" pitchFamily="34" charset="0"/>
              </a:rPr>
              <a:t>Kehityksen seuranta perustuu Tilastokeskuksen kunnittaiseen toimipaikkatilastoon pohjaavaan mittaamis- ja seurantamalliin (Järviluoma &amp; Kauppila, </a:t>
            </a:r>
            <a:r>
              <a:rPr lang="fi-FI" dirty="0">
                <a:solidFill>
                  <a:srgbClr val="00529D"/>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2019</a:t>
            </a:r>
            <a:r>
              <a:rPr lang="fi-FI" dirty="0">
                <a:solidFill>
                  <a:srgbClr val="00529D"/>
                </a:solidFill>
                <a:latin typeface="Arial" panose="020B0604020202020204" pitchFamily="34" charset="0"/>
                <a:cs typeface="Arial" panose="020B0604020202020204" pitchFamily="34" charset="0"/>
              </a:rPr>
              <a:t>).</a:t>
            </a:r>
          </a:p>
          <a:p>
            <a:r>
              <a:rPr lang="fi-FI" dirty="0">
                <a:solidFill>
                  <a:srgbClr val="00529D"/>
                </a:solidFill>
                <a:latin typeface="Arial" panose="020B0604020202020204" pitchFamily="34" charset="0"/>
                <a:cs typeface="Arial" panose="020B0604020202020204" pitchFamily="34" charset="0"/>
              </a:rPr>
              <a:t>Menetelmässä toimialat määriteltiin TOL (2008) -toimialaluokituksen koodeilla ja niille valittiin kutakin toimialaa kuvaavat kehityksen seurannan mahdollistavat kvantitatiiviset mittarit.</a:t>
            </a:r>
          </a:p>
          <a:p>
            <a:pPr lvl="2"/>
            <a:r>
              <a:rPr lang="fi-FI" dirty="0">
                <a:solidFill>
                  <a:srgbClr val="00529D"/>
                </a:solidFill>
                <a:latin typeface="Arial" panose="020B0604020202020204" pitchFamily="34" charset="0"/>
                <a:cs typeface="Arial" panose="020B0604020202020204" pitchFamily="34" charset="0"/>
              </a:rPr>
              <a:t>Kuusamon matkailun aluetaloudellisten vaikutusten päivitys perustuu Pekka Kauppilan (</a:t>
            </a:r>
            <a:r>
              <a:rPr lang="fi-FI" dirty="0" err="1">
                <a:solidFill>
                  <a:srgbClr val="00529D"/>
                </a:solidFill>
                <a:latin typeface="Arial" panose="020B0604020202020204" pitchFamily="34" charset="0"/>
                <a:cs typeface="Arial" panose="020B0604020202020204" pitchFamily="34" charset="0"/>
              </a:rPr>
              <a:t>Kamk</a:t>
            </a:r>
            <a:r>
              <a:rPr lang="fi-FI" dirty="0">
                <a:solidFill>
                  <a:srgbClr val="00529D"/>
                </a:solidFill>
                <a:latin typeface="Arial" panose="020B0604020202020204" pitchFamily="34" charset="0"/>
                <a:cs typeface="Arial" panose="020B0604020202020204" pitchFamily="34" charset="0"/>
              </a:rPr>
              <a:t>) viimeisimpään Kuusamon matkailutaloustutkimukseen (Kauppila, </a:t>
            </a:r>
            <a:r>
              <a:rPr lang="fi-FI" dirty="0">
                <a:solidFill>
                  <a:srgbClr val="00529D"/>
                </a:solidFill>
                <a:latin typeface="Arial" panose="020B0604020202020204" pitchFamily="34" charset="0"/>
                <a:cs typeface="Arial" panose="020B0604020202020204" pitchFamily="34" charset="0"/>
                <a:hlinkClick r:id="rId3"/>
              </a:rPr>
              <a:t>2019</a:t>
            </a:r>
            <a:r>
              <a:rPr lang="fi-FI" dirty="0">
                <a:solidFill>
                  <a:srgbClr val="00529D"/>
                </a:solidFill>
                <a:latin typeface="Arial" panose="020B0604020202020204" pitchFamily="34" charset="0"/>
                <a:cs typeface="Arial" panose="020B0604020202020204" pitchFamily="34" charset="0"/>
              </a:rPr>
              <a:t>). Matkailutuloa ja -työllisyyttä kuvaavat luvut poikkeavat TAK Oy:n matkailutaloustutkimuksen tuloksista johtuen erilaisista tutkimusmenetelmistä.</a:t>
            </a:r>
          </a:p>
          <a:p>
            <a:pPr lvl="2"/>
            <a:r>
              <a:rPr lang="fi-FI" dirty="0">
                <a:solidFill>
                  <a:srgbClr val="00529D"/>
                </a:solidFill>
                <a:latin typeface="Arial" panose="020B0604020202020204" pitchFamily="34" charset="0"/>
                <a:cs typeface="Arial" panose="020B0604020202020204" pitchFamily="34" charset="0"/>
              </a:rPr>
              <a:t>Taivalkosken matkailun aluetaloudellisten vaikutusten päivitys perustuu Pasi Satokankaan (Lapin amk) viimeisimpään Taivalkosken matkailutaloustutkimukseen (Satokangas, 2021). </a:t>
            </a:r>
          </a:p>
        </p:txBody>
      </p:sp>
      <p:pic>
        <p:nvPicPr>
          <p:cNvPr id="7" name="Picture 6" descr="Logo&#10;&#10;Description automatically generated">
            <a:extLst>
              <a:ext uri="{FF2B5EF4-FFF2-40B4-BE49-F238E27FC236}">
                <a16:creationId xmlns:a16="http://schemas.microsoft.com/office/drawing/2014/main" id="{3046DE7F-492D-FB70-4511-AD1FBF32F9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000" y="144000"/>
            <a:ext cx="3555551" cy="720000"/>
          </a:xfrm>
          <a:prstGeom prst="rect">
            <a:avLst/>
          </a:prstGeom>
        </p:spPr>
      </p:pic>
      <p:pic>
        <p:nvPicPr>
          <p:cNvPr id="21" name="Picture 20" descr="A picture containing text, clock&#10;&#10;Description automatically generated">
            <a:extLst>
              <a:ext uri="{FF2B5EF4-FFF2-40B4-BE49-F238E27FC236}">
                <a16:creationId xmlns:a16="http://schemas.microsoft.com/office/drawing/2014/main" id="{230FFB05-10E9-B09B-7DDD-1D00751B07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12000" y="2406"/>
            <a:ext cx="1080000" cy="1080000"/>
          </a:xfrm>
          <a:prstGeom prst="rect">
            <a:avLst/>
          </a:prstGeom>
        </p:spPr>
      </p:pic>
    </p:spTree>
    <p:extLst>
      <p:ext uri="{BB962C8B-B14F-4D97-AF65-F5344CB8AC3E}">
        <p14:creationId xmlns:p14="http://schemas.microsoft.com/office/powerpoint/2010/main" val="2051262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4F4C95-C0B0-96AC-6002-8EA2A07B48EA}"/>
              </a:ext>
            </a:extLst>
          </p:cNvPr>
          <p:cNvSpPr>
            <a:spLocks noGrp="1"/>
          </p:cNvSpPr>
          <p:nvPr>
            <p:ph type="title"/>
          </p:nvPr>
        </p:nvSpPr>
        <p:spPr>
          <a:xfrm>
            <a:off x="838200" y="882581"/>
            <a:ext cx="10515600" cy="720000"/>
          </a:xfrm>
        </p:spPr>
        <p:txBody>
          <a:bodyPr anchor="b">
            <a:noAutofit/>
          </a:bodyPr>
          <a:lstStyle/>
          <a:p>
            <a:r>
              <a:rPr lang="fi-FI" sz="3200" dirty="0">
                <a:solidFill>
                  <a:srgbClr val="00529D"/>
                </a:solidFill>
                <a:latin typeface="Poppins" panose="00000500000000000000" pitchFamily="2" charset="0"/>
                <a:ea typeface="Calibri" panose="020F0502020204030204" pitchFamily="34" charset="0"/>
              </a:rPr>
              <a:t>M</a:t>
            </a:r>
            <a:r>
              <a:rPr lang="fi-FI" sz="3200" dirty="0">
                <a:solidFill>
                  <a:srgbClr val="00529D"/>
                </a:solidFill>
                <a:effectLst/>
                <a:latin typeface="Poppins" panose="00000500000000000000" pitchFamily="2" charset="0"/>
                <a:ea typeface="Calibri" panose="020F0502020204030204" pitchFamily="34" charset="0"/>
              </a:rPr>
              <a:t>enetelmä</a:t>
            </a:r>
            <a:endParaRPr lang="fi-FI" sz="3200" dirty="0">
              <a:solidFill>
                <a:srgbClr val="00529D"/>
              </a:solidFill>
            </a:endParaRPr>
          </a:p>
        </p:txBody>
      </p:sp>
      <p:sp>
        <p:nvSpPr>
          <p:cNvPr id="2" name="Content Placeholder 1">
            <a:extLst>
              <a:ext uri="{FF2B5EF4-FFF2-40B4-BE49-F238E27FC236}">
                <a16:creationId xmlns:a16="http://schemas.microsoft.com/office/drawing/2014/main" id="{E591F5AD-7BDD-C81A-7C6C-0DAEE50BF0DF}"/>
              </a:ext>
            </a:extLst>
          </p:cNvPr>
          <p:cNvSpPr>
            <a:spLocks noGrp="1"/>
          </p:cNvSpPr>
          <p:nvPr>
            <p:ph idx="1"/>
          </p:nvPr>
        </p:nvSpPr>
        <p:spPr/>
        <p:txBody>
          <a:bodyPr>
            <a:normAutofit/>
          </a:bodyPr>
          <a:lstStyle/>
          <a:p>
            <a:r>
              <a:rPr lang="fi-FI" sz="2600" dirty="0">
                <a:solidFill>
                  <a:srgbClr val="00529D"/>
                </a:solidFill>
                <a:latin typeface="Arial" panose="020B0604020202020204" pitchFamily="34" charset="0"/>
                <a:cs typeface="Arial" panose="020B0604020202020204" pitchFamily="34" charset="0"/>
              </a:rPr>
              <a:t>Työvoiman määrän osalta on huomattava, että vuodesta 2021 alkaen Tilastokeskus on siirtynyt käyttämään uutta henkilöstömäärän estimointia, joka perustuu tulorekisteriin. Tarkastelun kohteena olevien toimialojen vuoden 2021 työvoimatiedot eivät ole siksi täysin vertailukelpoisia aiempien vuosien lukujen kanssa. </a:t>
            </a:r>
          </a:p>
          <a:p>
            <a:r>
              <a:rPr lang="fi-FI" sz="2600" dirty="0">
                <a:solidFill>
                  <a:srgbClr val="00529D"/>
                </a:solidFill>
                <a:latin typeface="Arial" panose="020B0604020202020204" pitchFamily="34" charset="0"/>
                <a:cs typeface="Arial" panose="020B0604020202020204" pitchFamily="34" charset="0"/>
              </a:rPr>
              <a:t>Kärkitoimialoja kokonaisuutena tarkasteltaessa on huomattava, että matkailutulossa ja -työllisyydessä on osittaista päällekkäisyyttä vähittäiskaupan ja logistiikan (henkilöliikenne) liikevaihtojen ja työllisyyslukujen kanssa.</a:t>
            </a:r>
          </a:p>
        </p:txBody>
      </p:sp>
      <p:pic>
        <p:nvPicPr>
          <p:cNvPr id="7" name="Picture 6" descr="Logo&#10;&#10;Description automatically generated">
            <a:extLst>
              <a:ext uri="{FF2B5EF4-FFF2-40B4-BE49-F238E27FC236}">
                <a16:creationId xmlns:a16="http://schemas.microsoft.com/office/drawing/2014/main" id="{3046DE7F-492D-FB70-4511-AD1FBF32F9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000" y="144000"/>
            <a:ext cx="3555551" cy="720000"/>
          </a:xfrm>
          <a:prstGeom prst="rect">
            <a:avLst/>
          </a:prstGeom>
        </p:spPr>
      </p:pic>
      <p:pic>
        <p:nvPicPr>
          <p:cNvPr id="21" name="Picture 20" descr="A picture containing text, clock&#10;&#10;Description automatically generated">
            <a:extLst>
              <a:ext uri="{FF2B5EF4-FFF2-40B4-BE49-F238E27FC236}">
                <a16:creationId xmlns:a16="http://schemas.microsoft.com/office/drawing/2014/main" id="{230FFB05-10E9-B09B-7DDD-1D00751B07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2000" y="2406"/>
            <a:ext cx="1080000" cy="1080000"/>
          </a:xfrm>
          <a:prstGeom prst="rect">
            <a:avLst/>
          </a:prstGeom>
        </p:spPr>
      </p:pic>
    </p:spTree>
    <p:extLst>
      <p:ext uri="{BB962C8B-B14F-4D97-AF65-F5344CB8AC3E}">
        <p14:creationId xmlns:p14="http://schemas.microsoft.com/office/powerpoint/2010/main" val="4227673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4F4C95-C0B0-96AC-6002-8EA2A07B48EA}"/>
              </a:ext>
            </a:extLst>
          </p:cNvPr>
          <p:cNvSpPr>
            <a:spLocks noGrp="1"/>
          </p:cNvSpPr>
          <p:nvPr>
            <p:ph type="title"/>
          </p:nvPr>
        </p:nvSpPr>
        <p:spPr>
          <a:xfrm>
            <a:off x="4083464" y="435130"/>
            <a:ext cx="7841834" cy="720000"/>
          </a:xfrm>
          <a:ln>
            <a:noFill/>
          </a:ln>
        </p:spPr>
        <p:txBody>
          <a:bodyPr anchor="b">
            <a:noAutofit/>
          </a:bodyPr>
          <a:lstStyle/>
          <a:p>
            <a:r>
              <a:rPr lang="fi-FI" sz="3200" dirty="0">
                <a:solidFill>
                  <a:srgbClr val="00529D"/>
                </a:solidFill>
                <a:latin typeface="Poppins" panose="00000500000000000000" pitchFamily="2" charset="0"/>
              </a:rPr>
              <a:t>Kuusamon ja Taivalkosken yritystoimipaikat </a:t>
            </a:r>
            <a:endParaRPr lang="fi-FI" sz="3200" dirty="0">
              <a:solidFill>
                <a:srgbClr val="00529D"/>
              </a:solidFill>
            </a:endParaRPr>
          </a:p>
        </p:txBody>
      </p:sp>
      <p:pic>
        <p:nvPicPr>
          <p:cNvPr id="7" name="Picture 6" descr="Logo&#10;&#10;Description automatically generated">
            <a:extLst>
              <a:ext uri="{FF2B5EF4-FFF2-40B4-BE49-F238E27FC236}">
                <a16:creationId xmlns:a16="http://schemas.microsoft.com/office/drawing/2014/main" id="{3046DE7F-492D-FB70-4511-AD1FBF32F9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000" y="144000"/>
            <a:ext cx="3555551" cy="720000"/>
          </a:xfrm>
          <a:prstGeom prst="rect">
            <a:avLst/>
          </a:prstGeom>
        </p:spPr>
      </p:pic>
      <p:cxnSp>
        <p:nvCxnSpPr>
          <p:cNvPr id="5" name="Straight Connector 4">
            <a:extLst>
              <a:ext uri="{FF2B5EF4-FFF2-40B4-BE49-F238E27FC236}">
                <a16:creationId xmlns:a16="http://schemas.microsoft.com/office/drawing/2014/main" id="{EE04A6D6-8A0B-369B-65B8-CEC2560E14DB}"/>
              </a:ext>
            </a:extLst>
          </p:cNvPr>
          <p:cNvCxnSpPr/>
          <p:nvPr/>
        </p:nvCxnSpPr>
        <p:spPr>
          <a:xfrm>
            <a:off x="3960000" y="180000"/>
            <a:ext cx="0" cy="576000"/>
          </a:xfrm>
          <a:prstGeom prst="line">
            <a:avLst/>
          </a:prstGeom>
          <a:ln w="19050">
            <a:solidFill>
              <a:srgbClr val="81B87F"/>
            </a:solidFill>
          </a:ln>
        </p:spPr>
        <p:style>
          <a:lnRef idx="1">
            <a:schemeClr val="accent1"/>
          </a:lnRef>
          <a:fillRef idx="0">
            <a:schemeClr val="accent1"/>
          </a:fillRef>
          <a:effectRef idx="0">
            <a:schemeClr val="accent1"/>
          </a:effectRef>
          <a:fontRef idx="minor">
            <a:schemeClr val="tx1"/>
          </a:fontRef>
        </p:style>
      </p:cxnSp>
      <p:graphicFrame>
        <p:nvGraphicFramePr>
          <p:cNvPr id="3" name="Kaavio 2">
            <a:extLst>
              <a:ext uri="{FF2B5EF4-FFF2-40B4-BE49-F238E27FC236}">
                <a16:creationId xmlns:a16="http://schemas.microsoft.com/office/drawing/2014/main" id="{CDF93FCB-40F4-5939-FC6A-D4EBEDFC7D1D}"/>
              </a:ext>
            </a:extLst>
          </p:cNvPr>
          <p:cNvGraphicFramePr>
            <a:graphicFrameLocks/>
          </p:cNvGraphicFramePr>
          <p:nvPr>
            <p:extLst>
              <p:ext uri="{D42A27DB-BD31-4B8C-83A1-F6EECF244321}">
                <p14:modId xmlns:p14="http://schemas.microsoft.com/office/powerpoint/2010/main" val="2561938495"/>
              </p:ext>
            </p:extLst>
          </p:nvPr>
        </p:nvGraphicFramePr>
        <p:xfrm>
          <a:off x="780000" y="1197545"/>
          <a:ext cx="5040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Kaavio 5">
            <a:extLst>
              <a:ext uri="{FF2B5EF4-FFF2-40B4-BE49-F238E27FC236}">
                <a16:creationId xmlns:a16="http://schemas.microsoft.com/office/drawing/2014/main" id="{F4C4BAF9-44DF-7E7D-F216-FBD4023975BB}"/>
              </a:ext>
            </a:extLst>
          </p:cNvPr>
          <p:cNvGraphicFramePr>
            <a:graphicFrameLocks/>
          </p:cNvGraphicFramePr>
          <p:nvPr>
            <p:extLst>
              <p:ext uri="{D42A27DB-BD31-4B8C-83A1-F6EECF244321}">
                <p14:modId xmlns:p14="http://schemas.microsoft.com/office/powerpoint/2010/main" val="597993115"/>
              </p:ext>
            </p:extLst>
          </p:nvPr>
        </p:nvGraphicFramePr>
        <p:xfrm>
          <a:off x="780000" y="3842019"/>
          <a:ext cx="5040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Kaavio 7">
            <a:extLst>
              <a:ext uri="{FF2B5EF4-FFF2-40B4-BE49-F238E27FC236}">
                <a16:creationId xmlns:a16="http://schemas.microsoft.com/office/drawing/2014/main" id="{F6A0D7EE-4982-FAC3-2EE7-3D735C405BA5}"/>
              </a:ext>
            </a:extLst>
          </p:cNvPr>
          <p:cNvGraphicFramePr>
            <a:graphicFrameLocks/>
          </p:cNvGraphicFramePr>
          <p:nvPr>
            <p:extLst>
              <p:ext uri="{D42A27DB-BD31-4B8C-83A1-F6EECF244321}">
                <p14:modId xmlns:p14="http://schemas.microsoft.com/office/powerpoint/2010/main" val="2055158942"/>
              </p:ext>
            </p:extLst>
          </p:nvPr>
        </p:nvGraphicFramePr>
        <p:xfrm>
          <a:off x="6371775" y="1203704"/>
          <a:ext cx="5040000" cy="27432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5" name="Kaavio 24">
            <a:extLst>
              <a:ext uri="{FF2B5EF4-FFF2-40B4-BE49-F238E27FC236}">
                <a16:creationId xmlns:a16="http://schemas.microsoft.com/office/drawing/2014/main" id="{3B87C3E1-E7C6-64D0-4658-28948A3A8310}"/>
              </a:ext>
            </a:extLst>
          </p:cNvPr>
          <p:cNvGraphicFramePr>
            <a:graphicFrameLocks/>
          </p:cNvGraphicFramePr>
          <p:nvPr>
            <p:extLst>
              <p:ext uri="{D42A27DB-BD31-4B8C-83A1-F6EECF244321}">
                <p14:modId xmlns:p14="http://schemas.microsoft.com/office/powerpoint/2010/main" val="1004104995"/>
              </p:ext>
            </p:extLst>
          </p:nvPr>
        </p:nvGraphicFramePr>
        <p:xfrm>
          <a:off x="6371775" y="3940745"/>
          <a:ext cx="5040000" cy="2743200"/>
        </p:xfrm>
        <a:graphic>
          <a:graphicData uri="http://schemas.openxmlformats.org/drawingml/2006/chart">
            <c:chart xmlns:c="http://schemas.openxmlformats.org/drawingml/2006/chart" xmlns:r="http://schemas.openxmlformats.org/officeDocument/2006/relationships" r:id="rId6"/>
          </a:graphicData>
        </a:graphic>
      </p:graphicFrame>
      <p:pic>
        <p:nvPicPr>
          <p:cNvPr id="2" name="Picture 20" descr="A picture containing text, clock&#10;&#10;Description automatically generated">
            <a:extLst>
              <a:ext uri="{FF2B5EF4-FFF2-40B4-BE49-F238E27FC236}">
                <a16:creationId xmlns:a16="http://schemas.microsoft.com/office/drawing/2014/main" id="{7BC95833-70DA-8889-E546-C616E4D179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12000" y="2406"/>
            <a:ext cx="1080000" cy="1080000"/>
          </a:xfrm>
          <a:prstGeom prst="rect">
            <a:avLst/>
          </a:prstGeom>
        </p:spPr>
      </p:pic>
      <p:sp>
        <p:nvSpPr>
          <p:cNvPr id="10" name="TextBox 12">
            <a:extLst>
              <a:ext uri="{FF2B5EF4-FFF2-40B4-BE49-F238E27FC236}">
                <a16:creationId xmlns:a16="http://schemas.microsoft.com/office/drawing/2014/main" id="{70785650-AA05-AA66-FA7A-33F25A34193F}"/>
              </a:ext>
            </a:extLst>
          </p:cNvPr>
          <p:cNvSpPr txBox="1"/>
          <p:nvPr/>
        </p:nvSpPr>
        <p:spPr>
          <a:xfrm>
            <a:off x="894300" y="6515187"/>
            <a:ext cx="3793711" cy="230832"/>
          </a:xfrm>
          <a:prstGeom prst="rect">
            <a:avLst/>
          </a:prstGeom>
          <a:noFill/>
          <a:ln>
            <a:solidFill>
              <a:srgbClr val="1C3F47"/>
            </a:solidFill>
          </a:ln>
        </p:spPr>
        <p:txBody>
          <a:bodyPr wrap="square" rtlCol="0">
            <a:spAutoFit/>
          </a:bodyPr>
          <a:lstStyle/>
          <a:p>
            <a:r>
              <a:rPr lang="fi-FI" sz="900" dirty="0">
                <a:latin typeface="Arial" panose="020B0604020202020204" pitchFamily="34" charset="0"/>
                <a:cs typeface="Arial" panose="020B0604020202020204" pitchFamily="34" charset="0"/>
              </a:rPr>
              <a:t>Vuoden 2021 työvoimaluvut eivät täysin verrannollisia aiempiin vuosiin.</a:t>
            </a:r>
          </a:p>
        </p:txBody>
      </p:sp>
    </p:spTree>
    <p:extLst>
      <p:ext uri="{BB962C8B-B14F-4D97-AF65-F5344CB8AC3E}">
        <p14:creationId xmlns:p14="http://schemas.microsoft.com/office/powerpoint/2010/main" val="4290474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4F4C95-C0B0-96AC-6002-8EA2A07B48EA}"/>
              </a:ext>
            </a:extLst>
          </p:cNvPr>
          <p:cNvSpPr>
            <a:spLocks noGrp="1"/>
          </p:cNvSpPr>
          <p:nvPr>
            <p:ph type="title"/>
          </p:nvPr>
        </p:nvSpPr>
        <p:spPr>
          <a:xfrm>
            <a:off x="4083465" y="435130"/>
            <a:ext cx="6384510" cy="720000"/>
          </a:xfrm>
          <a:ln>
            <a:noFill/>
          </a:ln>
        </p:spPr>
        <p:txBody>
          <a:bodyPr anchor="b">
            <a:noAutofit/>
          </a:bodyPr>
          <a:lstStyle/>
          <a:p>
            <a:r>
              <a:rPr lang="fi-FI" sz="3200" dirty="0">
                <a:solidFill>
                  <a:srgbClr val="00529D"/>
                </a:solidFill>
                <a:latin typeface="Poppins" panose="00000500000000000000" pitchFamily="2" charset="0"/>
                <a:ea typeface="Calibri" panose="020F0502020204030204" pitchFamily="34" charset="0"/>
              </a:rPr>
              <a:t>Kuusamon ja Taivalkosken k</a:t>
            </a:r>
            <a:r>
              <a:rPr lang="fi-FI" sz="3200" dirty="0">
                <a:solidFill>
                  <a:srgbClr val="00529D"/>
                </a:solidFill>
                <a:effectLst/>
                <a:latin typeface="Poppins" panose="00000500000000000000" pitchFamily="2" charset="0"/>
                <a:ea typeface="Calibri" panose="020F0502020204030204" pitchFamily="34" charset="0"/>
              </a:rPr>
              <a:t>ärkitoimialojen avainluvut </a:t>
            </a:r>
            <a:endParaRPr lang="fi-FI" sz="3200" dirty="0">
              <a:solidFill>
                <a:srgbClr val="00529D"/>
              </a:solidFill>
            </a:endParaRPr>
          </a:p>
        </p:txBody>
      </p:sp>
      <p:pic>
        <p:nvPicPr>
          <p:cNvPr id="7" name="Picture 6" descr="Logo&#10;&#10;Description automatically generated">
            <a:extLst>
              <a:ext uri="{FF2B5EF4-FFF2-40B4-BE49-F238E27FC236}">
                <a16:creationId xmlns:a16="http://schemas.microsoft.com/office/drawing/2014/main" id="{3046DE7F-492D-FB70-4511-AD1FBF32F9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000" y="144000"/>
            <a:ext cx="3555551" cy="720000"/>
          </a:xfrm>
          <a:prstGeom prst="rect">
            <a:avLst/>
          </a:prstGeom>
        </p:spPr>
      </p:pic>
      <p:cxnSp>
        <p:nvCxnSpPr>
          <p:cNvPr id="5" name="Straight Connector 4">
            <a:extLst>
              <a:ext uri="{FF2B5EF4-FFF2-40B4-BE49-F238E27FC236}">
                <a16:creationId xmlns:a16="http://schemas.microsoft.com/office/drawing/2014/main" id="{EE04A6D6-8A0B-369B-65B8-CEC2560E14DB}"/>
              </a:ext>
            </a:extLst>
          </p:cNvPr>
          <p:cNvCxnSpPr/>
          <p:nvPr/>
        </p:nvCxnSpPr>
        <p:spPr>
          <a:xfrm>
            <a:off x="3960000" y="180000"/>
            <a:ext cx="0" cy="576000"/>
          </a:xfrm>
          <a:prstGeom prst="line">
            <a:avLst/>
          </a:prstGeom>
          <a:ln w="19050">
            <a:solidFill>
              <a:srgbClr val="81B87F"/>
            </a:solidFill>
          </a:ln>
        </p:spPr>
        <p:style>
          <a:lnRef idx="1">
            <a:schemeClr val="accent1"/>
          </a:lnRef>
          <a:fillRef idx="0">
            <a:schemeClr val="accent1"/>
          </a:fillRef>
          <a:effectRef idx="0">
            <a:schemeClr val="accent1"/>
          </a:effectRef>
          <a:fontRef idx="minor">
            <a:schemeClr val="tx1"/>
          </a:fontRef>
        </p:style>
      </p:cxnSp>
      <p:pic>
        <p:nvPicPr>
          <p:cNvPr id="3" name="Picture 20" descr="A picture containing text, clock&#10;&#10;Description automatically generated">
            <a:extLst>
              <a:ext uri="{FF2B5EF4-FFF2-40B4-BE49-F238E27FC236}">
                <a16:creationId xmlns:a16="http://schemas.microsoft.com/office/drawing/2014/main" id="{A91A692E-7E8C-4635-6F79-B9AEB75D70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2000" y="2406"/>
            <a:ext cx="1080000" cy="1080000"/>
          </a:xfrm>
          <a:prstGeom prst="rect">
            <a:avLst/>
          </a:prstGeom>
        </p:spPr>
      </p:pic>
      <p:sp>
        <p:nvSpPr>
          <p:cNvPr id="8" name="TextBox 12">
            <a:extLst>
              <a:ext uri="{FF2B5EF4-FFF2-40B4-BE49-F238E27FC236}">
                <a16:creationId xmlns:a16="http://schemas.microsoft.com/office/drawing/2014/main" id="{40473786-F2AC-E7BA-3C29-20ED561F2F6D}"/>
              </a:ext>
            </a:extLst>
          </p:cNvPr>
          <p:cNvSpPr txBox="1"/>
          <p:nvPr/>
        </p:nvSpPr>
        <p:spPr>
          <a:xfrm>
            <a:off x="6248400" y="5813337"/>
            <a:ext cx="3818861" cy="230832"/>
          </a:xfrm>
          <a:prstGeom prst="rect">
            <a:avLst/>
          </a:prstGeom>
          <a:noFill/>
          <a:ln>
            <a:solidFill>
              <a:srgbClr val="1C3F47"/>
            </a:solidFill>
          </a:ln>
        </p:spPr>
        <p:txBody>
          <a:bodyPr wrap="square" rtlCol="0">
            <a:spAutoFit/>
          </a:bodyPr>
          <a:lstStyle/>
          <a:p>
            <a:r>
              <a:rPr lang="fi-FI" sz="900" dirty="0">
                <a:latin typeface="Arial" panose="020B0604020202020204" pitchFamily="34" charset="0"/>
                <a:cs typeface="Arial" panose="020B0604020202020204" pitchFamily="34" charset="0"/>
              </a:rPr>
              <a:t>Vuoden 2021 työvoimaluvut eivät täysin verrannollisia aiempiin vuosiin.</a:t>
            </a:r>
          </a:p>
        </p:txBody>
      </p:sp>
      <p:graphicFrame>
        <p:nvGraphicFramePr>
          <p:cNvPr id="12" name="Kaavio 11">
            <a:extLst>
              <a:ext uri="{FF2B5EF4-FFF2-40B4-BE49-F238E27FC236}">
                <a16:creationId xmlns:a16="http://schemas.microsoft.com/office/drawing/2014/main" id="{19A70F8E-487A-FBA4-6A52-70890CE4CEB5}"/>
              </a:ext>
            </a:extLst>
          </p:cNvPr>
          <p:cNvGraphicFramePr>
            <a:graphicFrameLocks/>
          </p:cNvGraphicFramePr>
          <p:nvPr>
            <p:extLst>
              <p:ext uri="{D42A27DB-BD31-4B8C-83A1-F6EECF244321}">
                <p14:modId xmlns:p14="http://schemas.microsoft.com/office/powerpoint/2010/main" val="1639603036"/>
              </p:ext>
            </p:extLst>
          </p:nvPr>
        </p:nvGraphicFramePr>
        <p:xfrm>
          <a:off x="144000" y="1574250"/>
          <a:ext cx="5764666" cy="414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Kaavio 12">
            <a:extLst>
              <a:ext uri="{FF2B5EF4-FFF2-40B4-BE49-F238E27FC236}">
                <a16:creationId xmlns:a16="http://schemas.microsoft.com/office/drawing/2014/main" id="{23834043-DFC8-5507-8DEB-C9A48D942087}"/>
              </a:ext>
            </a:extLst>
          </p:cNvPr>
          <p:cNvGraphicFramePr>
            <a:graphicFrameLocks/>
          </p:cNvGraphicFramePr>
          <p:nvPr>
            <p:extLst>
              <p:ext uri="{D42A27DB-BD31-4B8C-83A1-F6EECF244321}">
                <p14:modId xmlns:p14="http://schemas.microsoft.com/office/powerpoint/2010/main" val="3763269282"/>
              </p:ext>
            </p:extLst>
          </p:nvPr>
        </p:nvGraphicFramePr>
        <p:xfrm>
          <a:off x="6022966" y="1574250"/>
          <a:ext cx="5765184" cy="4140000"/>
        </p:xfrm>
        <a:graphic>
          <a:graphicData uri="http://schemas.openxmlformats.org/drawingml/2006/chart">
            <c:chart xmlns:c="http://schemas.openxmlformats.org/drawingml/2006/chart" xmlns:r="http://schemas.openxmlformats.org/officeDocument/2006/relationships" r:id="rId5"/>
          </a:graphicData>
        </a:graphic>
      </p:graphicFrame>
      <p:sp>
        <p:nvSpPr>
          <p:cNvPr id="14" name="TextBox 12">
            <a:extLst>
              <a:ext uri="{FF2B5EF4-FFF2-40B4-BE49-F238E27FC236}">
                <a16:creationId xmlns:a16="http://schemas.microsoft.com/office/drawing/2014/main" id="{46EC148E-81D7-5E6C-8E5F-D8B3F2822C6C}"/>
              </a:ext>
            </a:extLst>
          </p:cNvPr>
          <p:cNvSpPr txBox="1"/>
          <p:nvPr/>
        </p:nvSpPr>
        <p:spPr>
          <a:xfrm>
            <a:off x="2676525" y="6163367"/>
            <a:ext cx="6838950" cy="230832"/>
          </a:xfrm>
          <a:prstGeom prst="rect">
            <a:avLst/>
          </a:prstGeom>
          <a:noFill/>
          <a:ln>
            <a:solidFill>
              <a:srgbClr val="1C3F47"/>
            </a:solidFill>
          </a:ln>
        </p:spPr>
        <p:txBody>
          <a:bodyPr wrap="square" rtlCol="0">
            <a:spAutoFit/>
          </a:bodyPr>
          <a:lstStyle/>
          <a:p>
            <a:r>
              <a:rPr lang="fi-FI" sz="900" dirty="0">
                <a:latin typeface="Arial" panose="020B0604020202020204" pitchFamily="34" charset="0"/>
                <a:cs typeface="Arial" panose="020B0604020202020204" pitchFamily="34" charset="0"/>
              </a:rPr>
              <a:t>Matkailun liikevaihto- ja työvoimaluvuissa osittaista päällekkäisyyttä vähittäiskaupan ja logistiikan (henkilöliikenne) lukujen kanssa.</a:t>
            </a:r>
          </a:p>
        </p:txBody>
      </p:sp>
      <p:sp>
        <p:nvSpPr>
          <p:cNvPr id="16" name="TextBox 12">
            <a:extLst>
              <a:ext uri="{FF2B5EF4-FFF2-40B4-BE49-F238E27FC236}">
                <a16:creationId xmlns:a16="http://schemas.microsoft.com/office/drawing/2014/main" id="{AE6076D2-7BF6-5587-7878-0053578AA8C1}"/>
              </a:ext>
            </a:extLst>
          </p:cNvPr>
          <p:cNvSpPr txBox="1"/>
          <p:nvPr/>
        </p:nvSpPr>
        <p:spPr>
          <a:xfrm>
            <a:off x="3117042" y="6510633"/>
            <a:ext cx="5811847" cy="230832"/>
          </a:xfrm>
          <a:prstGeom prst="rect">
            <a:avLst/>
          </a:prstGeom>
          <a:noFill/>
          <a:ln>
            <a:solidFill>
              <a:srgbClr val="1C3F47"/>
            </a:solidFill>
          </a:ln>
        </p:spPr>
        <p:txBody>
          <a:bodyPr wrap="square" rtlCol="0">
            <a:spAutoFit/>
          </a:bodyPr>
          <a:lstStyle/>
          <a:p>
            <a:r>
              <a:rPr lang="fi-FI" sz="900" dirty="0">
                <a:latin typeface="Arial" panose="020B0604020202020204" pitchFamily="34" charset="0"/>
                <a:cs typeface="Arial" panose="020B0604020202020204" pitchFamily="34" charset="0"/>
              </a:rPr>
              <a:t>Taivalkosken logistiikka-alan liikevaihto- ja työvoimatietoja ei ole saatavilla kattavasti vuosilta 2019 ja 2020.</a:t>
            </a:r>
          </a:p>
        </p:txBody>
      </p:sp>
    </p:spTree>
    <p:extLst>
      <p:ext uri="{BB962C8B-B14F-4D97-AF65-F5344CB8AC3E}">
        <p14:creationId xmlns:p14="http://schemas.microsoft.com/office/powerpoint/2010/main" val="4168786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4F4C95-C0B0-96AC-6002-8EA2A07B48EA}"/>
              </a:ext>
            </a:extLst>
          </p:cNvPr>
          <p:cNvSpPr>
            <a:spLocks noGrp="1"/>
          </p:cNvSpPr>
          <p:nvPr>
            <p:ph type="title"/>
          </p:nvPr>
        </p:nvSpPr>
        <p:spPr>
          <a:xfrm>
            <a:off x="4082845" y="438480"/>
            <a:ext cx="5896049" cy="720000"/>
          </a:xfrm>
        </p:spPr>
        <p:txBody>
          <a:bodyPr anchor="b">
            <a:noAutofit/>
          </a:bodyPr>
          <a:lstStyle/>
          <a:p>
            <a:r>
              <a:rPr lang="fi-FI" sz="3200" dirty="0">
                <a:solidFill>
                  <a:srgbClr val="00529D"/>
                </a:solidFill>
                <a:effectLst/>
                <a:latin typeface="Poppins" panose="00000500000000000000" pitchFamily="2" charset="0"/>
                <a:ea typeface="Calibri" panose="020F0502020204030204" pitchFamily="34" charset="0"/>
              </a:rPr>
              <a:t>Kuusamon ja Taivalkosken</a:t>
            </a:r>
            <a:br>
              <a:rPr lang="fi-FI" sz="3200" dirty="0">
                <a:solidFill>
                  <a:srgbClr val="00529D"/>
                </a:solidFill>
                <a:effectLst/>
                <a:latin typeface="Poppins" panose="00000500000000000000" pitchFamily="2" charset="0"/>
                <a:ea typeface="Calibri" panose="020F0502020204030204" pitchFamily="34" charset="0"/>
              </a:rPr>
            </a:br>
            <a:r>
              <a:rPr lang="fi-FI" sz="3200" dirty="0">
                <a:solidFill>
                  <a:srgbClr val="00529D"/>
                </a:solidFill>
                <a:effectLst/>
                <a:latin typeface="Poppins" panose="00000500000000000000" pitchFamily="2" charset="0"/>
                <a:ea typeface="Calibri" panose="020F0502020204030204" pitchFamily="34" charset="0"/>
              </a:rPr>
              <a:t>alkutuotannon kehitys</a:t>
            </a:r>
            <a:endParaRPr lang="fi-FI" sz="3200" dirty="0">
              <a:solidFill>
                <a:srgbClr val="00529D"/>
              </a:solidFill>
            </a:endParaRPr>
          </a:p>
        </p:txBody>
      </p:sp>
      <p:pic>
        <p:nvPicPr>
          <p:cNvPr id="7" name="Picture 6" descr="Logo&#10;&#10;Description automatically generated">
            <a:extLst>
              <a:ext uri="{FF2B5EF4-FFF2-40B4-BE49-F238E27FC236}">
                <a16:creationId xmlns:a16="http://schemas.microsoft.com/office/drawing/2014/main" id="{3046DE7F-492D-FB70-4511-AD1FBF32F9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000" y="144000"/>
            <a:ext cx="3555551" cy="720000"/>
          </a:xfrm>
          <a:prstGeom prst="rect">
            <a:avLst/>
          </a:prstGeom>
        </p:spPr>
      </p:pic>
      <p:cxnSp>
        <p:nvCxnSpPr>
          <p:cNvPr id="26" name="Straight Connector 25">
            <a:extLst>
              <a:ext uri="{FF2B5EF4-FFF2-40B4-BE49-F238E27FC236}">
                <a16:creationId xmlns:a16="http://schemas.microsoft.com/office/drawing/2014/main" id="{C5A9E5E7-DB1B-8DF3-112B-8B096282E663}"/>
              </a:ext>
            </a:extLst>
          </p:cNvPr>
          <p:cNvCxnSpPr>
            <a:cxnSpLocks/>
          </p:cNvCxnSpPr>
          <p:nvPr/>
        </p:nvCxnSpPr>
        <p:spPr>
          <a:xfrm flipV="1">
            <a:off x="5978063" y="1977685"/>
            <a:ext cx="10115" cy="1070317"/>
          </a:xfrm>
          <a:prstGeom prst="line">
            <a:avLst/>
          </a:prstGeom>
        </p:spPr>
        <p:style>
          <a:lnRef idx="1">
            <a:schemeClr val="dk1"/>
          </a:lnRef>
          <a:fillRef idx="0">
            <a:schemeClr val="dk1"/>
          </a:fillRef>
          <a:effectRef idx="0">
            <a:schemeClr val="dk1"/>
          </a:effectRef>
          <a:fontRef idx="minor">
            <a:schemeClr val="tx1"/>
          </a:fontRef>
        </p:style>
      </p:cxnSp>
      <p:pic>
        <p:nvPicPr>
          <p:cNvPr id="28" name="Picture 6">
            <a:extLst>
              <a:ext uri="{FF2B5EF4-FFF2-40B4-BE49-F238E27FC236}">
                <a16:creationId xmlns:a16="http://schemas.microsoft.com/office/drawing/2014/main" id="{A81FE9FB-D49C-7051-CCB9-ACC268F6BB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6000" y="1999972"/>
            <a:ext cx="666668" cy="720000"/>
          </a:xfrm>
          <a:prstGeom prst="rect">
            <a:avLst/>
          </a:prstGeom>
          <a:noFill/>
          <a:extLst>
            <a:ext uri="{909E8E84-426E-40DD-AFC4-6F175D3DCCD1}">
              <a14:hiddenFill xmlns:a14="http://schemas.microsoft.com/office/drawing/2010/main">
                <a:solidFill>
                  <a:srgbClr val="FFFFFF"/>
                </a:solidFill>
              </a14:hiddenFill>
            </a:ext>
          </a:extLst>
        </p:spPr>
      </p:pic>
      <p:sp>
        <p:nvSpPr>
          <p:cNvPr id="29" name="Content Placeholder 6">
            <a:extLst>
              <a:ext uri="{FF2B5EF4-FFF2-40B4-BE49-F238E27FC236}">
                <a16:creationId xmlns:a16="http://schemas.microsoft.com/office/drawing/2014/main" id="{51C31C7D-3D6F-479A-0856-6F703C3708BA}"/>
              </a:ext>
            </a:extLst>
          </p:cNvPr>
          <p:cNvSpPr txBox="1">
            <a:spLocks/>
          </p:cNvSpPr>
          <p:nvPr/>
        </p:nvSpPr>
        <p:spPr>
          <a:xfrm>
            <a:off x="5916178" y="1619562"/>
            <a:ext cx="1440000" cy="2880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Dosis" panose="02010503020202060003"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Dosis" panose="02010503020202060003"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Dosis" panose="02010503020202060003"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Dosis" panose="02010503020202060003"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Dosis" panose="02010503020202060003"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i-FI" sz="1800" b="1" dirty="0">
                <a:solidFill>
                  <a:srgbClr val="5B626C"/>
                </a:solidFill>
                <a:latin typeface="Arial" panose="020B0604020202020204" pitchFamily="34" charset="0"/>
                <a:cs typeface="Arial" panose="020B0604020202020204" pitchFamily="34" charset="0"/>
              </a:rPr>
              <a:t>Taivalkoski</a:t>
            </a:r>
            <a:endParaRPr lang="fi-FI" b="1" dirty="0">
              <a:solidFill>
                <a:srgbClr val="5B626C"/>
              </a:solidFill>
              <a:latin typeface="Arial" panose="020B0604020202020204" pitchFamily="34" charset="0"/>
              <a:cs typeface="Arial" panose="020B0604020202020204" pitchFamily="34" charset="0"/>
            </a:endParaRPr>
          </a:p>
        </p:txBody>
      </p:sp>
      <p:cxnSp>
        <p:nvCxnSpPr>
          <p:cNvPr id="32" name="Straight Connector 31">
            <a:extLst>
              <a:ext uri="{FF2B5EF4-FFF2-40B4-BE49-F238E27FC236}">
                <a16:creationId xmlns:a16="http://schemas.microsoft.com/office/drawing/2014/main" id="{84D0E250-9819-59A7-0350-A0B085A5ED35}"/>
              </a:ext>
            </a:extLst>
          </p:cNvPr>
          <p:cNvCxnSpPr>
            <a:cxnSpLocks/>
            <a:endCxn id="31" idx="2"/>
          </p:cNvCxnSpPr>
          <p:nvPr/>
        </p:nvCxnSpPr>
        <p:spPr>
          <a:xfrm flipV="1">
            <a:off x="5980177" y="5484299"/>
            <a:ext cx="8001" cy="1067238"/>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C16E384C-EF23-CB0E-A769-720D5CB35731}"/>
              </a:ext>
            </a:extLst>
          </p:cNvPr>
          <p:cNvCxnSpPr/>
          <p:nvPr/>
        </p:nvCxnSpPr>
        <p:spPr>
          <a:xfrm>
            <a:off x="3960000" y="180000"/>
            <a:ext cx="0" cy="576000"/>
          </a:xfrm>
          <a:prstGeom prst="line">
            <a:avLst/>
          </a:prstGeom>
          <a:ln w="19050">
            <a:solidFill>
              <a:srgbClr val="81B87F"/>
            </a:solidFill>
          </a:ln>
        </p:spPr>
        <p:style>
          <a:lnRef idx="1">
            <a:schemeClr val="accent1"/>
          </a:lnRef>
          <a:fillRef idx="0">
            <a:schemeClr val="accent1"/>
          </a:fillRef>
          <a:effectRef idx="0">
            <a:schemeClr val="accent1"/>
          </a:effectRef>
          <a:fontRef idx="minor">
            <a:schemeClr val="tx1"/>
          </a:fontRef>
        </p:style>
      </p:cxnSp>
      <p:pic>
        <p:nvPicPr>
          <p:cNvPr id="27" name="Picture 4">
            <a:extLst>
              <a:ext uri="{FF2B5EF4-FFF2-40B4-BE49-F238E27FC236}">
                <a16:creationId xmlns:a16="http://schemas.microsoft.com/office/drawing/2014/main" id="{581FB1E8-C68F-C519-E953-02416B3CEF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68000" y="1999972"/>
            <a:ext cx="642856" cy="720000"/>
          </a:xfrm>
          <a:prstGeom prst="rect">
            <a:avLst/>
          </a:prstGeom>
          <a:noFill/>
          <a:extLst>
            <a:ext uri="{909E8E84-426E-40DD-AFC4-6F175D3DCCD1}">
              <a14:hiddenFill xmlns:a14="http://schemas.microsoft.com/office/drawing/2010/main">
                <a:solidFill>
                  <a:srgbClr val="FFFFFF"/>
                </a:solidFill>
              </a14:hiddenFill>
            </a:ext>
          </a:extLst>
        </p:spPr>
      </p:pic>
      <p:sp>
        <p:nvSpPr>
          <p:cNvPr id="20" name="Content Placeholder 6">
            <a:extLst>
              <a:ext uri="{FF2B5EF4-FFF2-40B4-BE49-F238E27FC236}">
                <a16:creationId xmlns:a16="http://schemas.microsoft.com/office/drawing/2014/main" id="{816DCFA9-D191-EDBB-BA27-1A0AA945E979}"/>
              </a:ext>
            </a:extLst>
          </p:cNvPr>
          <p:cNvSpPr>
            <a:spLocks noGrp="1"/>
          </p:cNvSpPr>
          <p:nvPr>
            <p:ph idx="1"/>
          </p:nvPr>
        </p:nvSpPr>
        <p:spPr>
          <a:xfrm>
            <a:off x="4548178" y="1618974"/>
            <a:ext cx="1440000" cy="288000"/>
          </a:xfrm>
        </p:spPr>
        <p:txBody>
          <a:bodyPr>
            <a:noAutofit/>
          </a:bodyPr>
          <a:lstStyle/>
          <a:p>
            <a:pPr marL="0" indent="0" algn="ctr">
              <a:buNone/>
            </a:pPr>
            <a:r>
              <a:rPr lang="fi-FI" sz="1800" b="1" dirty="0">
                <a:solidFill>
                  <a:srgbClr val="5B626C"/>
                </a:solidFill>
                <a:latin typeface="Arial" panose="020B0604020202020204" pitchFamily="34" charset="0"/>
                <a:cs typeface="Arial" panose="020B0604020202020204" pitchFamily="34" charset="0"/>
              </a:rPr>
              <a:t>Kuusamo</a:t>
            </a:r>
            <a:endParaRPr lang="fi-FI" sz="2000" b="1" dirty="0">
              <a:solidFill>
                <a:srgbClr val="5B626C"/>
              </a:solidFill>
              <a:latin typeface="Arial" panose="020B0604020202020204" pitchFamily="34" charset="0"/>
              <a:cs typeface="Arial" panose="020B0604020202020204" pitchFamily="34" charset="0"/>
            </a:endParaRPr>
          </a:p>
        </p:txBody>
      </p:sp>
      <p:graphicFrame>
        <p:nvGraphicFramePr>
          <p:cNvPr id="31" name="Table 23">
            <a:extLst>
              <a:ext uri="{FF2B5EF4-FFF2-40B4-BE49-F238E27FC236}">
                <a16:creationId xmlns:a16="http://schemas.microsoft.com/office/drawing/2014/main" id="{246955D0-FBEC-007E-47C9-AE2CF22C39C5}"/>
              </a:ext>
            </a:extLst>
          </p:cNvPr>
          <p:cNvGraphicFramePr>
            <a:graphicFrameLocks noGrp="1"/>
          </p:cNvGraphicFramePr>
          <p:nvPr>
            <p:extLst>
              <p:ext uri="{D42A27DB-BD31-4B8C-83A1-F6EECF244321}">
                <p14:modId xmlns:p14="http://schemas.microsoft.com/office/powerpoint/2010/main" val="3836405349"/>
              </p:ext>
            </p:extLst>
          </p:nvPr>
        </p:nvGraphicFramePr>
        <p:xfrm>
          <a:off x="4294818" y="3914579"/>
          <a:ext cx="3386720" cy="1569720"/>
        </p:xfrm>
        <a:graphic>
          <a:graphicData uri="http://schemas.openxmlformats.org/drawingml/2006/table">
            <a:tbl>
              <a:tblPr firstRow="1" bandRow="1">
                <a:tableStyleId>{2D5ABB26-0587-4C30-8999-92F81FD0307C}</a:tableStyleId>
              </a:tblPr>
              <a:tblGrid>
                <a:gridCol w="1693360">
                  <a:extLst>
                    <a:ext uri="{9D8B030D-6E8A-4147-A177-3AD203B41FA5}">
                      <a16:colId xmlns:a16="http://schemas.microsoft.com/office/drawing/2014/main" val="572771193"/>
                    </a:ext>
                  </a:extLst>
                </a:gridCol>
                <a:gridCol w="1693360">
                  <a:extLst>
                    <a:ext uri="{9D8B030D-6E8A-4147-A177-3AD203B41FA5}">
                      <a16:colId xmlns:a16="http://schemas.microsoft.com/office/drawing/2014/main" val="968843824"/>
                    </a:ext>
                  </a:extLst>
                </a:gridCol>
              </a:tblGrid>
              <a:tr h="370840">
                <a:tc>
                  <a:txBody>
                    <a:bodyPr/>
                    <a:lstStyle/>
                    <a:p>
                      <a:pPr algn="r"/>
                      <a:r>
                        <a:rPr lang="fi-FI" sz="1800" b="1" dirty="0">
                          <a:solidFill>
                            <a:srgbClr val="00529D"/>
                          </a:solidFill>
                          <a:latin typeface="Poppins" panose="00000500000000000000" pitchFamily="2" charset="0"/>
                          <a:ea typeface="Source Sans Pro" panose="020B0503030403020204" pitchFamily="34" charset="0"/>
                          <a:cs typeface="Poppins" panose="00000500000000000000" pitchFamily="2" charset="0"/>
                        </a:rPr>
                        <a:t>4,4 milj. € </a:t>
                      </a:r>
                      <a:endParaRPr lang="fi-FI" sz="1800" dirty="0">
                        <a:solidFill>
                          <a:srgbClr val="00529D"/>
                        </a:solidFill>
                        <a:latin typeface="Poppins" panose="00000500000000000000" pitchFamily="2" charset="0"/>
                        <a:cs typeface="Poppins" panose="00000500000000000000" pitchFamily="2" charset="0"/>
                      </a:endParaRPr>
                    </a:p>
                  </a:txBody>
                  <a:tcPr>
                    <a:lnR w="12700" cap="flat" cmpd="sng" algn="ctr">
                      <a:solidFill>
                        <a:schemeClr val="tx1"/>
                      </a:solidFill>
                      <a:prstDash val="solid"/>
                      <a:round/>
                      <a:headEnd type="none" w="med" len="med"/>
                      <a:tailEnd type="none" w="med" len="med"/>
                    </a:ln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600" dirty="0">
                          <a:latin typeface="Poppins" panose="00000500000000000000" pitchFamily="2" charset="0"/>
                          <a:cs typeface="Poppins" panose="00000500000000000000" pitchFamily="2" charset="0"/>
                        </a:rPr>
                        <a:t>-</a:t>
                      </a:r>
                    </a:p>
                  </a:txBody>
                  <a:tcP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1221832896"/>
                  </a:ext>
                </a:extLst>
              </a:tr>
              <a:tr h="37084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dirty="0">
                          <a:latin typeface="Poppins" panose="00000500000000000000" pitchFamily="2" charset="0"/>
                          <a:ea typeface="Source Sans Pro" panose="020B0503030403020204" pitchFamily="34" charset="0"/>
                          <a:cs typeface="Poppins" panose="00000500000000000000" pitchFamily="2" charset="0"/>
                        </a:rPr>
                        <a:t>elintarvikkeiden valmistuksen palkkatuloa</a:t>
                      </a:r>
                    </a:p>
                  </a:txBody>
                  <a:tcPr>
                    <a:noFill/>
                  </a:tcPr>
                </a:tc>
                <a:tc hMerge="1">
                  <a:txBody>
                    <a:bodyPr/>
                    <a:lstStyle/>
                    <a:p>
                      <a:endParaRPr lang="fi-FI" dirty="0"/>
                    </a:p>
                  </a:txBody>
                  <a:tcPr/>
                </a:tc>
                <a:extLst>
                  <a:ext uri="{0D108BD9-81ED-4DB2-BD59-A6C34878D82A}">
                    <a16:rowId xmlns:a16="http://schemas.microsoft.com/office/drawing/2014/main" val="929705869"/>
                  </a:ext>
                </a:extLst>
              </a:tr>
              <a:tr h="37084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fi-FI" sz="1800" b="1" dirty="0">
                          <a:solidFill>
                            <a:srgbClr val="00529D"/>
                          </a:solidFill>
                          <a:latin typeface="Poppins" panose="00000500000000000000" pitchFamily="2" charset="0"/>
                          <a:ea typeface="Source Sans Pro" panose="020B0503030403020204" pitchFamily="34" charset="0"/>
                          <a:cs typeface="Poppins" panose="00000500000000000000" pitchFamily="2" charset="0"/>
                        </a:rPr>
                        <a:t>0,6 milj. €</a:t>
                      </a:r>
                      <a:endParaRPr lang="fi-FI" sz="1800" dirty="0">
                        <a:solidFill>
                          <a:srgbClr val="00529D"/>
                        </a:solidFill>
                        <a:latin typeface="Poppins" panose="00000500000000000000" pitchFamily="2" charset="0"/>
                        <a:ea typeface="Source Sans Pro" panose="020B0503030403020204" pitchFamily="34" charset="0"/>
                        <a:cs typeface="Poppins" panose="00000500000000000000" pitchFamily="2" charset="0"/>
                      </a:endParaRPr>
                    </a:p>
                  </a:txBody>
                  <a:tcPr>
                    <a:lnR w="12700" cap="flat" cmpd="sng" algn="ctr">
                      <a:solidFill>
                        <a:schemeClr val="tx1"/>
                      </a:solidFill>
                      <a:prstDash val="solid"/>
                      <a:round/>
                      <a:headEnd type="none" w="med" len="med"/>
                      <a:tailEnd type="none" w="med" len="med"/>
                    </a:ln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600" dirty="0">
                          <a:latin typeface="Poppins" panose="00000500000000000000" pitchFamily="2" charset="0"/>
                          <a:ea typeface="Source Sans Pro" panose="020B0503030403020204" pitchFamily="34" charset="0"/>
                          <a:cs typeface="Poppins" panose="00000500000000000000" pitchFamily="2" charset="0"/>
                        </a:rPr>
                        <a:t>-</a:t>
                      </a:r>
                    </a:p>
                  </a:txBody>
                  <a:tcP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645391094"/>
                  </a:ext>
                </a:extLst>
              </a:tr>
              <a:tr h="370840">
                <a:tc gridSpan="2">
                  <a:txBody>
                    <a:bodyPr/>
                    <a:lstStyle/>
                    <a:p>
                      <a:pPr algn="ctr"/>
                      <a:r>
                        <a:rPr lang="fi-FI" sz="1200" dirty="0">
                          <a:latin typeface="Poppins" panose="00000500000000000000" pitchFamily="2" charset="0"/>
                          <a:ea typeface="Source Sans Pro" panose="020B0503030403020204" pitchFamily="34" charset="0"/>
                          <a:cs typeface="Poppins" panose="00000500000000000000" pitchFamily="2" charset="0"/>
                        </a:rPr>
                        <a:t>elintarvikkeiden valmistuksen palkkaverotuloa</a:t>
                      </a:r>
                      <a:endParaRPr lang="fi-FI" sz="1200" dirty="0">
                        <a:latin typeface="Poppins" panose="00000500000000000000" pitchFamily="2" charset="0"/>
                        <a:cs typeface="Poppins" panose="00000500000000000000" pitchFamily="2" charset="0"/>
                      </a:endParaRPr>
                    </a:p>
                  </a:txBody>
                  <a:tcPr>
                    <a:noFill/>
                  </a:tcPr>
                </a:tc>
                <a:tc hMerge="1">
                  <a:txBody>
                    <a:bodyPr/>
                    <a:lstStyle/>
                    <a:p>
                      <a:endParaRPr lang="fi-FI" dirty="0"/>
                    </a:p>
                  </a:txBody>
                  <a:tcPr/>
                </a:tc>
                <a:extLst>
                  <a:ext uri="{0D108BD9-81ED-4DB2-BD59-A6C34878D82A}">
                    <a16:rowId xmlns:a16="http://schemas.microsoft.com/office/drawing/2014/main" val="169368644"/>
                  </a:ext>
                </a:extLst>
              </a:tr>
            </a:tbl>
          </a:graphicData>
        </a:graphic>
      </p:graphicFrame>
      <p:pic>
        <p:nvPicPr>
          <p:cNvPr id="22" name="Graphic 56" descr="Group with solid fill">
            <a:extLst>
              <a:ext uri="{FF2B5EF4-FFF2-40B4-BE49-F238E27FC236}">
                <a16:creationId xmlns:a16="http://schemas.microsoft.com/office/drawing/2014/main" id="{ECD3FB59-9FC9-35F3-2387-6EE471B5AE8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278504" y="2873431"/>
            <a:ext cx="936000" cy="936000"/>
          </a:xfrm>
          <a:prstGeom prst="rect">
            <a:avLst/>
          </a:prstGeom>
        </p:spPr>
      </p:pic>
      <p:pic>
        <p:nvPicPr>
          <p:cNvPr id="23" name="Graphic 22" descr="Group with solid fill">
            <a:extLst>
              <a:ext uri="{FF2B5EF4-FFF2-40B4-BE49-F238E27FC236}">
                <a16:creationId xmlns:a16="http://schemas.microsoft.com/office/drawing/2014/main" id="{1E171E35-5645-E78B-55D4-4BC1456E0BB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746504" y="3059182"/>
            <a:ext cx="936000" cy="936000"/>
          </a:xfrm>
          <a:prstGeom prst="rect">
            <a:avLst/>
          </a:prstGeom>
        </p:spPr>
      </p:pic>
      <p:graphicFrame>
        <p:nvGraphicFramePr>
          <p:cNvPr id="2" name="Kaavio 1">
            <a:extLst>
              <a:ext uri="{FF2B5EF4-FFF2-40B4-BE49-F238E27FC236}">
                <a16:creationId xmlns:a16="http://schemas.microsoft.com/office/drawing/2014/main" id="{4DC5BF27-0D0C-8F75-EC5E-8FB89F73DFE2}"/>
              </a:ext>
            </a:extLst>
          </p:cNvPr>
          <p:cNvGraphicFramePr>
            <a:graphicFrameLocks/>
          </p:cNvGraphicFramePr>
          <p:nvPr>
            <p:extLst>
              <p:ext uri="{D42A27DB-BD31-4B8C-83A1-F6EECF244321}">
                <p14:modId xmlns:p14="http://schemas.microsoft.com/office/powerpoint/2010/main" val="4249801970"/>
              </p:ext>
            </p:extLst>
          </p:nvPr>
        </p:nvGraphicFramePr>
        <p:xfrm>
          <a:off x="822157" y="1110855"/>
          <a:ext cx="3420000" cy="274320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3" name="Kaavio 2">
            <a:extLst>
              <a:ext uri="{FF2B5EF4-FFF2-40B4-BE49-F238E27FC236}">
                <a16:creationId xmlns:a16="http://schemas.microsoft.com/office/drawing/2014/main" id="{87AB3B7B-8B49-4840-4C03-B769A02D8EBB}"/>
              </a:ext>
            </a:extLst>
          </p:cNvPr>
          <p:cNvGraphicFramePr>
            <a:graphicFrameLocks/>
          </p:cNvGraphicFramePr>
          <p:nvPr>
            <p:extLst>
              <p:ext uri="{D42A27DB-BD31-4B8C-83A1-F6EECF244321}">
                <p14:modId xmlns:p14="http://schemas.microsoft.com/office/powerpoint/2010/main" val="1413089955"/>
              </p:ext>
            </p:extLst>
          </p:nvPr>
        </p:nvGraphicFramePr>
        <p:xfrm>
          <a:off x="822157" y="3912375"/>
          <a:ext cx="3420000" cy="2743200"/>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5" name="Kaavio 4">
            <a:extLst>
              <a:ext uri="{FF2B5EF4-FFF2-40B4-BE49-F238E27FC236}">
                <a16:creationId xmlns:a16="http://schemas.microsoft.com/office/drawing/2014/main" id="{7FCBDDFB-0265-F5EA-ED1C-A5983195FF99}"/>
              </a:ext>
            </a:extLst>
          </p:cNvPr>
          <p:cNvGraphicFramePr>
            <a:graphicFrameLocks/>
          </p:cNvGraphicFramePr>
          <p:nvPr>
            <p:extLst>
              <p:ext uri="{D42A27DB-BD31-4B8C-83A1-F6EECF244321}">
                <p14:modId xmlns:p14="http://schemas.microsoft.com/office/powerpoint/2010/main" val="549274291"/>
              </p:ext>
            </p:extLst>
          </p:nvPr>
        </p:nvGraphicFramePr>
        <p:xfrm>
          <a:off x="7582504" y="1110855"/>
          <a:ext cx="3420000" cy="274320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6" name="Kaavio 5">
            <a:extLst>
              <a:ext uri="{FF2B5EF4-FFF2-40B4-BE49-F238E27FC236}">
                <a16:creationId xmlns:a16="http://schemas.microsoft.com/office/drawing/2014/main" id="{98A0FDDF-9630-4AB8-62E5-204CC30BC60E}"/>
              </a:ext>
            </a:extLst>
          </p:cNvPr>
          <p:cNvGraphicFramePr>
            <a:graphicFrameLocks/>
          </p:cNvGraphicFramePr>
          <p:nvPr>
            <p:extLst>
              <p:ext uri="{D42A27DB-BD31-4B8C-83A1-F6EECF244321}">
                <p14:modId xmlns:p14="http://schemas.microsoft.com/office/powerpoint/2010/main" val="3257486955"/>
              </p:ext>
            </p:extLst>
          </p:nvPr>
        </p:nvGraphicFramePr>
        <p:xfrm>
          <a:off x="7673537" y="3889237"/>
          <a:ext cx="3420000" cy="2743200"/>
        </p:xfrm>
        <a:graphic>
          <a:graphicData uri="http://schemas.openxmlformats.org/drawingml/2006/chart">
            <c:chart xmlns:c="http://schemas.openxmlformats.org/drawingml/2006/chart" xmlns:r="http://schemas.openxmlformats.org/officeDocument/2006/relationships" r:id="rId12"/>
          </a:graphicData>
        </a:graphic>
      </p:graphicFrame>
      <p:pic>
        <p:nvPicPr>
          <p:cNvPr id="8" name="Picture 20" descr="A picture containing text, clock&#10;&#10;Description automatically generated">
            <a:extLst>
              <a:ext uri="{FF2B5EF4-FFF2-40B4-BE49-F238E27FC236}">
                <a16:creationId xmlns:a16="http://schemas.microsoft.com/office/drawing/2014/main" id="{7D56A926-1586-438E-436A-CD622AD097D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112000" y="2406"/>
            <a:ext cx="1080000" cy="1080000"/>
          </a:xfrm>
          <a:prstGeom prst="rect">
            <a:avLst/>
          </a:prstGeom>
        </p:spPr>
      </p:pic>
      <p:sp>
        <p:nvSpPr>
          <p:cNvPr id="10" name="TextBox 12">
            <a:extLst>
              <a:ext uri="{FF2B5EF4-FFF2-40B4-BE49-F238E27FC236}">
                <a16:creationId xmlns:a16="http://schemas.microsoft.com/office/drawing/2014/main" id="{F5C11CAD-1008-E1BF-4955-7B8E5214B7B9}"/>
              </a:ext>
            </a:extLst>
          </p:cNvPr>
          <p:cNvSpPr txBox="1"/>
          <p:nvPr/>
        </p:nvSpPr>
        <p:spPr>
          <a:xfrm>
            <a:off x="4251157" y="6579534"/>
            <a:ext cx="3818861" cy="230832"/>
          </a:xfrm>
          <a:prstGeom prst="rect">
            <a:avLst/>
          </a:prstGeom>
          <a:noFill/>
          <a:ln>
            <a:solidFill>
              <a:srgbClr val="1C3F47"/>
            </a:solidFill>
          </a:ln>
        </p:spPr>
        <p:txBody>
          <a:bodyPr wrap="square" rtlCol="0">
            <a:spAutoFit/>
          </a:bodyPr>
          <a:lstStyle/>
          <a:p>
            <a:r>
              <a:rPr lang="fi-FI" sz="900" dirty="0">
                <a:latin typeface="Arial" panose="020B0604020202020204" pitchFamily="34" charset="0"/>
                <a:cs typeface="Arial" panose="020B0604020202020204" pitchFamily="34" charset="0"/>
              </a:rPr>
              <a:t>Vuoden 2021 työvoimaluvut eivät täysin verrannollisia aiempiin vuosiin.</a:t>
            </a:r>
          </a:p>
        </p:txBody>
      </p:sp>
    </p:spTree>
    <p:extLst>
      <p:ext uri="{BB962C8B-B14F-4D97-AF65-F5344CB8AC3E}">
        <p14:creationId xmlns:p14="http://schemas.microsoft.com/office/powerpoint/2010/main" val="1050058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Logo&#10;&#10;Description automatically generated">
            <a:extLst>
              <a:ext uri="{FF2B5EF4-FFF2-40B4-BE49-F238E27FC236}">
                <a16:creationId xmlns:a16="http://schemas.microsoft.com/office/drawing/2014/main" id="{3046DE7F-492D-FB70-4511-AD1FBF32F9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000" y="144000"/>
            <a:ext cx="3555551" cy="720000"/>
          </a:xfrm>
          <a:prstGeom prst="rect">
            <a:avLst/>
          </a:prstGeom>
        </p:spPr>
      </p:pic>
      <p:sp>
        <p:nvSpPr>
          <p:cNvPr id="11" name="Title 3">
            <a:extLst>
              <a:ext uri="{FF2B5EF4-FFF2-40B4-BE49-F238E27FC236}">
                <a16:creationId xmlns:a16="http://schemas.microsoft.com/office/drawing/2014/main" id="{7AC9EB4D-305A-3DFB-D64E-875487EC52C7}"/>
              </a:ext>
            </a:extLst>
          </p:cNvPr>
          <p:cNvSpPr>
            <a:spLocks noGrp="1"/>
          </p:cNvSpPr>
          <p:nvPr>
            <p:ph type="title"/>
          </p:nvPr>
        </p:nvSpPr>
        <p:spPr>
          <a:xfrm>
            <a:off x="4082845" y="438480"/>
            <a:ext cx="5896049" cy="720000"/>
          </a:xfrm>
        </p:spPr>
        <p:txBody>
          <a:bodyPr anchor="b">
            <a:noAutofit/>
          </a:bodyPr>
          <a:lstStyle/>
          <a:p>
            <a:r>
              <a:rPr lang="fi-FI" sz="3200" dirty="0">
                <a:solidFill>
                  <a:srgbClr val="00529D"/>
                </a:solidFill>
                <a:effectLst/>
                <a:latin typeface="Poppins" panose="00000500000000000000" pitchFamily="2" charset="0"/>
                <a:ea typeface="Calibri" panose="020F0502020204030204" pitchFamily="34" charset="0"/>
              </a:rPr>
              <a:t>Kuusamon ja Taivalkosken</a:t>
            </a:r>
            <a:br>
              <a:rPr lang="fi-FI" sz="3200" dirty="0">
                <a:solidFill>
                  <a:srgbClr val="00529D"/>
                </a:solidFill>
                <a:effectLst/>
                <a:latin typeface="Poppins" panose="00000500000000000000" pitchFamily="2" charset="0"/>
                <a:ea typeface="Calibri" panose="020F0502020204030204" pitchFamily="34" charset="0"/>
              </a:rPr>
            </a:br>
            <a:r>
              <a:rPr lang="fi-FI" sz="3200" dirty="0">
                <a:solidFill>
                  <a:srgbClr val="00529D"/>
                </a:solidFill>
                <a:effectLst/>
                <a:latin typeface="Poppins" panose="00000500000000000000" pitchFamily="2" charset="0"/>
                <a:ea typeface="Calibri" panose="020F0502020204030204" pitchFamily="34" charset="0"/>
              </a:rPr>
              <a:t>alkutuotannon kehitys</a:t>
            </a:r>
            <a:endParaRPr lang="fi-FI" sz="3200" dirty="0">
              <a:solidFill>
                <a:srgbClr val="00529D"/>
              </a:solidFill>
            </a:endParaRPr>
          </a:p>
        </p:txBody>
      </p:sp>
      <p:cxnSp>
        <p:nvCxnSpPr>
          <p:cNvPr id="12" name="Straight Connector 11">
            <a:extLst>
              <a:ext uri="{FF2B5EF4-FFF2-40B4-BE49-F238E27FC236}">
                <a16:creationId xmlns:a16="http://schemas.microsoft.com/office/drawing/2014/main" id="{BBA18209-79D0-1BFE-B5AB-871C7A1628CE}"/>
              </a:ext>
            </a:extLst>
          </p:cNvPr>
          <p:cNvCxnSpPr/>
          <p:nvPr/>
        </p:nvCxnSpPr>
        <p:spPr>
          <a:xfrm>
            <a:off x="3960000" y="180000"/>
            <a:ext cx="0" cy="576000"/>
          </a:xfrm>
          <a:prstGeom prst="line">
            <a:avLst/>
          </a:prstGeom>
          <a:ln w="19050">
            <a:solidFill>
              <a:srgbClr val="81B87F"/>
            </a:solidFill>
          </a:ln>
        </p:spPr>
        <p:style>
          <a:lnRef idx="1">
            <a:schemeClr val="accent1"/>
          </a:lnRef>
          <a:fillRef idx="0">
            <a:schemeClr val="accent1"/>
          </a:fillRef>
          <a:effectRef idx="0">
            <a:schemeClr val="accent1"/>
          </a:effectRef>
          <a:fontRef idx="minor">
            <a:schemeClr val="tx1"/>
          </a:fontRef>
        </p:style>
      </p:cxnSp>
      <p:graphicFrame>
        <p:nvGraphicFramePr>
          <p:cNvPr id="2" name="Kaavio 1">
            <a:extLst>
              <a:ext uri="{FF2B5EF4-FFF2-40B4-BE49-F238E27FC236}">
                <a16:creationId xmlns:a16="http://schemas.microsoft.com/office/drawing/2014/main" id="{5A9AE466-6464-B49D-9940-9EFBCB6BF6D2}"/>
              </a:ext>
            </a:extLst>
          </p:cNvPr>
          <p:cNvGraphicFramePr>
            <a:graphicFrameLocks/>
          </p:cNvGraphicFramePr>
          <p:nvPr>
            <p:extLst>
              <p:ext uri="{D42A27DB-BD31-4B8C-83A1-F6EECF244321}">
                <p14:modId xmlns:p14="http://schemas.microsoft.com/office/powerpoint/2010/main" val="2787138193"/>
              </p:ext>
            </p:extLst>
          </p:nvPr>
        </p:nvGraphicFramePr>
        <p:xfrm>
          <a:off x="616063" y="1263697"/>
          <a:ext cx="5040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Kaavio 8">
            <a:extLst>
              <a:ext uri="{FF2B5EF4-FFF2-40B4-BE49-F238E27FC236}">
                <a16:creationId xmlns:a16="http://schemas.microsoft.com/office/drawing/2014/main" id="{04C96A22-9294-706F-0991-A28EF0447C6A}"/>
              </a:ext>
            </a:extLst>
          </p:cNvPr>
          <p:cNvGraphicFramePr>
            <a:graphicFrameLocks/>
          </p:cNvGraphicFramePr>
          <p:nvPr>
            <p:extLst>
              <p:ext uri="{D42A27DB-BD31-4B8C-83A1-F6EECF244321}">
                <p14:modId xmlns:p14="http://schemas.microsoft.com/office/powerpoint/2010/main" val="197468991"/>
              </p:ext>
            </p:extLst>
          </p:nvPr>
        </p:nvGraphicFramePr>
        <p:xfrm>
          <a:off x="616063" y="4006897"/>
          <a:ext cx="5040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Kaavio 9">
            <a:extLst>
              <a:ext uri="{FF2B5EF4-FFF2-40B4-BE49-F238E27FC236}">
                <a16:creationId xmlns:a16="http://schemas.microsoft.com/office/drawing/2014/main" id="{287660D4-7F6A-F2C2-1950-3446E2C888EC}"/>
              </a:ext>
            </a:extLst>
          </p:cNvPr>
          <p:cNvGraphicFramePr>
            <a:graphicFrameLocks/>
          </p:cNvGraphicFramePr>
          <p:nvPr>
            <p:extLst>
              <p:ext uri="{D42A27DB-BD31-4B8C-83A1-F6EECF244321}">
                <p14:modId xmlns:p14="http://schemas.microsoft.com/office/powerpoint/2010/main" val="666547254"/>
              </p:ext>
            </p:extLst>
          </p:nvPr>
        </p:nvGraphicFramePr>
        <p:xfrm>
          <a:off x="5910450" y="1211088"/>
          <a:ext cx="5364000" cy="27432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Kaavio 12">
            <a:extLst>
              <a:ext uri="{FF2B5EF4-FFF2-40B4-BE49-F238E27FC236}">
                <a16:creationId xmlns:a16="http://schemas.microsoft.com/office/drawing/2014/main" id="{0D620620-C866-A9BB-6E1E-D337CFB231C5}"/>
              </a:ext>
            </a:extLst>
          </p:cNvPr>
          <p:cNvGraphicFramePr>
            <a:graphicFrameLocks/>
          </p:cNvGraphicFramePr>
          <p:nvPr>
            <p:extLst>
              <p:ext uri="{D42A27DB-BD31-4B8C-83A1-F6EECF244321}">
                <p14:modId xmlns:p14="http://schemas.microsoft.com/office/powerpoint/2010/main" val="2423012935"/>
              </p:ext>
            </p:extLst>
          </p:nvPr>
        </p:nvGraphicFramePr>
        <p:xfrm>
          <a:off x="5910450" y="4006897"/>
          <a:ext cx="5364000" cy="2743200"/>
        </p:xfrm>
        <a:graphic>
          <a:graphicData uri="http://schemas.openxmlformats.org/drawingml/2006/chart">
            <c:chart xmlns:c="http://schemas.openxmlformats.org/drawingml/2006/chart" xmlns:r="http://schemas.openxmlformats.org/officeDocument/2006/relationships" r:id="rId6"/>
          </a:graphicData>
        </a:graphic>
      </p:graphicFrame>
      <p:pic>
        <p:nvPicPr>
          <p:cNvPr id="3" name="Picture 20" descr="A picture containing text, clock&#10;&#10;Description automatically generated">
            <a:extLst>
              <a:ext uri="{FF2B5EF4-FFF2-40B4-BE49-F238E27FC236}">
                <a16:creationId xmlns:a16="http://schemas.microsoft.com/office/drawing/2014/main" id="{E3148DFB-BF1C-C6E2-F9AE-A3B51F36C4D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12000" y="2406"/>
            <a:ext cx="1080000" cy="1080000"/>
          </a:xfrm>
          <a:prstGeom prst="rect">
            <a:avLst/>
          </a:prstGeom>
        </p:spPr>
      </p:pic>
    </p:spTree>
    <p:extLst>
      <p:ext uri="{BB962C8B-B14F-4D97-AF65-F5344CB8AC3E}">
        <p14:creationId xmlns:p14="http://schemas.microsoft.com/office/powerpoint/2010/main" val="506259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ogo&#10;&#10;Description automatically generated">
            <a:extLst>
              <a:ext uri="{FF2B5EF4-FFF2-40B4-BE49-F238E27FC236}">
                <a16:creationId xmlns:a16="http://schemas.microsoft.com/office/drawing/2014/main" id="{3046DE7F-492D-FB70-4511-AD1FBF32F9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000" y="144000"/>
            <a:ext cx="3555551" cy="720000"/>
          </a:xfrm>
          <a:prstGeom prst="rect">
            <a:avLst/>
          </a:prstGeom>
        </p:spPr>
      </p:pic>
      <p:cxnSp>
        <p:nvCxnSpPr>
          <p:cNvPr id="19" name="Straight Connector 18">
            <a:extLst>
              <a:ext uri="{FF2B5EF4-FFF2-40B4-BE49-F238E27FC236}">
                <a16:creationId xmlns:a16="http://schemas.microsoft.com/office/drawing/2014/main" id="{E4718EAD-AEC7-48C0-68D1-E98D8247E62F}"/>
              </a:ext>
            </a:extLst>
          </p:cNvPr>
          <p:cNvCxnSpPr/>
          <p:nvPr/>
        </p:nvCxnSpPr>
        <p:spPr>
          <a:xfrm>
            <a:off x="3960000" y="180000"/>
            <a:ext cx="0" cy="576000"/>
          </a:xfrm>
          <a:prstGeom prst="line">
            <a:avLst/>
          </a:prstGeom>
          <a:ln w="19050">
            <a:solidFill>
              <a:srgbClr val="81B87F"/>
            </a:solidFill>
          </a:ln>
        </p:spPr>
        <p:style>
          <a:lnRef idx="1">
            <a:schemeClr val="accent1"/>
          </a:lnRef>
          <a:fillRef idx="0">
            <a:schemeClr val="accent1"/>
          </a:fillRef>
          <a:effectRef idx="0">
            <a:schemeClr val="accent1"/>
          </a:effectRef>
          <a:fontRef idx="minor">
            <a:schemeClr val="tx1"/>
          </a:fontRef>
        </p:style>
      </p:cxnSp>
      <p:sp>
        <p:nvSpPr>
          <p:cNvPr id="22" name="Title 3">
            <a:extLst>
              <a:ext uri="{FF2B5EF4-FFF2-40B4-BE49-F238E27FC236}">
                <a16:creationId xmlns:a16="http://schemas.microsoft.com/office/drawing/2014/main" id="{AEB679EC-0515-8108-694A-15D72FF033D4}"/>
              </a:ext>
            </a:extLst>
          </p:cNvPr>
          <p:cNvSpPr>
            <a:spLocks noGrp="1"/>
          </p:cNvSpPr>
          <p:nvPr>
            <p:ph type="title"/>
          </p:nvPr>
        </p:nvSpPr>
        <p:spPr>
          <a:xfrm>
            <a:off x="4082845" y="438480"/>
            <a:ext cx="5896049" cy="720000"/>
          </a:xfrm>
        </p:spPr>
        <p:txBody>
          <a:bodyPr anchor="b">
            <a:noAutofit/>
          </a:bodyPr>
          <a:lstStyle/>
          <a:p>
            <a:r>
              <a:rPr lang="fi-FI" sz="3200" dirty="0">
                <a:solidFill>
                  <a:srgbClr val="00529D"/>
                </a:solidFill>
                <a:effectLst/>
                <a:latin typeface="Poppins" panose="00000500000000000000" pitchFamily="2" charset="0"/>
                <a:ea typeface="Calibri" panose="020F0502020204030204" pitchFamily="34" charset="0"/>
              </a:rPr>
              <a:t>Kuusamon ja Taivalkosken</a:t>
            </a:r>
            <a:br>
              <a:rPr lang="fi-FI" sz="3200" dirty="0">
                <a:solidFill>
                  <a:srgbClr val="00529D"/>
                </a:solidFill>
                <a:effectLst/>
                <a:latin typeface="Poppins" panose="00000500000000000000" pitchFamily="2" charset="0"/>
                <a:ea typeface="Calibri" panose="020F0502020204030204" pitchFamily="34" charset="0"/>
              </a:rPr>
            </a:br>
            <a:r>
              <a:rPr lang="fi-FI" sz="3200" dirty="0">
                <a:solidFill>
                  <a:srgbClr val="00529D"/>
                </a:solidFill>
                <a:effectLst/>
                <a:latin typeface="Poppins" panose="00000500000000000000" pitchFamily="2" charset="0"/>
                <a:ea typeface="Calibri" panose="020F0502020204030204" pitchFamily="34" charset="0"/>
              </a:rPr>
              <a:t>metsäsektorin kehitys</a:t>
            </a:r>
            <a:endParaRPr lang="fi-FI" sz="3200" dirty="0">
              <a:solidFill>
                <a:srgbClr val="00529D"/>
              </a:solidFill>
            </a:endParaRPr>
          </a:p>
        </p:txBody>
      </p:sp>
      <p:cxnSp>
        <p:nvCxnSpPr>
          <p:cNvPr id="49" name="Straight Connector 48">
            <a:extLst>
              <a:ext uri="{FF2B5EF4-FFF2-40B4-BE49-F238E27FC236}">
                <a16:creationId xmlns:a16="http://schemas.microsoft.com/office/drawing/2014/main" id="{1EA04DDF-B6EA-F4F0-1179-6ADB62764490}"/>
              </a:ext>
            </a:extLst>
          </p:cNvPr>
          <p:cNvCxnSpPr>
            <a:cxnSpLocks/>
          </p:cNvCxnSpPr>
          <p:nvPr/>
        </p:nvCxnSpPr>
        <p:spPr>
          <a:xfrm flipV="1">
            <a:off x="5990709" y="1977685"/>
            <a:ext cx="10115" cy="1070317"/>
          </a:xfrm>
          <a:prstGeom prst="line">
            <a:avLst/>
          </a:prstGeom>
        </p:spPr>
        <p:style>
          <a:lnRef idx="1">
            <a:schemeClr val="dk1"/>
          </a:lnRef>
          <a:fillRef idx="0">
            <a:schemeClr val="dk1"/>
          </a:fillRef>
          <a:effectRef idx="0">
            <a:schemeClr val="dk1"/>
          </a:effectRef>
          <a:fontRef idx="minor">
            <a:schemeClr val="tx1"/>
          </a:fontRef>
        </p:style>
      </p:cxnSp>
      <p:pic>
        <p:nvPicPr>
          <p:cNvPr id="50" name="Picture 6">
            <a:extLst>
              <a:ext uri="{FF2B5EF4-FFF2-40B4-BE49-F238E27FC236}">
                <a16:creationId xmlns:a16="http://schemas.microsoft.com/office/drawing/2014/main" id="{70E605C1-807A-F3F9-D824-F9FC1C5CB9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8646" y="1999972"/>
            <a:ext cx="666668" cy="720000"/>
          </a:xfrm>
          <a:prstGeom prst="rect">
            <a:avLst/>
          </a:prstGeom>
          <a:noFill/>
          <a:extLst>
            <a:ext uri="{909E8E84-426E-40DD-AFC4-6F175D3DCCD1}">
              <a14:hiddenFill xmlns:a14="http://schemas.microsoft.com/office/drawing/2010/main">
                <a:solidFill>
                  <a:srgbClr val="FFFFFF"/>
                </a:solidFill>
              </a14:hiddenFill>
            </a:ext>
          </a:extLst>
        </p:spPr>
      </p:pic>
      <p:sp>
        <p:nvSpPr>
          <p:cNvPr id="51" name="Content Placeholder 6">
            <a:extLst>
              <a:ext uri="{FF2B5EF4-FFF2-40B4-BE49-F238E27FC236}">
                <a16:creationId xmlns:a16="http://schemas.microsoft.com/office/drawing/2014/main" id="{04D09A7E-0896-EB59-7077-2269589A09D8}"/>
              </a:ext>
            </a:extLst>
          </p:cNvPr>
          <p:cNvSpPr txBox="1">
            <a:spLocks/>
          </p:cNvSpPr>
          <p:nvPr/>
        </p:nvSpPr>
        <p:spPr>
          <a:xfrm>
            <a:off x="5928824" y="1619562"/>
            <a:ext cx="1440000" cy="2880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Dosis" panose="02010503020202060003"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Dosis" panose="02010503020202060003"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Dosis" panose="02010503020202060003"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Dosis" panose="02010503020202060003"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Dosis" panose="02010503020202060003"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i-FI" sz="1800" b="1" dirty="0">
                <a:solidFill>
                  <a:srgbClr val="5B626C"/>
                </a:solidFill>
                <a:latin typeface="Arial" panose="020B0604020202020204" pitchFamily="34" charset="0"/>
                <a:cs typeface="Arial" panose="020B0604020202020204" pitchFamily="34" charset="0"/>
              </a:rPr>
              <a:t>Taivalkoski</a:t>
            </a:r>
            <a:endParaRPr lang="fi-FI" b="1" dirty="0">
              <a:solidFill>
                <a:srgbClr val="5B626C"/>
              </a:solidFill>
              <a:latin typeface="Arial" panose="020B0604020202020204" pitchFamily="34" charset="0"/>
              <a:cs typeface="Arial" panose="020B0604020202020204" pitchFamily="34" charset="0"/>
            </a:endParaRPr>
          </a:p>
        </p:txBody>
      </p:sp>
      <p:graphicFrame>
        <p:nvGraphicFramePr>
          <p:cNvPr id="52" name="Table 23">
            <a:extLst>
              <a:ext uri="{FF2B5EF4-FFF2-40B4-BE49-F238E27FC236}">
                <a16:creationId xmlns:a16="http://schemas.microsoft.com/office/drawing/2014/main" id="{9F8A1036-365A-C38E-10C8-EE583192FF1C}"/>
              </a:ext>
            </a:extLst>
          </p:cNvPr>
          <p:cNvGraphicFramePr>
            <a:graphicFrameLocks noGrp="1"/>
          </p:cNvGraphicFramePr>
          <p:nvPr>
            <p:extLst>
              <p:ext uri="{D42A27DB-BD31-4B8C-83A1-F6EECF244321}">
                <p14:modId xmlns:p14="http://schemas.microsoft.com/office/powerpoint/2010/main" val="2973711613"/>
              </p:ext>
            </p:extLst>
          </p:nvPr>
        </p:nvGraphicFramePr>
        <p:xfrm>
          <a:off x="4294818" y="3914579"/>
          <a:ext cx="3386720" cy="1483360"/>
        </p:xfrm>
        <a:graphic>
          <a:graphicData uri="http://schemas.openxmlformats.org/drawingml/2006/table">
            <a:tbl>
              <a:tblPr firstRow="1" bandRow="1">
                <a:tableStyleId>{2D5ABB26-0587-4C30-8999-92F81FD0307C}</a:tableStyleId>
              </a:tblPr>
              <a:tblGrid>
                <a:gridCol w="1693360">
                  <a:extLst>
                    <a:ext uri="{9D8B030D-6E8A-4147-A177-3AD203B41FA5}">
                      <a16:colId xmlns:a16="http://schemas.microsoft.com/office/drawing/2014/main" val="572771193"/>
                    </a:ext>
                  </a:extLst>
                </a:gridCol>
                <a:gridCol w="1693360">
                  <a:extLst>
                    <a:ext uri="{9D8B030D-6E8A-4147-A177-3AD203B41FA5}">
                      <a16:colId xmlns:a16="http://schemas.microsoft.com/office/drawing/2014/main" val="968843824"/>
                    </a:ext>
                  </a:extLst>
                </a:gridCol>
              </a:tblGrid>
              <a:tr h="370840">
                <a:tc>
                  <a:txBody>
                    <a:bodyPr/>
                    <a:lstStyle/>
                    <a:p>
                      <a:pPr algn="r"/>
                      <a:r>
                        <a:rPr lang="fi-FI" sz="1800" b="1" dirty="0">
                          <a:solidFill>
                            <a:srgbClr val="00529D"/>
                          </a:solidFill>
                          <a:latin typeface="Poppins" panose="00000500000000000000" pitchFamily="2" charset="0"/>
                          <a:ea typeface="Source Sans Pro" panose="020B0503030403020204" pitchFamily="34" charset="0"/>
                          <a:cs typeface="Poppins" panose="00000500000000000000" pitchFamily="2" charset="0"/>
                        </a:rPr>
                        <a:t>11,3 milj. € </a:t>
                      </a:r>
                      <a:endParaRPr lang="fi-FI" sz="1800" dirty="0">
                        <a:solidFill>
                          <a:srgbClr val="00529D"/>
                        </a:solidFill>
                        <a:latin typeface="Poppins" panose="00000500000000000000" pitchFamily="2" charset="0"/>
                        <a:cs typeface="Poppins" panose="00000500000000000000" pitchFamily="2" charset="0"/>
                      </a:endParaRPr>
                    </a:p>
                  </a:txBody>
                  <a:tcPr>
                    <a:lnR w="12700" cap="flat" cmpd="sng" algn="ctr">
                      <a:solidFill>
                        <a:schemeClr val="tx1"/>
                      </a:solidFill>
                      <a:prstDash val="solid"/>
                      <a:round/>
                      <a:headEnd type="none" w="med" len="med"/>
                      <a:tailEnd type="none" w="med" len="med"/>
                    </a:lnR>
                    <a:noFill/>
                  </a:tcPr>
                </a:tc>
                <a:tc>
                  <a:txBody>
                    <a:bodyPr/>
                    <a:lstStyle/>
                    <a:p>
                      <a:pPr algn="l"/>
                      <a:r>
                        <a:rPr lang="fi-FI" sz="1800" b="1" dirty="0">
                          <a:solidFill>
                            <a:srgbClr val="00529D"/>
                          </a:solidFill>
                          <a:latin typeface="Poppins" panose="00000500000000000000" pitchFamily="2" charset="0"/>
                          <a:ea typeface="Source Sans Pro" panose="020B0503030403020204" pitchFamily="34" charset="0"/>
                          <a:cs typeface="Poppins" panose="00000500000000000000" pitchFamily="2" charset="0"/>
                        </a:rPr>
                        <a:t>4,0 milj. € </a:t>
                      </a:r>
                      <a:endParaRPr lang="fi-FI" sz="1800" dirty="0">
                        <a:solidFill>
                          <a:srgbClr val="00529D"/>
                        </a:solidFill>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1221832896"/>
                  </a:ext>
                </a:extLst>
              </a:tr>
              <a:tr h="37084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dirty="0">
                          <a:latin typeface="Poppins" panose="00000500000000000000" pitchFamily="2" charset="0"/>
                          <a:ea typeface="Source Sans Pro" panose="020B0503030403020204" pitchFamily="34" charset="0"/>
                          <a:cs typeface="Poppins" panose="00000500000000000000" pitchFamily="2" charset="0"/>
                        </a:rPr>
                        <a:t>puuteollisuuden palkkatuloa</a:t>
                      </a:r>
                    </a:p>
                  </a:txBody>
                  <a:tcPr>
                    <a:solidFill>
                      <a:schemeClr val="bg1"/>
                    </a:solidFill>
                  </a:tcPr>
                </a:tc>
                <a:tc hMerge="1">
                  <a:txBody>
                    <a:bodyPr/>
                    <a:lstStyle/>
                    <a:p>
                      <a:endParaRPr lang="fi-FI" dirty="0"/>
                    </a:p>
                  </a:txBody>
                  <a:tcPr/>
                </a:tc>
                <a:extLst>
                  <a:ext uri="{0D108BD9-81ED-4DB2-BD59-A6C34878D82A}">
                    <a16:rowId xmlns:a16="http://schemas.microsoft.com/office/drawing/2014/main" val="929705869"/>
                  </a:ext>
                </a:extLst>
              </a:tr>
              <a:tr h="37084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fi-FI" sz="1800" b="1" dirty="0">
                          <a:solidFill>
                            <a:srgbClr val="00529D"/>
                          </a:solidFill>
                          <a:latin typeface="Poppins" panose="00000500000000000000" pitchFamily="2" charset="0"/>
                          <a:ea typeface="Source Sans Pro" panose="020B0503030403020204" pitchFamily="34" charset="0"/>
                          <a:cs typeface="Poppins" panose="00000500000000000000" pitchFamily="2" charset="0"/>
                        </a:rPr>
                        <a:t>1,5 milj. €</a:t>
                      </a:r>
                      <a:endParaRPr lang="fi-FI" sz="1800" dirty="0">
                        <a:solidFill>
                          <a:srgbClr val="00529D"/>
                        </a:solidFill>
                        <a:latin typeface="Poppins" panose="00000500000000000000" pitchFamily="2" charset="0"/>
                        <a:ea typeface="Source Sans Pro" panose="020B0503030403020204" pitchFamily="34" charset="0"/>
                        <a:cs typeface="Poppins" panose="00000500000000000000" pitchFamily="2" charset="0"/>
                      </a:endParaRPr>
                    </a:p>
                  </a:txBody>
                  <a:tcPr>
                    <a:lnR w="12700" cap="flat" cmpd="sng" algn="ctr">
                      <a:solidFill>
                        <a:schemeClr val="tx1"/>
                      </a:solidFill>
                      <a:prstDash val="solid"/>
                      <a:round/>
                      <a:headEnd type="none" w="med" len="med"/>
                      <a:tailEnd type="none" w="med" len="med"/>
                    </a:ln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800" b="1" dirty="0">
                          <a:solidFill>
                            <a:srgbClr val="00529D"/>
                          </a:solidFill>
                          <a:latin typeface="Poppins" panose="00000500000000000000" pitchFamily="2" charset="0"/>
                          <a:ea typeface="Source Sans Pro" panose="020B0503030403020204" pitchFamily="34" charset="0"/>
                          <a:cs typeface="Poppins" panose="00000500000000000000" pitchFamily="2" charset="0"/>
                        </a:rPr>
                        <a:t>0,5 milj. € </a:t>
                      </a:r>
                      <a:endParaRPr lang="fi-FI" sz="1800" dirty="0">
                        <a:solidFill>
                          <a:srgbClr val="00529D"/>
                        </a:solidFill>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645391094"/>
                  </a:ext>
                </a:extLst>
              </a:tr>
              <a:tr h="370840">
                <a:tc gridSpan="2">
                  <a:txBody>
                    <a:bodyPr/>
                    <a:lstStyle/>
                    <a:p>
                      <a:pPr algn="ctr"/>
                      <a:r>
                        <a:rPr lang="fi-FI" sz="1200" dirty="0">
                          <a:latin typeface="Poppins" panose="00000500000000000000" pitchFamily="2" charset="0"/>
                          <a:ea typeface="Source Sans Pro" panose="020B0503030403020204" pitchFamily="34" charset="0"/>
                          <a:cs typeface="Poppins" panose="00000500000000000000" pitchFamily="2" charset="0"/>
                        </a:rPr>
                        <a:t>puuteollisuuden palkkaverotuloa</a:t>
                      </a:r>
                      <a:endParaRPr lang="fi-FI" sz="1200" dirty="0">
                        <a:latin typeface="Poppins" panose="00000500000000000000" pitchFamily="2" charset="0"/>
                        <a:cs typeface="Poppins" panose="00000500000000000000" pitchFamily="2" charset="0"/>
                      </a:endParaRPr>
                    </a:p>
                  </a:txBody>
                  <a:tcPr>
                    <a:solidFill>
                      <a:schemeClr val="bg1"/>
                    </a:solidFill>
                  </a:tcPr>
                </a:tc>
                <a:tc hMerge="1">
                  <a:txBody>
                    <a:bodyPr/>
                    <a:lstStyle/>
                    <a:p>
                      <a:endParaRPr lang="fi-FI" dirty="0"/>
                    </a:p>
                  </a:txBody>
                  <a:tcPr/>
                </a:tc>
                <a:extLst>
                  <a:ext uri="{0D108BD9-81ED-4DB2-BD59-A6C34878D82A}">
                    <a16:rowId xmlns:a16="http://schemas.microsoft.com/office/drawing/2014/main" val="169368644"/>
                  </a:ext>
                </a:extLst>
              </a:tr>
            </a:tbl>
          </a:graphicData>
        </a:graphic>
      </p:graphicFrame>
      <p:cxnSp>
        <p:nvCxnSpPr>
          <p:cNvPr id="53" name="Straight Connector 52">
            <a:extLst>
              <a:ext uri="{FF2B5EF4-FFF2-40B4-BE49-F238E27FC236}">
                <a16:creationId xmlns:a16="http://schemas.microsoft.com/office/drawing/2014/main" id="{BA10916F-B0B0-A66E-B952-70FC1138E4A4}"/>
              </a:ext>
            </a:extLst>
          </p:cNvPr>
          <p:cNvCxnSpPr>
            <a:cxnSpLocks/>
            <a:endCxn id="52" idx="2"/>
          </p:cNvCxnSpPr>
          <p:nvPr/>
        </p:nvCxnSpPr>
        <p:spPr>
          <a:xfrm flipV="1">
            <a:off x="5980177" y="5397939"/>
            <a:ext cx="8001" cy="1153598"/>
          </a:xfrm>
          <a:prstGeom prst="line">
            <a:avLst/>
          </a:prstGeom>
        </p:spPr>
        <p:style>
          <a:lnRef idx="1">
            <a:schemeClr val="dk1"/>
          </a:lnRef>
          <a:fillRef idx="0">
            <a:schemeClr val="dk1"/>
          </a:fillRef>
          <a:effectRef idx="0">
            <a:schemeClr val="dk1"/>
          </a:effectRef>
          <a:fontRef idx="minor">
            <a:schemeClr val="tx1"/>
          </a:fontRef>
        </p:style>
      </p:cxnSp>
      <p:pic>
        <p:nvPicPr>
          <p:cNvPr id="56" name="Picture 4">
            <a:extLst>
              <a:ext uri="{FF2B5EF4-FFF2-40B4-BE49-F238E27FC236}">
                <a16:creationId xmlns:a16="http://schemas.microsoft.com/office/drawing/2014/main" id="{84E5EEA6-799B-42E8-D1AE-74A4A4E02A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646" y="1999972"/>
            <a:ext cx="642856" cy="720000"/>
          </a:xfrm>
          <a:prstGeom prst="rect">
            <a:avLst/>
          </a:prstGeom>
          <a:noFill/>
          <a:extLst>
            <a:ext uri="{909E8E84-426E-40DD-AFC4-6F175D3DCCD1}">
              <a14:hiddenFill xmlns:a14="http://schemas.microsoft.com/office/drawing/2010/main">
                <a:solidFill>
                  <a:srgbClr val="FFFFFF"/>
                </a:solidFill>
              </a14:hiddenFill>
            </a:ext>
          </a:extLst>
        </p:spPr>
      </p:pic>
      <p:sp>
        <p:nvSpPr>
          <p:cNvPr id="57" name="Content Placeholder 6">
            <a:extLst>
              <a:ext uri="{FF2B5EF4-FFF2-40B4-BE49-F238E27FC236}">
                <a16:creationId xmlns:a16="http://schemas.microsoft.com/office/drawing/2014/main" id="{C00C5EBA-C893-FBB3-2BC4-269ABCD045D4}"/>
              </a:ext>
            </a:extLst>
          </p:cNvPr>
          <p:cNvSpPr>
            <a:spLocks noGrp="1"/>
          </p:cNvSpPr>
          <p:nvPr>
            <p:ph idx="1"/>
          </p:nvPr>
        </p:nvSpPr>
        <p:spPr>
          <a:xfrm>
            <a:off x="4560824" y="1618974"/>
            <a:ext cx="1440000" cy="288000"/>
          </a:xfrm>
        </p:spPr>
        <p:txBody>
          <a:bodyPr>
            <a:noAutofit/>
          </a:bodyPr>
          <a:lstStyle/>
          <a:p>
            <a:pPr marL="0" indent="0" algn="ctr">
              <a:buNone/>
            </a:pPr>
            <a:r>
              <a:rPr lang="fi-FI" sz="1800" b="1" dirty="0">
                <a:solidFill>
                  <a:srgbClr val="5B626C"/>
                </a:solidFill>
                <a:latin typeface="Arial" panose="020B0604020202020204" pitchFamily="34" charset="0"/>
                <a:cs typeface="Arial" panose="020B0604020202020204" pitchFamily="34" charset="0"/>
              </a:rPr>
              <a:t>Kuusamo</a:t>
            </a:r>
            <a:endParaRPr lang="fi-FI" sz="2000" b="1" dirty="0">
              <a:solidFill>
                <a:srgbClr val="5B626C"/>
              </a:solidFill>
              <a:latin typeface="Arial" panose="020B0604020202020204" pitchFamily="34" charset="0"/>
              <a:cs typeface="Arial" panose="020B0604020202020204" pitchFamily="34" charset="0"/>
            </a:endParaRPr>
          </a:p>
        </p:txBody>
      </p:sp>
      <p:pic>
        <p:nvPicPr>
          <p:cNvPr id="20" name="Graphic 56" descr="Group with solid fill">
            <a:extLst>
              <a:ext uri="{FF2B5EF4-FFF2-40B4-BE49-F238E27FC236}">
                <a16:creationId xmlns:a16="http://schemas.microsoft.com/office/drawing/2014/main" id="{80D33E3B-3CE0-9FFD-3104-08D92BF5B55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278504" y="2873431"/>
            <a:ext cx="936000" cy="936000"/>
          </a:xfrm>
          <a:prstGeom prst="rect">
            <a:avLst/>
          </a:prstGeom>
        </p:spPr>
      </p:pic>
      <p:pic>
        <p:nvPicPr>
          <p:cNvPr id="23" name="Graphic 22" descr="Group with solid fill">
            <a:extLst>
              <a:ext uri="{FF2B5EF4-FFF2-40B4-BE49-F238E27FC236}">
                <a16:creationId xmlns:a16="http://schemas.microsoft.com/office/drawing/2014/main" id="{4D6337AA-FACC-E1EA-A62A-A42B9CBB64D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746504" y="3059182"/>
            <a:ext cx="936000" cy="936000"/>
          </a:xfrm>
          <a:prstGeom prst="rect">
            <a:avLst/>
          </a:prstGeom>
        </p:spPr>
      </p:pic>
      <p:graphicFrame>
        <p:nvGraphicFramePr>
          <p:cNvPr id="2" name="Kaavio 1">
            <a:extLst>
              <a:ext uri="{FF2B5EF4-FFF2-40B4-BE49-F238E27FC236}">
                <a16:creationId xmlns:a16="http://schemas.microsoft.com/office/drawing/2014/main" id="{48A3CA10-7158-97D3-8734-9AD31F9C1044}"/>
              </a:ext>
            </a:extLst>
          </p:cNvPr>
          <p:cNvGraphicFramePr>
            <a:graphicFrameLocks/>
          </p:cNvGraphicFramePr>
          <p:nvPr>
            <p:extLst>
              <p:ext uri="{D42A27DB-BD31-4B8C-83A1-F6EECF244321}">
                <p14:modId xmlns:p14="http://schemas.microsoft.com/office/powerpoint/2010/main" val="1896121595"/>
              </p:ext>
            </p:extLst>
          </p:nvPr>
        </p:nvGraphicFramePr>
        <p:xfrm>
          <a:off x="899402" y="1075544"/>
          <a:ext cx="3420000" cy="274320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3" name="Kaavio 2">
            <a:extLst>
              <a:ext uri="{FF2B5EF4-FFF2-40B4-BE49-F238E27FC236}">
                <a16:creationId xmlns:a16="http://schemas.microsoft.com/office/drawing/2014/main" id="{B6479067-D85E-21F4-9E6F-8FD53DA986F5}"/>
              </a:ext>
            </a:extLst>
          </p:cNvPr>
          <p:cNvGraphicFramePr>
            <a:graphicFrameLocks/>
          </p:cNvGraphicFramePr>
          <p:nvPr>
            <p:extLst>
              <p:ext uri="{D42A27DB-BD31-4B8C-83A1-F6EECF244321}">
                <p14:modId xmlns:p14="http://schemas.microsoft.com/office/powerpoint/2010/main" val="4246689627"/>
              </p:ext>
            </p:extLst>
          </p:nvPr>
        </p:nvGraphicFramePr>
        <p:xfrm>
          <a:off x="873913" y="3928507"/>
          <a:ext cx="3420000" cy="2743200"/>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4" name="Kaavio 3">
            <a:extLst>
              <a:ext uri="{FF2B5EF4-FFF2-40B4-BE49-F238E27FC236}">
                <a16:creationId xmlns:a16="http://schemas.microsoft.com/office/drawing/2014/main" id="{167E0D98-B696-8866-802C-08183B067B1A}"/>
              </a:ext>
            </a:extLst>
          </p:cNvPr>
          <p:cNvGraphicFramePr>
            <a:graphicFrameLocks/>
          </p:cNvGraphicFramePr>
          <p:nvPr>
            <p:extLst>
              <p:ext uri="{D42A27DB-BD31-4B8C-83A1-F6EECF244321}">
                <p14:modId xmlns:p14="http://schemas.microsoft.com/office/powerpoint/2010/main" val="629739908"/>
              </p:ext>
            </p:extLst>
          </p:nvPr>
        </p:nvGraphicFramePr>
        <p:xfrm>
          <a:off x="7610246" y="1091805"/>
          <a:ext cx="3420000" cy="274320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Kaavio 4">
            <a:extLst>
              <a:ext uri="{FF2B5EF4-FFF2-40B4-BE49-F238E27FC236}">
                <a16:creationId xmlns:a16="http://schemas.microsoft.com/office/drawing/2014/main" id="{FE3A433F-5AFC-455B-2625-EF5118E91E20}"/>
              </a:ext>
            </a:extLst>
          </p:cNvPr>
          <p:cNvGraphicFramePr>
            <a:graphicFrameLocks/>
          </p:cNvGraphicFramePr>
          <p:nvPr>
            <p:extLst>
              <p:ext uri="{D42A27DB-BD31-4B8C-83A1-F6EECF244321}">
                <p14:modId xmlns:p14="http://schemas.microsoft.com/office/powerpoint/2010/main" val="1454897258"/>
              </p:ext>
            </p:extLst>
          </p:nvPr>
        </p:nvGraphicFramePr>
        <p:xfrm>
          <a:off x="7610246" y="3928507"/>
          <a:ext cx="3420000" cy="2743200"/>
        </p:xfrm>
        <a:graphic>
          <a:graphicData uri="http://schemas.openxmlformats.org/drawingml/2006/chart">
            <c:chart xmlns:c="http://schemas.openxmlformats.org/drawingml/2006/chart" xmlns:r="http://schemas.openxmlformats.org/officeDocument/2006/relationships" r:id="rId12"/>
          </a:graphicData>
        </a:graphic>
      </p:graphicFrame>
      <p:pic>
        <p:nvPicPr>
          <p:cNvPr id="6" name="Picture 20" descr="A picture containing text, clock&#10;&#10;Description automatically generated">
            <a:extLst>
              <a:ext uri="{FF2B5EF4-FFF2-40B4-BE49-F238E27FC236}">
                <a16:creationId xmlns:a16="http://schemas.microsoft.com/office/drawing/2014/main" id="{46EE8A86-F6C3-9B46-63A0-37AB3DD9092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112000" y="2406"/>
            <a:ext cx="1080000" cy="1080000"/>
          </a:xfrm>
          <a:prstGeom prst="rect">
            <a:avLst/>
          </a:prstGeom>
        </p:spPr>
      </p:pic>
      <p:sp>
        <p:nvSpPr>
          <p:cNvPr id="8" name="TextBox 12">
            <a:extLst>
              <a:ext uri="{FF2B5EF4-FFF2-40B4-BE49-F238E27FC236}">
                <a16:creationId xmlns:a16="http://schemas.microsoft.com/office/drawing/2014/main" id="{5575A6C8-100D-70E0-CF26-67A41D6B0287}"/>
              </a:ext>
            </a:extLst>
          </p:cNvPr>
          <p:cNvSpPr txBox="1"/>
          <p:nvPr/>
        </p:nvSpPr>
        <p:spPr>
          <a:xfrm>
            <a:off x="4292483" y="6588738"/>
            <a:ext cx="3818861" cy="230832"/>
          </a:xfrm>
          <a:prstGeom prst="rect">
            <a:avLst/>
          </a:prstGeom>
          <a:noFill/>
          <a:ln>
            <a:solidFill>
              <a:srgbClr val="1C3F47"/>
            </a:solidFill>
          </a:ln>
        </p:spPr>
        <p:txBody>
          <a:bodyPr wrap="square" rtlCol="0">
            <a:spAutoFit/>
          </a:bodyPr>
          <a:lstStyle/>
          <a:p>
            <a:r>
              <a:rPr lang="fi-FI" sz="900" dirty="0">
                <a:latin typeface="Arial" panose="020B0604020202020204" pitchFamily="34" charset="0"/>
                <a:cs typeface="Arial" panose="020B0604020202020204" pitchFamily="34" charset="0"/>
              </a:rPr>
              <a:t>Vuoden 2021 työvoimaluvut eivät täysin verrannollisia aiempiin vuosiin.</a:t>
            </a:r>
          </a:p>
        </p:txBody>
      </p:sp>
    </p:spTree>
    <p:extLst>
      <p:ext uri="{BB962C8B-B14F-4D97-AF65-F5344CB8AC3E}">
        <p14:creationId xmlns:p14="http://schemas.microsoft.com/office/powerpoint/2010/main" val="4597938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Logo&#10;&#10;Description automatically generated">
            <a:extLst>
              <a:ext uri="{FF2B5EF4-FFF2-40B4-BE49-F238E27FC236}">
                <a16:creationId xmlns:a16="http://schemas.microsoft.com/office/drawing/2014/main" id="{3046DE7F-492D-FB70-4511-AD1FBF32F9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000" y="144000"/>
            <a:ext cx="3555551" cy="720000"/>
          </a:xfrm>
          <a:prstGeom prst="rect">
            <a:avLst/>
          </a:prstGeom>
        </p:spPr>
      </p:pic>
      <p:cxnSp>
        <p:nvCxnSpPr>
          <p:cNvPr id="19" name="Straight Connector 18">
            <a:extLst>
              <a:ext uri="{FF2B5EF4-FFF2-40B4-BE49-F238E27FC236}">
                <a16:creationId xmlns:a16="http://schemas.microsoft.com/office/drawing/2014/main" id="{211B6EC6-42D9-3879-8B86-BB6BE8BB11D2}"/>
              </a:ext>
            </a:extLst>
          </p:cNvPr>
          <p:cNvCxnSpPr/>
          <p:nvPr/>
        </p:nvCxnSpPr>
        <p:spPr>
          <a:xfrm>
            <a:off x="3960000" y="180000"/>
            <a:ext cx="0" cy="576000"/>
          </a:xfrm>
          <a:prstGeom prst="line">
            <a:avLst/>
          </a:prstGeom>
          <a:ln w="19050">
            <a:solidFill>
              <a:srgbClr val="81B87F"/>
            </a:solidFill>
          </a:ln>
        </p:spPr>
        <p:style>
          <a:lnRef idx="1">
            <a:schemeClr val="accent1"/>
          </a:lnRef>
          <a:fillRef idx="0">
            <a:schemeClr val="accent1"/>
          </a:fillRef>
          <a:effectRef idx="0">
            <a:schemeClr val="accent1"/>
          </a:effectRef>
          <a:fontRef idx="minor">
            <a:schemeClr val="tx1"/>
          </a:fontRef>
        </p:style>
      </p:cxnSp>
      <p:sp>
        <p:nvSpPr>
          <p:cNvPr id="20" name="Title 3">
            <a:extLst>
              <a:ext uri="{FF2B5EF4-FFF2-40B4-BE49-F238E27FC236}">
                <a16:creationId xmlns:a16="http://schemas.microsoft.com/office/drawing/2014/main" id="{06885939-B110-FA57-74C5-9D0E0C1383C6}"/>
              </a:ext>
            </a:extLst>
          </p:cNvPr>
          <p:cNvSpPr>
            <a:spLocks noGrp="1"/>
          </p:cNvSpPr>
          <p:nvPr>
            <p:ph type="title"/>
          </p:nvPr>
        </p:nvSpPr>
        <p:spPr>
          <a:xfrm>
            <a:off x="4082845" y="438480"/>
            <a:ext cx="5896049" cy="720000"/>
          </a:xfrm>
        </p:spPr>
        <p:txBody>
          <a:bodyPr anchor="b">
            <a:noAutofit/>
          </a:bodyPr>
          <a:lstStyle/>
          <a:p>
            <a:r>
              <a:rPr lang="fi-FI" sz="3200" dirty="0">
                <a:solidFill>
                  <a:srgbClr val="00529D"/>
                </a:solidFill>
                <a:effectLst/>
                <a:latin typeface="Poppins" panose="00000500000000000000" pitchFamily="2" charset="0"/>
                <a:ea typeface="Calibri" panose="020F0502020204030204" pitchFamily="34" charset="0"/>
              </a:rPr>
              <a:t>Kuusamon ja Taivalkosken</a:t>
            </a:r>
            <a:br>
              <a:rPr lang="fi-FI" sz="3200" dirty="0">
                <a:solidFill>
                  <a:srgbClr val="00529D"/>
                </a:solidFill>
                <a:effectLst/>
                <a:latin typeface="Poppins" panose="00000500000000000000" pitchFamily="2" charset="0"/>
                <a:ea typeface="Calibri" panose="020F0502020204030204" pitchFamily="34" charset="0"/>
              </a:rPr>
            </a:br>
            <a:r>
              <a:rPr lang="fi-FI" sz="3200" dirty="0">
                <a:solidFill>
                  <a:srgbClr val="00529D"/>
                </a:solidFill>
                <a:effectLst/>
                <a:latin typeface="Poppins" panose="00000500000000000000" pitchFamily="2" charset="0"/>
                <a:ea typeface="Calibri" panose="020F0502020204030204" pitchFamily="34" charset="0"/>
              </a:rPr>
              <a:t>metsäsektorin kehitys</a:t>
            </a:r>
            <a:endParaRPr lang="fi-FI" sz="3200" dirty="0">
              <a:solidFill>
                <a:srgbClr val="00529D"/>
              </a:solidFill>
            </a:endParaRPr>
          </a:p>
        </p:txBody>
      </p:sp>
      <p:cxnSp>
        <p:nvCxnSpPr>
          <p:cNvPr id="22" name="Straight Connector 21">
            <a:extLst>
              <a:ext uri="{FF2B5EF4-FFF2-40B4-BE49-F238E27FC236}">
                <a16:creationId xmlns:a16="http://schemas.microsoft.com/office/drawing/2014/main" id="{A78FB80D-8F8E-7439-20A8-23A0DCF1F223}"/>
              </a:ext>
            </a:extLst>
          </p:cNvPr>
          <p:cNvCxnSpPr>
            <a:cxnSpLocks/>
          </p:cNvCxnSpPr>
          <p:nvPr/>
        </p:nvCxnSpPr>
        <p:spPr>
          <a:xfrm>
            <a:off x="6521845" y="4326194"/>
            <a:ext cx="0" cy="2147759"/>
          </a:xfrm>
          <a:prstGeom prst="line">
            <a:avLst/>
          </a:prstGeom>
          <a:ln w="19050">
            <a:solidFill>
              <a:srgbClr val="81B87F"/>
            </a:solidFill>
          </a:ln>
        </p:spPr>
        <p:style>
          <a:lnRef idx="1">
            <a:schemeClr val="accent1"/>
          </a:lnRef>
          <a:fillRef idx="0">
            <a:schemeClr val="accent1"/>
          </a:fillRef>
          <a:effectRef idx="0">
            <a:schemeClr val="accent1"/>
          </a:effectRef>
          <a:fontRef idx="minor">
            <a:schemeClr val="tx1"/>
          </a:fontRef>
        </p:style>
      </p:cxnSp>
      <p:graphicFrame>
        <p:nvGraphicFramePr>
          <p:cNvPr id="2" name="Kaavio 1">
            <a:extLst>
              <a:ext uri="{FF2B5EF4-FFF2-40B4-BE49-F238E27FC236}">
                <a16:creationId xmlns:a16="http://schemas.microsoft.com/office/drawing/2014/main" id="{73A9676C-8C5A-E590-B9CC-A040BC755960}"/>
              </a:ext>
            </a:extLst>
          </p:cNvPr>
          <p:cNvGraphicFramePr>
            <a:graphicFrameLocks/>
          </p:cNvGraphicFramePr>
          <p:nvPr>
            <p:extLst>
              <p:ext uri="{D42A27DB-BD31-4B8C-83A1-F6EECF244321}">
                <p14:modId xmlns:p14="http://schemas.microsoft.com/office/powerpoint/2010/main" val="1542384111"/>
              </p:ext>
            </p:extLst>
          </p:nvPr>
        </p:nvGraphicFramePr>
        <p:xfrm>
          <a:off x="744000" y="1184400"/>
          <a:ext cx="5040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Kaavio 4">
            <a:extLst>
              <a:ext uri="{FF2B5EF4-FFF2-40B4-BE49-F238E27FC236}">
                <a16:creationId xmlns:a16="http://schemas.microsoft.com/office/drawing/2014/main" id="{60FF876C-E4EA-40F0-A920-8181F0F30275}"/>
              </a:ext>
            </a:extLst>
          </p:cNvPr>
          <p:cNvGraphicFramePr>
            <a:graphicFrameLocks/>
          </p:cNvGraphicFramePr>
          <p:nvPr>
            <p:extLst>
              <p:ext uri="{D42A27DB-BD31-4B8C-83A1-F6EECF244321}">
                <p14:modId xmlns:p14="http://schemas.microsoft.com/office/powerpoint/2010/main" val="218544907"/>
              </p:ext>
            </p:extLst>
          </p:nvPr>
        </p:nvGraphicFramePr>
        <p:xfrm>
          <a:off x="2569019" y="4028473"/>
          <a:ext cx="446185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 name="Kaavio 2">
            <a:extLst>
              <a:ext uri="{FF2B5EF4-FFF2-40B4-BE49-F238E27FC236}">
                <a16:creationId xmlns:a16="http://schemas.microsoft.com/office/drawing/2014/main" id="{C45A9CDD-31D7-8E77-614C-CABDA0CDF4F4}"/>
              </a:ext>
            </a:extLst>
          </p:cNvPr>
          <p:cNvGraphicFramePr>
            <a:graphicFrameLocks/>
          </p:cNvGraphicFramePr>
          <p:nvPr>
            <p:extLst>
              <p:ext uri="{D42A27DB-BD31-4B8C-83A1-F6EECF244321}">
                <p14:modId xmlns:p14="http://schemas.microsoft.com/office/powerpoint/2010/main" val="222144371"/>
              </p:ext>
            </p:extLst>
          </p:nvPr>
        </p:nvGraphicFramePr>
        <p:xfrm>
          <a:off x="6096000" y="1370737"/>
          <a:ext cx="5256000" cy="27432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 name="Kaavio 3">
            <a:extLst>
              <a:ext uri="{FF2B5EF4-FFF2-40B4-BE49-F238E27FC236}">
                <a16:creationId xmlns:a16="http://schemas.microsoft.com/office/drawing/2014/main" id="{DC4D471E-E1ED-BA67-B70D-3891626C72B2}"/>
              </a:ext>
            </a:extLst>
          </p:cNvPr>
          <p:cNvGraphicFramePr>
            <a:graphicFrameLocks/>
          </p:cNvGraphicFramePr>
          <p:nvPr>
            <p:extLst>
              <p:ext uri="{D42A27DB-BD31-4B8C-83A1-F6EECF244321}">
                <p14:modId xmlns:p14="http://schemas.microsoft.com/office/powerpoint/2010/main" val="513283546"/>
              </p:ext>
            </p:extLst>
          </p:nvPr>
        </p:nvGraphicFramePr>
        <p:xfrm>
          <a:off x="-18000" y="4028473"/>
          <a:ext cx="3132000" cy="27432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2" name="Table 11">
            <a:extLst>
              <a:ext uri="{FF2B5EF4-FFF2-40B4-BE49-F238E27FC236}">
                <a16:creationId xmlns:a16="http://schemas.microsoft.com/office/drawing/2014/main" id="{D0355507-0952-F654-6CC8-42E3F9EBBF89}"/>
              </a:ext>
            </a:extLst>
          </p:cNvPr>
          <p:cNvGraphicFramePr>
            <a:graphicFrameLocks noGrp="1"/>
          </p:cNvGraphicFramePr>
          <p:nvPr>
            <p:extLst>
              <p:ext uri="{D42A27DB-BD31-4B8C-83A1-F6EECF244321}">
                <p14:modId xmlns:p14="http://schemas.microsoft.com/office/powerpoint/2010/main" val="1721422957"/>
              </p:ext>
            </p:extLst>
          </p:nvPr>
        </p:nvGraphicFramePr>
        <p:xfrm>
          <a:off x="6598289" y="4317677"/>
          <a:ext cx="5146036" cy="1814830"/>
        </p:xfrm>
        <a:graphic>
          <a:graphicData uri="http://schemas.openxmlformats.org/drawingml/2006/table">
            <a:tbl>
              <a:tblPr/>
              <a:tblGrid>
                <a:gridCol w="3147203">
                  <a:extLst>
                    <a:ext uri="{9D8B030D-6E8A-4147-A177-3AD203B41FA5}">
                      <a16:colId xmlns:a16="http://schemas.microsoft.com/office/drawing/2014/main" val="4023301282"/>
                    </a:ext>
                  </a:extLst>
                </a:gridCol>
                <a:gridCol w="1008233">
                  <a:extLst>
                    <a:ext uri="{9D8B030D-6E8A-4147-A177-3AD203B41FA5}">
                      <a16:colId xmlns:a16="http://schemas.microsoft.com/office/drawing/2014/main" val="1563085035"/>
                    </a:ext>
                  </a:extLst>
                </a:gridCol>
                <a:gridCol w="990600">
                  <a:extLst>
                    <a:ext uri="{9D8B030D-6E8A-4147-A177-3AD203B41FA5}">
                      <a16:colId xmlns:a16="http://schemas.microsoft.com/office/drawing/2014/main" val="532542122"/>
                    </a:ext>
                  </a:extLst>
                </a:gridCol>
              </a:tblGrid>
              <a:tr h="184150">
                <a:tc>
                  <a:txBody>
                    <a:bodyPr/>
                    <a:lstStyle/>
                    <a:p>
                      <a:pPr algn="l" fontAlgn="b"/>
                      <a:r>
                        <a:rPr lang="fi-FI" sz="1300" b="1" i="0" u="none" strike="noStrike" dirty="0">
                          <a:solidFill>
                            <a:schemeClr val="tx1"/>
                          </a:solidFill>
                          <a:effectLst/>
                          <a:latin typeface="Arial" panose="020B0604020202020204" pitchFamily="34" charset="0"/>
                          <a:cs typeface="Arial" panose="020B0604020202020204" pitchFamily="34" charset="0"/>
                        </a:rPr>
                        <a:t>Muut tunnusluvut:</a:t>
                      </a:r>
                    </a:p>
                  </a:txBody>
                  <a:tcPr marL="6350" marR="6350" marT="6350" marB="0" anchor="b">
                    <a:lnL>
                      <a:noFill/>
                    </a:lnL>
                    <a:lnR>
                      <a:noFill/>
                    </a:lnR>
                    <a:lnT>
                      <a:noFill/>
                    </a:lnT>
                    <a:lnB>
                      <a:noFill/>
                    </a:lnB>
                  </a:tcPr>
                </a:tc>
                <a:tc>
                  <a:txBody>
                    <a:bodyPr/>
                    <a:lstStyle/>
                    <a:p>
                      <a:pPr algn="l" fontAlgn="b"/>
                      <a:r>
                        <a:rPr lang="fi-FI" sz="1300" b="1" i="0" u="none" strike="noStrike" dirty="0">
                          <a:solidFill>
                            <a:srgbClr val="5B626C"/>
                          </a:solidFill>
                          <a:effectLst/>
                          <a:latin typeface="Arial" panose="020B0604020202020204" pitchFamily="34" charset="0"/>
                          <a:cs typeface="Arial" panose="020B0604020202020204" pitchFamily="34" charset="0"/>
                        </a:rPr>
                        <a:t>Kuusamo</a:t>
                      </a:r>
                    </a:p>
                  </a:txBody>
                  <a:tcPr marL="6350" marR="6350" marT="6350" marB="0" anchor="b">
                    <a:lnL>
                      <a:noFill/>
                    </a:lnL>
                    <a:lnR>
                      <a:noFill/>
                    </a:lnR>
                    <a:lnT>
                      <a:noFill/>
                    </a:lnT>
                    <a:lnB>
                      <a:noFill/>
                    </a:lnB>
                  </a:tcPr>
                </a:tc>
                <a:tc>
                  <a:txBody>
                    <a:bodyPr/>
                    <a:lstStyle/>
                    <a:p>
                      <a:pPr algn="l" fontAlgn="b"/>
                      <a:r>
                        <a:rPr lang="fi-FI" sz="1300" b="1" i="0" u="none" strike="noStrike" dirty="0">
                          <a:solidFill>
                            <a:srgbClr val="5B626C"/>
                          </a:solidFill>
                          <a:effectLst/>
                          <a:latin typeface="Arial" panose="020B0604020202020204" pitchFamily="34" charset="0"/>
                          <a:cs typeface="Arial" panose="020B0604020202020204" pitchFamily="34" charset="0"/>
                        </a:rPr>
                        <a:t>Taivalkoski</a:t>
                      </a:r>
                    </a:p>
                  </a:txBody>
                  <a:tcPr marL="6350" marR="6350" marT="6350" marB="0" anchor="b">
                    <a:lnL>
                      <a:noFill/>
                    </a:lnL>
                    <a:lnR>
                      <a:noFill/>
                    </a:lnR>
                    <a:lnT>
                      <a:noFill/>
                    </a:lnT>
                    <a:lnB>
                      <a:noFill/>
                    </a:lnB>
                  </a:tcPr>
                </a:tc>
                <a:extLst>
                  <a:ext uri="{0D108BD9-81ED-4DB2-BD59-A6C34878D82A}">
                    <a16:rowId xmlns:a16="http://schemas.microsoft.com/office/drawing/2014/main" val="1876335175"/>
                  </a:ext>
                </a:extLst>
              </a:tr>
              <a:tr h="0">
                <a:tc>
                  <a:txBody>
                    <a:bodyPr/>
                    <a:lstStyle/>
                    <a:p>
                      <a:pPr algn="l" fontAlgn="b"/>
                      <a:r>
                        <a:rPr lang="fi-FI" sz="1300" b="0" i="0" u="none" strike="noStrike" dirty="0">
                          <a:solidFill>
                            <a:schemeClr val="tx1"/>
                          </a:solidFill>
                          <a:effectLst/>
                          <a:latin typeface="Arial" panose="020B0604020202020204" pitchFamily="34" charset="0"/>
                          <a:cs typeface="Arial" panose="020B0604020202020204" pitchFamily="34" charset="0"/>
                        </a:rPr>
                        <a:t>Puuston kokonaistilavuus puuntuotannon</a:t>
                      </a:r>
                      <a:br>
                        <a:rPr lang="fi-FI" sz="1300" b="0" i="0" u="none" strike="noStrike" dirty="0">
                          <a:solidFill>
                            <a:schemeClr val="tx1"/>
                          </a:solidFill>
                          <a:effectLst/>
                          <a:latin typeface="Arial" panose="020B0604020202020204" pitchFamily="34" charset="0"/>
                          <a:cs typeface="Arial" panose="020B0604020202020204" pitchFamily="34" charset="0"/>
                        </a:rPr>
                      </a:br>
                      <a:r>
                        <a:rPr lang="fi-FI" sz="1300" b="0" i="0" u="none" strike="noStrike" dirty="0">
                          <a:solidFill>
                            <a:schemeClr val="tx1"/>
                          </a:solidFill>
                          <a:effectLst/>
                          <a:latin typeface="Arial" panose="020B0604020202020204" pitchFamily="34" charset="0"/>
                          <a:cs typeface="Arial" panose="020B0604020202020204" pitchFamily="34" charset="0"/>
                        </a:rPr>
                        <a:t>metsämaalla 2021</a:t>
                      </a:r>
                    </a:p>
                  </a:txBody>
                  <a:tcPr marL="6350" marR="6350" marT="6350" marB="0" anchor="b">
                    <a:lnL>
                      <a:noFill/>
                    </a:lnL>
                    <a:lnR>
                      <a:noFill/>
                    </a:lnR>
                    <a:lnT>
                      <a:noFill/>
                    </a:lnT>
                    <a:lnB>
                      <a:noFill/>
                    </a:lnB>
                  </a:tcPr>
                </a:tc>
                <a:tc>
                  <a:txBody>
                    <a:bodyPr/>
                    <a:lstStyle/>
                    <a:p>
                      <a:pPr algn="ctr" fontAlgn="b"/>
                      <a:r>
                        <a:rPr lang="fi-FI" sz="1300" b="1" i="0" u="none" strike="noStrike" dirty="0">
                          <a:solidFill>
                            <a:schemeClr val="tx1"/>
                          </a:solidFill>
                          <a:effectLst/>
                          <a:latin typeface="Arial" panose="020B0604020202020204" pitchFamily="34" charset="0"/>
                          <a:cs typeface="Arial" panose="020B0604020202020204" pitchFamily="34" charset="0"/>
                        </a:rPr>
                        <a:t>27,1 milj. m</a:t>
                      </a:r>
                      <a:r>
                        <a:rPr lang="fi-FI" sz="1300" b="1" i="0" u="none" strike="noStrike" baseline="30000" dirty="0">
                          <a:solidFill>
                            <a:schemeClr val="tx1"/>
                          </a:solidFill>
                          <a:effectLst/>
                          <a:latin typeface="Arial" panose="020B0604020202020204" pitchFamily="34" charset="0"/>
                          <a:cs typeface="Arial" panose="020B0604020202020204" pitchFamily="34" charset="0"/>
                        </a:rPr>
                        <a:t>3</a:t>
                      </a:r>
                    </a:p>
                  </a:txBody>
                  <a:tcPr marL="6350" marR="6350" marT="6350" marB="0" anchor="b">
                    <a:lnL>
                      <a:noFill/>
                    </a:lnL>
                    <a:lnR>
                      <a:noFill/>
                    </a:lnR>
                    <a:lnT>
                      <a:noFill/>
                    </a:lnT>
                    <a:lnB>
                      <a:noFill/>
                    </a:lnB>
                  </a:tcPr>
                </a:tc>
                <a:tc>
                  <a:txBody>
                    <a:bodyPr/>
                    <a:lstStyle/>
                    <a:p>
                      <a:pPr algn="ctr" fontAlgn="b"/>
                      <a:r>
                        <a:rPr lang="fi-FI" sz="1300" b="1" i="0" u="none" strike="noStrike" dirty="0">
                          <a:solidFill>
                            <a:schemeClr val="tx1"/>
                          </a:solidFill>
                          <a:effectLst/>
                          <a:latin typeface="Arial" panose="020B0604020202020204" pitchFamily="34" charset="0"/>
                          <a:cs typeface="Arial" panose="020B0604020202020204" pitchFamily="34" charset="0"/>
                        </a:rPr>
                        <a:t>13,8 milj. m</a:t>
                      </a:r>
                      <a:r>
                        <a:rPr lang="fi-FI" sz="1300" b="1" i="0" u="none" strike="noStrike" baseline="30000" dirty="0">
                          <a:solidFill>
                            <a:schemeClr val="tx1"/>
                          </a:solidFill>
                          <a:effectLst/>
                          <a:latin typeface="Arial" panose="020B0604020202020204" pitchFamily="34" charset="0"/>
                          <a:cs typeface="Arial" panose="020B0604020202020204" pitchFamily="34" charset="0"/>
                        </a:rPr>
                        <a:t>3</a:t>
                      </a:r>
                    </a:p>
                  </a:txBody>
                  <a:tcPr marL="6350" marR="6350" marT="6350" marB="0" anchor="b">
                    <a:lnL>
                      <a:noFill/>
                    </a:lnL>
                    <a:lnR>
                      <a:noFill/>
                    </a:lnR>
                    <a:lnT>
                      <a:noFill/>
                    </a:lnT>
                    <a:lnB>
                      <a:noFill/>
                    </a:lnB>
                  </a:tcPr>
                </a:tc>
                <a:extLst>
                  <a:ext uri="{0D108BD9-81ED-4DB2-BD59-A6C34878D82A}">
                    <a16:rowId xmlns:a16="http://schemas.microsoft.com/office/drawing/2014/main" val="3105230563"/>
                  </a:ext>
                </a:extLst>
              </a:tr>
              <a:tr h="134197">
                <a:tc>
                  <a:txBody>
                    <a:bodyPr/>
                    <a:lstStyle/>
                    <a:p>
                      <a:pPr algn="l" fontAlgn="b"/>
                      <a:r>
                        <a:rPr lang="fi-FI" sz="1300" b="0" i="0" u="none" strike="noStrike" dirty="0">
                          <a:solidFill>
                            <a:schemeClr val="tx1"/>
                          </a:solidFill>
                          <a:effectLst/>
                          <a:latin typeface="Arial" panose="020B0604020202020204" pitchFamily="34" charset="0"/>
                          <a:cs typeface="Arial" panose="020B0604020202020204" pitchFamily="34" charset="0"/>
                        </a:rPr>
                        <a:t>Metsähallituksen hoidossa olevat metsätalousalueet 2022</a:t>
                      </a:r>
                    </a:p>
                  </a:txBody>
                  <a:tcPr marL="6350" marR="6350" marT="6350" marB="0" anchor="b">
                    <a:lnL>
                      <a:noFill/>
                    </a:lnL>
                    <a:lnR>
                      <a:noFill/>
                    </a:lnR>
                    <a:lnT>
                      <a:noFill/>
                    </a:lnT>
                    <a:lnB>
                      <a:noFill/>
                    </a:lnB>
                  </a:tcPr>
                </a:tc>
                <a:tc>
                  <a:txBody>
                    <a:bodyPr/>
                    <a:lstStyle/>
                    <a:p>
                      <a:pPr algn="ctr" fontAlgn="b"/>
                      <a:r>
                        <a:rPr lang="fi-FI" sz="1300" b="1" i="0" u="none" strike="noStrike" dirty="0">
                          <a:solidFill>
                            <a:schemeClr val="tx1"/>
                          </a:solidFill>
                          <a:effectLst/>
                          <a:latin typeface="Arial" panose="020B0604020202020204" pitchFamily="34" charset="0"/>
                          <a:cs typeface="Arial" panose="020B0604020202020204" pitchFamily="34" charset="0"/>
                        </a:rPr>
                        <a:t>18 729 ha</a:t>
                      </a:r>
                    </a:p>
                  </a:txBody>
                  <a:tcPr marL="6350" marR="6350" marT="6350" marB="0" anchor="b">
                    <a:lnL>
                      <a:noFill/>
                    </a:lnL>
                    <a:lnR>
                      <a:noFill/>
                    </a:lnR>
                    <a:lnT>
                      <a:noFill/>
                    </a:lnT>
                    <a:lnB>
                      <a:noFill/>
                    </a:lnB>
                  </a:tcPr>
                </a:tc>
                <a:tc>
                  <a:txBody>
                    <a:bodyPr/>
                    <a:lstStyle/>
                    <a:p>
                      <a:pPr algn="ctr" fontAlgn="b"/>
                      <a:r>
                        <a:rPr lang="fi-FI" sz="1300" b="1" i="0" u="none" strike="noStrike" dirty="0">
                          <a:solidFill>
                            <a:schemeClr val="tx1"/>
                          </a:solidFill>
                          <a:effectLst/>
                          <a:latin typeface="Arial" panose="020B0604020202020204" pitchFamily="34" charset="0"/>
                          <a:cs typeface="Arial" panose="020B0604020202020204" pitchFamily="34" charset="0"/>
                        </a:rPr>
                        <a:t>124 047 ha</a:t>
                      </a:r>
                    </a:p>
                  </a:txBody>
                  <a:tcPr marL="6350" marR="6350" marT="6350" marB="0" anchor="b">
                    <a:lnL>
                      <a:noFill/>
                    </a:lnL>
                    <a:lnR>
                      <a:noFill/>
                    </a:lnR>
                    <a:lnT>
                      <a:noFill/>
                    </a:lnT>
                    <a:lnB>
                      <a:noFill/>
                    </a:lnB>
                  </a:tcPr>
                </a:tc>
                <a:extLst>
                  <a:ext uri="{0D108BD9-81ED-4DB2-BD59-A6C34878D82A}">
                    <a16:rowId xmlns:a16="http://schemas.microsoft.com/office/drawing/2014/main" val="4075480760"/>
                  </a:ext>
                </a:extLst>
              </a:tr>
              <a:tr h="268393">
                <a:tc>
                  <a:txBody>
                    <a:bodyPr/>
                    <a:lstStyle/>
                    <a:p>
                      <a:pPr algn="l" fontAlgn="b"/>
                      <a:r>
                        <a:rPr lang="fi-FI" sz="1300" b="0" i="0" u="none" strike="noStrike" dirty="0">
                          <a:solidFill>
                            <a:schemeClr val="tx1"/>
                          </a:solidFill>
                          <a:effectLst/>
                          <a:latin typeface="Arial" panose="020B0604020202020204" pitchFamily="34" charset="0"/>
                          <a:cs typeface="Arial" panose="020B0604020202020204" pitchFamily="34" charset="0"/>
                        </a:rPr>
                        <a:t>Metsähallituksen hoidossa olevat luonnonsuojelualueet 2021</a:t>
                      </a:r>
                    </a:p>
                  </a:txBody>
                  <a:tcPr marL="6350" marR="6350" marT="6350" marB="0" anchor="b">
                    <a:lnL>
                      <a:noFill/>
                    </a:lnL>
                    <a:lnR>
                      <a:noFill/>
                    </a:lnR>
                    <a:lnT>
                      <a:noFill/>
                    </a:lnT>
                    <a:lnB>
                      <a:noFill/>
                    </a:lnB>
                  </a:tcPr>
                </a:tc>
                <a:tc>
                  <a:txBody>
                    <a:bodyPr/>
                    <a:lstStyle/>
                    <a:p>
                      <a:pPr algn="ctr" fontAlgn="b"/>
                      <a:r>
                        <a:rPr lang="fi-FI" sz="1300" b="1" i="0" u="none" strike="noStrike" dirty="0">
                          <a:solidFill>
                            <a:schemeClr val="tx1"/>
                          </a:solidFill>
                          <a:effectLst/>
                          <a:latin typeface="Arial" panose="020B0604020202020204" pitchFamily="34" charset="0"/>
                          <a:cs typeface="Arial" panose="020B0604020202020204" pitchFamily="34" charset="0"/>
                        </a:rPr>
                        <a:t>52 062 ha</a:t>
                      </a:r>
                    </a:p>
                  </a:txBody>
                  <a:tcPr marL="6350" marR="6350" marT="6350" marB="0" anchor="b">
                    <a:lnL>
                      <a:noFill/>
                    </a:lnL>
                    <a:lnR>
                      <a:noFill/>
                    </a:lnR>
                    <a:lnT>
                      <a:noFill/>
                    </a:lnT>
                    <a:lnB>
                      <a:noFill/>
                    </a:lnB>
                  </a:tcPr>
                </a:tc>
                <a:tc>
                  <a:txBody>
                    <a:bodyPr/>
                    <a:lstStyle/>
                    <a:p>
                      <a:pPr algn="ctr" fontAlgn="b"/>
                      <a:r>
                        <a:rPr lang="fi-FI" sz="1300" b="1" i="0" u="none" strike="noStrike" dirty="0">
                          <a:solidFill>
                            <a:schemeClr val="tx1"/>
                          </a:solidFill>
                          <a:effectLst/>
                          <a:latin typeface="Arial" panose="020B0604020202020204" pitchFamily="34" charset="0"/>
                          <a:cs typeface="Arial" panose="020B0604020202020204" pitchFamily="34" charset="0"/>
                        </a:rPr>
                        <a:t>20 942 ha</a:t>
                      </a:r>
                    </a:p>
                  </a:txBody>
                  <a:tcPr marL="6350" marR="6350" marT="6350" marB="0" anchor="b">
                    <a:lnL>
                      <a:noFill/>
                    </a:lnL>
                    <a:lnR>
                      <a:noFill/>
                    </a:lnR>
                    <a:lnT>
                      <a:noFill/>
                    </a:lnT>
                    <a:lnB>
                      <a:noFill/>
                    </a:lnB>
                  </a:tcPr>
                </a:tc>
                <a:extLst>
                  <a:ext uri="{0D108BD9-81ED-4DB2-BD59-A6C34878D82A}">
                    <a16:rowId xmlns:a16="http://schemas.microsoft.com/office/drawing/2014/main" val="1327768055"/>
                  </a:ext>
                </a:extLst>
              </a:tr>
              <a:tr h="184150">
                <a:tc>
                  <a:txBody>
                    <a:bodyPr/>
                    <a:lstStyle/>
                    <a:p>
                      <a:pPr algn="l" fontAlgn="b"/>
                      <a:r>
                        <a:rPr lang="fi-FI" sz="1300" b="0" i="0" u="none" strike="noStrike" dirty="0">
                          <a:solidFill>
                            <a:schemeClr val="tx1"/>
                          </a:solidFill>
                          <a:effectLst/>
                          <a:latin typeface="Arial" panose="020B0604020202020204" pitchFamily="34" charset="0"/>
                          <a:cs typeface="Arial" panose="020B0604020202020204" pitchFamily="34" charset="0"/>
                        </a:rPr>
                        <a:t>Suojeluvarausten osuus kunnan </a:t>
                      </a:r>
                      <a:br>
                        <a:rPr lang="fi-FI" sz="1300" b="0" i="0" u="none" strike="noStrike" dirty="0">
                          <a:solidFill>
                            <a:schemeClr val="tx1"/>
                          </a:solidFill>
                          <a:effectLst/>
                          <a:latin typeface="Arial" panose="020B0604020202020204" pitchFamily="34" charset="0"/>
                          <a:cs typeface="Arial" panose="020B0604020202020204" pitchFamily="34" charset="0"/>
                        </a:rPr>
                      </a:br>
                      <a:r>
                        <a:rPr lang="fi-FI" sz="1300" b="0" i="0" u="none" strike="noStrike" dirty="0">
                          <a:solidFill>
                            <a:schemeClr val="tx1"/>
                          </a:solidFill>
                          <a:effectLst/>
                          <a:latin typeface="Arial" panose="020B0604020202020204" pitchFamily="34" charset="0"/>
                          <a:cs typeface="Arial" panose="020B0604020202020204" pitchFamily="34" charset="0"/>
                        </a:rPr>
                        <a:t>maapinta-alasta 2021</a:t>
                      </a:r>
                    </a:p>
                  </a:txBody>
                  <a:tcPr marL="6350" marR="6350" marT="6350" marB="0" anchor="b">
                    <a:lnL>
                      <a:noFill/>
                    </a:lnL>
                    <a:lnR>
                      <a:noFill/>
                    </a:lnR>
                    <a:lnT>
                      <a:noFill/>
                    </a:lnT>
                    <a:lnB>
                      <a:noFill/>
                    </a:lnB>
                  </a:tcPr>
                </a:tc>
                <a:tc>
                  <a:txBody>
                    <a:bodyPr/>
                    <a:lstStyle/>
                    <a:p>
                      <a:pPr algn="ctr" fontAlgn="b"/>
                      <a:r>
                        <a:rPr lang="fi-FI" sz="1300" b="1" i="0" u="none" strike="noStrike" dirty="0">
                          <a:solidFill>
                            <a:srgbClr val="81B87F"/>
                          </a:solidFill>
                          <a:effectLst/>
                          <a:latin typeface="Arial" panose="020B0604020202020204" pitchFamily="34" charset="0"/>
                          <a:cs typeface="Arial" panose="020B0604020202020204" pitchFamily="34" charset="0"/>
                        </a:rPr>
                        <a:t>11 %</a:t>
                      </a:r>
                    </a:p>
                  </a:txBody>
                  <a:tcPr marL="6350" marR="6350" marT="6350" marB="0" anchor="b">
                    <a:lnL>
                      <a:noFill/>
                    </a:lnL>
                    <a:lnR>
                      <a:noFill/>
                    </a:lnR>
                    <a:lnT>
                      <a:noFill/>
                    </a:lnT>
                    <a:lnB>
                      <a:noFill/>
                    </a:lnB>
                  </a:tcPr>
                </a:tc>
                <a:tc>
                  <a:txBody>
                    <a:bodyPr/>
                    <a:lstStyle/>
                    <a:p>
                      <a:pPr algn="ctr" fontAlgn="b"/>
                      <a:r>
                        <a:rPr lang="fi-FI" sz="1300" b="1" i="0" u="none" strike="noStrike" dirty="0">
                          <a:solidFill>
                            <a:srgbClr val="81B87F"/>
                          </a:solidFill>
                          <a:effectLst/>
                          <a:latin typeface="Arial" panose="020B0604020202020204" pitchFamily="34" charset="0"/>
                          <a:cs typeface="Arial" panose="020B0604020202020204" pitchFamily="34" charset="0"/>
                        </a:rPr>
                        <a:t>9 %</a:t>
                      </a:r>
                    </a:p>
                  </a:txBody>
                  <a:tcPr marL="6350" marR="6350" marT="6350" marB="0" anchor="b">
                    <a:lnL>
                      <a:noFill/>
                    </a:lnL>
                    <a:lnR>
                      <a:noFill/>
                    </a:lnR>
                    <a:lnT>
                      <a:noFill/>
                    </a:lnT>
                    <a:lnB>
                      <a:noFill/>
                    </a:lnB>
                  </a:tcPr>
                </a:tc>
                <a:extLst>
                  <a:ext uri="{0D108BD9-81ED-4DB2-BD59-A6C34878D82A}">
                    <a16:rowId xmlns:a16="http://schemas.microsoft.com/office/drawing/2014/main" val="2895839215"/>
                  </a:ext>
                </a:extLst>
              </a:tr>
            </a:tbl>
          </a:graphicData>
        </a:graphic>
      </p:graphicFrame>
      <p:pic>
        <p:nvPicPr>
          <p:cNvPr id="6" name="Picture 20" descr="A picture containing text, clock&#10;&#10;Description automatically generated">
            <a:extLst>
              <a:ext uri="{FF2B5EF4-FFF2-40B4-BE49-F238E27FC236}">
                <a16:creationId xmlns:a16="http://schemas.microsoft.com/office/drawing/2014/main" id="{C7FD3DEB-51BA-1581-A3DD-2758F790679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12000" y="2406"/>
            <a:ext cx="1080000" cy="1080000"/>
          </a:xfrm>
          <a:prstGeom prst="rect">
            <a:avLst/>
          </a:prstGeom>
        </p:spPr>
      </p:pic>
    </p:spTree>
    <p:extLst>
      <p:ext uri="{BB962C8B-B14F-4D97-AF65-F5344CB8AC3E}">
        <p14:creationId xmlns:p14="http://schemas.microsoft.com/office/powerpoint/2010/main" val="3300525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ogo&#10;&#10;Description automatically generated">
            <a:extLst>
              <a:ext uri="{FF2B5EF4-FFF2-40B4-BE49-F238E27FC236}">
                <a16:creationId xmlns:a16="http://schemas.microsoft.com/office/drawing/2014/main" id="{3046DE7F-492D-FB70-4511-AD1FBF32F9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000" y="144000"/>
            <a:ext cx="3555551" cy="720000"/>
          </a:xfrm>
          <a:prstGeom prst="rect">
            <a:avLst/>
          </a:prstGeom>
        </p:spPr>
      </p:pic>
      <p:cxnSp>
        <p:nvCxnSpPr>
          <p:cNvPr id="40" name="Straight Connector 39">
            <a:extLst>
              <a:ext uri="{FF2B5EF4-FFF2-40B4-BE49-F238E27FC236}">
                <a16:creationId xmlns:a16="http://schemas.microsoft.com/office/drawing/2014/main" id="{23E827EF-19AB-C724-3ADE-2DAB9BC5AC4D}"/>
              </a:ext>
            </a:extLst>
          </p:cNvPr>
          <p:cNvCxnSpPr/>
          <p:nvPr/>
        </p:nvCxnSpPr>
        <p:spPr>
          <a:xfrm>
            <a:off x="3960000" y="180000"/>
            <a:ext cx="0" cy="576000"/>
          </a:xfrm>
          <a:prstGeom prst="line">
            <a:avLst/>
          </a:prstGeom>
          <a:ln w="19050">
            <a:solidFill>
              <a:srgbClr val="81B87F"/>
            </a:solidFill>
          </a:ln>
        </p:spPr>
        <p:style>
          <a:lnRef idx="1">
            <a:schemeClr val="accent1"/>
          </a:lnRef>
          <a:fillRef idx="0">
            <a:schemeClr val="accent1"/>
          </a:fillRef>
          <a:effectRef idx="0">
            <a:schemeClr val="accent1"/>
          </a:effectRef>
          <a:fontRef idx="minor">
            <a:schemeClr val="tx1"/>
          </a:fontRef>
        </p:style>
      </p:cxnSp>
      <p:sp>
        <p:nvSpPr>
          <p:cNvPr id="41" name="Title 3">
            <a:extLst>
              <a:ext uri="{FF2B5EF4-FFF2-40B4-BE49-F238E27FC236}">
                <a16:creationId xmlns:a16="http://schemas.microsoft.com/office/drawing/2014/main" id="{26CC38D0-9A1A-A404-3AB4-CF70A8A9FCD3}"/>
              </a:ext>
            </a:extLst>
          </p:cNvPr>
          <p:cNvSpPr>
            <a:spLocks noGrp="1"/>
          </p:cNvSpPr>
          <p:nvPr>
            <p:ph type="title"/>
          </p:nvPr>
        </p:nvSpPr>
        <p:spPr>
          <a:xfrm>
            <a:off x="4082845" y="438480"/>
            <a:ext cx="5896049" cy="720000"/>
          </a:xfrm>
        </p:spPr>
        <p:txBody>
          <a:bodyPr anchor="b">
            <a:noAutofit/>
          </a:bodyPr>
          <a:lstStyle/>
          <a:p>
            <a:r>
              <a:rPr lang="fi-FI" sz="3200" dirty="0">
                <a:solidFill>
                  <a:srgbClr val="00529D"/>
                </a:solidFill>
                <a:effectLst/>
                <a:latin typeface="Poppins" panose="00000500000000000000" pitchFamily="2" charset="0"/>
                <a:ea typeface="Calibri" panose="020F0502020204030204" pitchFamily="34" charset="0"/>
              </a:rPr>
              <a:t>Kuusamon ja Taivalkosken</a:t>
            </a:r>
            <a:br>
              <a:rPr lang="fi-FI" sz="3200" dirty="0">
                <a:solidFill>
                  <a:srgbClr val="00529D"/>
                </a:solidFill>
                <a:effectLst/>
                <a:latin typeface="Poppins" panose="00000500000000000000" pitchFamily="2" charset="0"/>
                <a:ea typeface="Calibri" panose="020F0502020204030204" pitchFamily="34" charset="0"/>
              </a:rPr>
            </a:br>
            <a:r>
              <a:rPr lang="fi-FI" sz="3200" dirty="0">
                <a:solidFill>
                  <a:srgbClr val="00529D"/>
                </a:solidFill>
                <a:effectLst/>
                <a:latin typeface="Poppins" panose="00000500000000000000" pitchFamily="2" charset="0"/>
                <a:ea typeface="Calibri" panose="020F0502020204030204" pitchFamily="34" charset="0"/>
              </a:rPr>
              <a:t>matkailutoimialojen kehitys </a:t>
            </a:r>
            <a:endParaRPr lang="fi-FI" sz="3200" dirty="0">
              <a:solidFill>
                <a:srgbClr val="00529D"/>
              </a:solidFill>
            </a:endParaRPr>
          </a:p>
        </p:txBody>
      </p:sp>
      <p:cxnSp>
        <p:nvCxnSpPr>
          <p:cNvPr id="42" name="Straight Connector 41">
            <a:extLst>
              <a:ext uri="{FF2B5EF4-FFF2-40B4-BE49-F238E27FC236}">
                <a16:creationId xmlns:a16="http://schemas.microsoft.com/office/drawing/2014/main" id="{BFB667D5-154D-6E62-5754-8D6B73F4A720}"/>
              </a:ext>
            </a:extLst>
          </p:cNvPr>
          <p:cNvCxnSpPr>
            <a:cxnSpLocks/>
          </p:cNvCxnSpPr>
          <p:nvPr/>
        </p:nvCxnSpPr>
        <p:spPr>
          <a:xfrm flipV="1">
            <a:off x="5990709" y="1977685"/>
            <a:ext cx="10115" cy="1070317"/>
          </a:xfrm>
          <a:prstGeom prst="line">
            <a:avLst/>
          </a:prstGeom>
        </p:spPr>
        <p:style>
          <a:lnRef idx="1">
            <a:schemeClr val="dk1"/>
          </a:lnRef>
          <a:fillRef idx="0">
            <a:schemeClr val="dk1"/>
          </a:fillRef>
          <a:effectRef idx="0">
            <a:schemeClr val="dk1"/>
          </a:effectRef>
          <a:fontRef idx="minor">
            <a:schemeClr val="tx1"/>
          </a:fontRef>
        </p:style>
      </p:cxnSp>
      <p:pic>
        <p:nvPicPr>
          <p:cNvPr id="43" name="Picture 6">
            <a:extLst>
              <a:ext uri="{FF2B5EF4-FFF2-40B4-BE49-F238E27FC236}">
                <a16:creationId xmlns:a16="http://schemas.microsoft.com/office/drawing/2014/main" id="{B88A563D-7778-E171-BB72-575A13B4E2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8646" y="1999972"/>
            <a:ext cx="666668" cy="720000"/>
          </a:xfrm>
          <a:prstGeom prst="rect">
            <a:avLst/>
          </a:prstGeom>
          <a:noFill/>
          <a:extLst>
            <a:ext uri="{909E8E84-426E-40DD-AFC4-6F175D3DCCD1}">
              <a14:hiddenFill xmlns:a14="http://schemas.microsoft.com/office/drawing/2010/main">
                <a:solidFill>
                  <a:srgbClr val="FFFFFF"/>
                </a:solidFill>
              </a14:hiddenFill>
            </a:ext>
          </a:extLst>
        </p:spPr>
      </p:pic>
      <p:sp>
        <p:nvSpPr>
          <p:cNvPr id="44" name="Content Placeholder 6">
            <a:extLst>
              <a:ext uri="{FF2B5EF4-FFF2-40B4-BE49-F238E27FC236}">
                <a16:creationId xmlns:a16="http://schemas.microsoft.com/office/drawing/2014/main" id="{FE822FD1-19E9-E2C6-2ED3-92ECC27627E4}"/>
              </a:ext>
            </a:extLst>
          </p:cNvPr>
          <p:cNvSpPr txBox="1">
            <a:spLocks/>
          </p:cNvSpPr>
          <p:nvPr/>
        </p:nvSpPr>
        <p:spPr>
          <a:xfrm>
            <a:off x="5928824" y="1619562"/>
            <a:ext cx="1440000" cy="2880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Dosis" panose="02010503020202060003"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Dosis" panose="02010503020202060003"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Dosis" panose="02010503020202060003"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Dosis" panose="02010503020202060003"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Dosis" panose="02010503020202060003"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i-FI" sz="1800" b="1" dirty="0">
                <a:solidFill>
                  <a:srgbClr val="5B626C"/>
                </a:solidFill>
                <a:latin typeface="Arial" panose="020B0604020202020204" pitchFamily="34" charset="0"/>
                <a:cs typeface="Arial" panose="020B0604020202020204" pitchFamily="34" charset="0"/>
              </a:rPr>
              <a:t>Taivalkoski</a:t>
            </a:r>
            <a:endParaRPr lang="fi-FI" b="1" dirty="0">
              <a:solidFill>
                <a:srgbClr val="5B626C"/>
              </a:solidFill>
              <a:latin typeface="Arial" panose="020B0604020202020204" pitchFamily="34" charset="0"/>
              <a:cs typeface="Arial" panose="020B0604020202020204" pitchFamily="34" charset="0"/>
            </a:endParaRPr>
          </a:p>
        </p:txBody>
      </p:sp>
      <p:graphicFrame>
        <p:nvGraphicFramePr>
          <p:cNvPr id="45" name="Table 23">
            <a:extLst>
              <a:ext uri="{FF2B5EF4-FFF2-40B4-BE49-F238E27FC236}">
                <a16:creationId xmlns:a16="http://schemas.microsoft.com/office/drawing/2014/main" id="{6B8222D3-38A0-3716-BAA0-17BBE9120FBB}"/>
              </a:ext>
            </a:extLst>
          </p:cNvPr>
          <p:cNvGraphicFramePr>
            <a:graphicFrameLocks noGrp="1"/>
          </p:cNvGraphicFramePr>
          <p:nvPr>
            <p:extLst>
              <p:ext uri="{D42A27DB-BD31-4B8C-83A1-F6EECF244321}">
                <p14:modId xmlns:p14="http://schemas.microsoft.com/office/powerpoint/2010/main" val="3634357181"/>
              </p:ext>
            </p:extLst>
          </p:nvPr>
        </p:nvGraphicFramePr>
        <p:xfrm>
          <a:off x="4294818" y="3914579"/>
          <a:ext cx="3386720" cy="1483360"/>
        </p:xfrm>
        <a:graphic>
          <a:graphicData uri="http://schemas.openxmlformats.org/drawingml/2006/table">
            <a:tbl>
              <a:tblPr firstRow="1" bandRow="1">
                <a:tableStyleId>{2D5ABB26-0587-4C30-8999-92F81FD0307C}</a:tableStyleId>
              </a:tblPr>
              <a:tblGrid>
                <a:gridCol w="1693360">
                  <a:extLst>
                    <a:ext uri="{9D8B030D-6E8A-4147-A177-3AD203B41FA5}">
                      <a16:colId xmlns:a16="http://schemas.microsoft.com/office/drawing/2014/main" val="572771193"/>
                    </a:ext>
                  </a:extLst>
                </a:gridCol>
                <a:gridCol w="1693360">
                  <a:extLst>
                    <a:ext uri="{9D8B030D-6E8A-4147-A177-3AD203B41FA5}">
                      <a16:colId xmlns:a16="http://schemas.microsoft.com/office/drawing/2014/main" val="968843824"/>
                    </a:ext>
                  </a:extLst>
                </a:gridCol>
              </a:tblGrid>
              <a:tr h="370840">
                <a:tc>
                  <a:txBody>
                    <a:bodyPr/>
                    <a:lstStyle/>
                    <a:p>
                      <a:pPr algn="r"/>
                      <a:r>
                        <a:rPr lang="fi-FI" sz="1800" b="1" dirty="0">
                          <a:solidFill>
                            <a:srgbClr val="00529D"/>
                          </a:solidFill>
                          <a:latin typeface="Poppins" panose="00000500000000000000" pitchFamily="2" charset="0"/>
                          <a:ea typeface="Source Sans Pro" panose="020B0503030403020204" pitchFamily="34" charset="0"/>
                          <a:cs typeface="Poppins" panose="00000500000000000000" pitchFamily="2" charset="0"/>
                        </a:rPr>
                        <a:t>19,0 milj. € </a:t>
                      </a:r>
                      <a:endParaRPr lang="fi-FI" sz="1800" dirty="0">
                        <a:solidFill>
                          <a:srgbClr val="00529D"/>
                        </a:solidFill>
                        <a:latin typeface="Poppins" panose="00000500000000000000" pitchFamily="2" charset="0"/>
                        <a:cs typeface="Poppins" panose="00000500000000000000" pitchFamily="2" charset="0"/>
                      </a:endParaRPr>
                    </a:p>
                  </a:txBody>
                  <a:tcPr>
                    <a:lnR w="12700" cap="flat" cmpd="sng" algn="ctr">
                      <a:solidFill>
                        <a:schemeClr val="tx1"/>
                      </a:solidFill>
                      <a:prstDash val="solid"/>
                      <a:round/>
                      <a:headEnd type="none" w="med" len="med"/>
                      <a:tailEnd type="none" w="med" len="med"/>
                    </a:lnR>
                    <a:noFill/>
                  </a:tcPr>
                </a:tc>
                <a:tc>
                  <a:txBody>
                    <a:bodyPr/>
                    <a:lstStyle/>
                    <a:p>
                      <a:pPr algn="l"/>
                      <a:r>
                        <a:rPr lang="fi-FI" sz="1800" b="1" dirty="0">
                          <a:solidFill>
                            <a:srgbClr val="00529D"/>
                          </a:solidFill>
                          <a:latin typeface="Poppins" panose="00000500000000000000" pitchFamily="2" charset="0"/>
                          <a:ea typeface="Source Sans Pro" panose="020B0503030403020204" pitchFamily="34" charset="0"/>
                          <a:cs typeface="Poppins" panose="00000500000000000000" pitchFamily="2" charset="0"/>
                        </a:rPr>
                        <a:t>1,6 milj. € </a:t>
                      </a:r>
                      <a:endParaRPr lang="fi-FI" sz="1800" dirty="0">
                        <a:solidFill>
                          <a:srgbClr val="00529D"/>
                        </a:solidFill>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1221832896"/>
                  </a:ext>
                </a:extLst>
              </a:tr>
              <a:tr h="37084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dirty="0">
                          <a:latin typeface="Poppins" panose="00000500000000000000" pitchFamily="2" charset="0"/>
                          <a:ea typeface="Source Sans Pro" panose="020B0503030403020204" pitchFamily="34" charset="0"/>
                          <a:cs typeface="Poppins" panose="00000500000000000000" pitchFamily="2" charset="0"/>
                        </a:rPr>
                        <a:t>matkailun palkkatuloa</a:t>
                      </a:r>
                    </a:p>
                  </a:txBody>
                  <a:tcPr>
                    <a:solidFill>
                      <a:schemeClr val="bg1"/>
                    </a:solidFill>
                  </a:tcPr>
                </a:tc>
                <a:tc hMerge="1">
                  <a:txBody>
                    <a:bodyPr/>
                    <a:lstStyle/>
                    <a:p>
                      <a:endParaRPr lang="fi-FI" dirty="0"/>
                    </a:p>
                  </a:txBody>
                  <a:tcPr/>
                </a:tc>
                <a:extLst>
                  <a:ext uri="{0D108BD9-81ED-4DB2-BD59-A6C34878D82A}">
                    <a16:rowId xmlns:a16="http://schemas.microsoft.com/office/drawing/2014/main" val="929705869"/>
                  </a:ext>
                </a:extLst>
              </a:tr>
              <a:tr h="37084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fi-FI" sz="1800" b="1" dirty="0">
                          <a:solidFill>
                            <a:srgbClr val="00529D"/>
                          </a:solidFill>
                          <a:latin typeface="Poppins" panose="00000500000000000000" pitchFamily="2" charset="0"/>
                          <a:ea typeface="Source Sans Pro" panose="020B0503030403020204" pitchFamily="34" charset="0"/>
                          <a:cs typeface="Poppins" panose="00000500000000000000" pitchFamily="2" charset="0"/>
                        </a:rPr>
                        <a:t>2,5 milj. €</a:t>
                      </a:r>
                      <a:endParaRPr lang="fi-FI" sz="1800" dirty="0">
                        <a:solidFill>
                          <a:srgbClr val="00529D"/>
                        </a:solidFill>
                        <a:latin typeface="Poppins" panose="00000500000000000000" pitchFamily="2" charset="0"/>
                        <a:ea typeface="Source Sans Pro" panose="020B0503030403020204" pitchFamily="34" charset="0"/>
                        <a:cs typeface="Poppins" panose="00000500000000000000" pitchFamily="2" charset="0"/>
                      </a:endParaRPr>
                    </a:p>
                  </a:txBody>
                  <a:tcPr>
                    <a:lnR w="12700" cap="flat" cmpd="sng" algn="ctr">
                      <a:solidFill>
                        <a:schemeClr val="tx1"/>
                      </a:solidFill>
                      <a:prstDash val="solid"/>
                      <a:round/>
                      <a:headEnd type="none" w="med" len="med"/>
                      <a:tailEnd type="none" w="med" len="med"/>
                    </a:ln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800" b="1" dirty="0">
                          <a:solidFill>
                            <a:srgbClr val="00529D"/>
                          </a:solidFill>
                          <a:latin typeface="Poppins" panose="00000500000000000000" pitchFamily="2" charset="0"/>
                          <a:ea typeface="Source Sans Pro" panose="020B0503030403020204" pitchFamily="34" charset="0"/>
                          <a:cs typeface="Poppins" panose="00000500000000000000" pitchFamily="2" charset="0"/>
                        </a:rPr>
                        <a:t>0,2 milj. € </a:t>
                      </a:r>
                      <a:endParaRPr lang="fi-FI" sz="1800" dirty="0">
                        <a:solidFill>
                          <a:srgbClr val="00529D"/>
                        </a:solidFill>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645391094"/>
                  </a:ext>
                </a:extLst>
              </a:tr>
              <a:tr h="370840">
                <a:tc gridSpan="2">
                  <a:txBody>
                    <a:bodyPr/>
                    <a:lstStyle/>
                    <a:p>
                      <a:pPr algn="ctr"/>
                      <a:r>
                        <a:rPr lang="fi-FI" sz="1200" dirty="0">
                          <a:latin typeface="Poppins" panose="00000500000000000000" pitchFamily="2" charset="0"/>
                          <a:ea typeface="Source Sans Pro" panose="020B0503030403020204" pitchFamily="34" charset="0"/>
                          <a:cs typeface="Poppins" panose="00000500000000000000" pitchFamily="2" charset="0"/>
                        </a:rPr>
                        <a:t>matkailun palkkaverotuloa</a:t>
                      </a:r>
                      <a:endParaRPr lang="fi-FI" sz="1200" dirty="0">
                        <a:latin typeface="Poppins" panose="00000500000000000000" pitchFamily="2" charset="0"/>
                        <a:cs typeface="Poppins" panose="00000500000000000000" pitchFamily="2" charset="0"/>
                      </a:endParaRPr>
                    </a:p>
                  </a:txBody>
                  <a:tcPr>
                    <a:solidFill>
                      <a:schemeClr val="bg1"/>
                    </a:solidFill>
                  </a:tcPr>
                </a:tc>
                <a:tc hMerge="1">
                  <a:txBody>
                    <a:bodyPr/>
                    <a:lstStyle/>
                    <a:p>
                      <a:endParaRPr lang="fi-FI" dirty="0"/>
                    </a:p>
                  </a:txBody>
                  <a:tcPr/>
                </a:tc>
                <a:extLst>
                  <a:ext uri="{0D108BD9-81ED-4DB2-BD59-A6C34878D82A}">
                    <a16:rowId xmlns:a16="http://schemas.microsoft.com/office/drawing/2014/main" val="169368644"/>
                  </a:ext>
                </a:extLst>
              </a:tr>
            </a:tbl>
          </a:graphicData>
        </a:graphic>
      </p:graphicFrame>
      <p:cxnSp>
        <p:nvCxnSpPr>
          <p:cNvPr id="46" name="Straight Connector 45">
            <a:extLst>
              <a:ext uri="{FF2B5EF4-FFF2-40B4-BE49-F238E27FC236}">
                <a16:creationId xmlns:a16="http://schemas.microsoft.com/office/drawing/2014/main" id="{0735771A-C35C-B31A-0AEF-5AD6CFA89614}"/>
              </a:ext>
            </a:extLst>
          </p:cNvPr>
          <p:cNvCxnSpPr>
            <a:cxnSpLocks/>
            <a:endCxn id="45" idx="2"/>
          </p:cNvCxnSpPr>
          <p:nvPr/>
        </p:nvCxnSpPr>
        <p:spPr>
          <a:xfrm flipV="1">
            <a:off x="5980177" y="5397939"/>
            <a:ext cx="8001" cy="1153598"/>
          </a:xfrm>
          <a:prstGeom prst="line">
            <a:avLst/>
          </a:prstGeom>
        </p:spPr>
        <p:style>
          <a:lnRef idx="1">
            <a:schemeClr val="dk1"/>
          </a:lnRef>
          <a:fillRef idx="0">
            <a:schemeClr val="dk1"/>
          </a:fillRef>
          <a:effectRef idx="0">
            <a:schemeClr val="dk1"/>
          </a:effectRef>
          <a:fontRef idx="minor">
            <a:schemeClr val="tx1"/>
          </a:fontRef>
        </p:style>
      </p:cxnSp>
      <p:pic>
        <p:nvPicPr>
          <p:cNvPr id="49" name="Picture 4">
            <a:extLst>
              <a:ext uri="{FF2B5EF4-FFF2-40B4-BE49-F238E27FC236}">
                <a16:creationId xmlns:a16="http://schemas.microsoft.com/office/drawing/2014/main" id="{FB1E1E7F-67E3-AF29-75B0-9011E97D43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646" y="1999972"/>
            <a:ext cx="642856" cy="720000"/>
          </a:xfrm>
          <a:prstGeom prst="rect">
            <a:avLst/>
          </a:prstGeom>
          <a:noFill/>
          <a:extLst>
            <a:ext uri="{909E8E84-426E-40DD-AFC4-6F175D3DCCD1}">
              <a14:hiddenFill xmlns:a14="http://schemas.microsoft.com/office/drawing/2010/main">
                <a:solidFill>
                  <a:srgbClr val="FFFFFF"/>
                </a:solidFill>
              </a14:hiddenFill>
            </a:ext>
          </a:extLst>
        </p:spPr>
      </p:pic>
      <p:sp>
        <p:nvSpPr>
          <p:cNvPr id="50" name="Content Placeholder 6">
            <a:extLst>
              <a:ext uri="{FF2B5EF4-FFF2-40B4-BE49-F238E27FC236}">
                <a16:creationId xmlns:a16="http://schemas.microsoft.com/office/drawing/2014/main" id="{F6307248-CD95-3D87-BA41-6ED068F7AF57}"/>
              </a:ext>
            </a:extLst>
          </p:cNvPr>
          <p:cNvSpPr>
            <a:spLocks noGrp="1"/>
          </p:cNvSpPr>
          <p:nvPr>
            <p:ph idx="1"/>
          </p:nvPr>
        </p:nvSpPr>
        <p:spPr>
          <a:xfrm>
            <a:off x="4560824" y="1618974"/>
            <a:ext cx="1440000" cy="288000"/>
          </a:xfrm>
        </p:spPr>
        <p:txBody>
          <a:bodyPr>
            <a:noAutofit/>
          </a:bodyPr>
          <a:lstStyle/>
          <a:p>
            <a:pPr marL="0" indent="0" algn="ctr">
              <a:buNone/>
            </a:pPr>
            <a:r>
              <a:rPr lang="fi-FI" sz="1800" b="1" dirty="0">
                <a:solidFill>
                  <a:srgbClr val="5B626C"/>
                </a:solidFill>
                <a:latin typeface="Arial" panose="020B0604020202020204" pitchFamily="34" charset="0"/>
                <a:cs typeface="Arial" panose="020B0604020202020204" pitchFamily="34" charset="0"/>
              </a:rPr>
              <a:t>Kuusamo</a:t>
            </a:r>
            <a:endParaRPr lang="fi-FI" sz="2000" b="1" dirty="0">
              <a:solidFill>
                <a:srgbClr val="5B626C"/>
              </a:solidFill>
              <a:latin typeface="Arial" panose="020B0604020202020204" pitchFamily="34" charset="0"/>
              <a:cs typeface="Arial" panose="020B0604020202020204" pitchFamily="34" charset="0"/>
            </a:endParaRPr>
          </a:p>
        </p:txBody>
      </p:sp>
      <p:pic>
        <p:nvPicPr>
          <p:cNvPr id="20" name="Graphic 56" descr="Group with solid fill">
            <a:extLst>
              <a:ext uri="{FF2B5EF4-FFF2-40B4-BE49-F238E27FC236}">
                <a16:creationId xmlns:a16="http://schemas.microsoft.com/office/drawing/2014/main" id="{8C3C8609-41CF-E98C-2647-F5B9AD2FCE3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278504" y="2873431"/>
            <a:ext cx="936000" cy="936000"/>
          </a:xfrm>
          <a:prstGeom prst="rect">
            <a:avLst/>
          </a:prstGeom>
        </p:spPr>
      </p:pic>
      <p:pic>
        <p:nvPicPr>
          <p:cNvPr id="24" name="Graphic 23" descr="Group with solid fill">
            <a:extLst>
              <a:ext uri="{FF2B5EF4-FFF2-40B4-BE49-F238E27FC236}">
                <a16:creationId xmlns:a16="http://schemas.microsoft.com/office/drawing/2014/main" id="{74B1A794-097A-EEDA-BC0E-33AF94698CF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746504" y="3059182"/>
            <a:ext cx="936000" cy="936000"/>
          </a:xfrm>
          <a:prstGeom prst="rect">
            <a:avLst/>
          </a:prstGeom>
        </p:spPr>
      </p:pic>
      <p:graphicFrame>
        <p:nvGraphicFramePr>
          <p:cNvPr id="2" name="Kaavio 1">
            <a:extLst>
              <a:ext uri="{FF2B5EF4-FFF2-40B4-BE49-F238E27FC236}">
                <a16:creationId xmlns:a16="http://schemas.microsoft.com/office/drawing/2014/main" id="{B3E356F3-B256-6222-DC70-442B9A17904F}"/>
              </a:ext>
            </a:extLst>
          </p:cNvPr>
          <p:cNvGraphicFramePr>
            <a:graphicFrameLocks/>
          </p:cNvGraphicFramePr>
          <p:nvPr>
            <p:extLst>
              <p:ext uri="{D42A27DB-BD31-4B8C-83A1-F6EECF244321}">
                <p14:modId xmlns:p14="http://schemas.microsoft.com/office/powerpoint/2010/main" val="69934791"/>
              </p:ext>
            </p:extLst>
          </p:nvPr>
        </p:nvGraphicFramePr>
        <p:xfrm>
          <a:off x="204824" y="1040850"/>
          <a:ext cx="4356000" cy="280800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3" name="Kaavio 2">
            <a:extLst>
              <a:ext uri="{FF2B5EF4-FFF2-40B4-BE49-F238E27FC236}">
                <a16:creationId xmlns:a16="http://schemas.microsoft.com/office/drawing/2014/main" id="{2F3897A2-7FE1-E83A-FA71-4260D57CFCB1}"/>
              </a:ext>
            </a:extLst>
          </p:cNvPr>
          <p:cNvGraphicFramePr>
            <a:graphicFrameLocks/>
          </p:cNvGraphicFramePr>
          <p:nvPr>
            <p:extLst>
              <p:ext uri="{D42A27DB-BD31-4B8C-83A1-F6EECF244321}">
                <p14:modId xmlns:p14="http://schemas.microsoft.com/office/powerpoint/2010/main" val="1509074180"/>
              </p:ext>
            </p:extLst>
          </p:nvPr>
        </p:nvGraphicFramePr>
        <p:xfrm>
          <a:off x="229195" y="3848850"/>
          <a:ext cx="4356000" cy="2808000"/>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4" name="Kaavio 3">
            <a:extLst>
              <a:ext uri="{FF2B5EF4-FFF2-40B4-BE49-F238E27FC236}">
                <a16:creationId xmlns:a16="http://schemas.microsoft.com/office/drawing/2014/main" id="{EC88C91B-E52F-A5D8-AA87-A353482066E4}"/>
              </a:ext>
            </a:extLst>
          </p:cNvPr>
          <p:cNvGraphicFramePr>
            <a:graphicFrameLocks/>
          </p:cNvGraphicFramePr>
          <p:nvPr>
            <p:extLst>
              <p:ext uri="{D42A27DB-BD31-4B8C-83A1-F6EECF244321}">
                <p14:modId xmlns:p14="http://schemas.microsoft.com/office/powerpoint/2010/main" val="836698644"/>
              </p:ext>
            </p:extLst>
          </p:nvPr>
        </p:nvGraphicFramePr>
        <p:xfrm>
          <a:off x="7416000" y="1040850"/>
          <a:ext cx="4356000" cy="280800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Kaavio 4">
            <a:extLst>
              <a:ext uri="{FF2B5EF4-FFF2-40B4-BE49-F238E27FC236}">
                <a16:creationId xmlns:a16="http://schemas.microsoft.com/office/drawing/2014/main" id="{14707A00-311B-72D9-B9C3-6B446DCF05F2}"/>
              </a:ext>
            </a:extLst>
          </p:cNvPr>
          <p:cNvGraphicFramePr>
            <a:graphicFrameLocks/>
          </p:cNvGraphicFramePr>
          <p:nvPr>
            <p:extLst>
              <p:ext uri="{D42A27DB-BD31-4B8C-83A1-F6EECF244321}">
                <p14:modId xmlns:p14="http://schemas.microsoft.com/office/powerpoint/2010/main" val="3627374965"/>
              </p:ext>
            </p:extLst>
          </p:nvPr>
        </p:nvGraphicFramePr>
        <p:xfrm>
          <a:off x="7272000" y="3848850"/>
          <a:ext cx="4356000" cy="2808000"/>
        </p:xfrm>
        <a:graphic>
          <a:graphicData uri="http://schemas.openxmlformats.org/drawingml/2006/chart">
            <c:chart xmlns:c="http://schemas.openxmlformats.org/drawingml/2006/chart" xmlns:r="http://schemas.openxmlformats.org/officeDocument/2006/relationships" r:id="rId12"/>
          </a:graphicData>
        </a:graphic>
      </p:graphicFrame>
      <p:pic>
        <p:nvPicPr>
          <p:cNvPr id="6" name="Picture 20" descr="A picture containing text, clock&#10;&#10;Description automatically generated">
            <a:extLst>
              <a:ext uri="{FF2B5EF4-FFF2-40B4-BE49-F238E27FC236}">
                <a16:creationId xmlns:a16="http://schemas.microsoft.com/office/drawing/2014/main" id="{3E421B57-DCE7-7C03-2605-7FD3E9A2DFE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112000" y="2406"/>
            <a:ext cx="1080000" cy="1080000"/>
          </a:xfrm>
          <a:prstGeom prst="rect">
            <a:avLst/>
          </a:prstGeom>
        </p:spPr>
      </p:pic>
      <p:sp>
        <p:nvSpPr>
          <p:cNvPr id="8" name="TextBox 12">
            <a:extLst>
              <a:ext uri="{FF2B5EF4-FFF2-40B4-BE49-F238E27FC236}">
                <a16:creationId xmlns:a16="http://schemas.microsoft.com/office/drawing/2014/main" id="{9944D220-CE07-FF38-2508-CF3CD00E8EC3}"/>
              </a:ext>
            </a:extLst>
          </p:cNvPr>
          <p:cNvSpPr txBox="1"/>
          <p:nvPr/>
        </p:nvSpPr>
        <p:spPr>
          <a:xfrm>
            <a:off x="4315420" y="6570009"/>
            <a:ext cx="3818861" cy="230832"/>
          </a:xfrm>
          <a:prstGeom prst="rect">
            <a:avLst/>
          </a:prstGeom>
          <a:noFill/>
          <a:ln>
            <a:solidFill>
              <a:srgbClr val="1C3F47"/>
            </a:solidFill>
          </a:ln>
        </p:spPr>
        <p:txBody>
          <a:bodyPr wrap="square" rtlCol="0">
            <a:spAutoFit/>
          </a:bodyPr>
          <a:lstStyle/>
          <a:p>
            <a:r>
              <a:rPr lang="fi-FI" sz="900" dirty="0">
                <a:latin typeface="Arial" panose="020B0604020202020204" pitchFamily="34" charset="0"/>
                <a:cs typeface="Arial" panose="020B0604020202020204" pitchFamily="34" charset="0"/>
              </a:rPr>
              <a:t>Vuoden 2021 työllisyysluvut eivät täysin verrannollisia aiempiin vuosiin.</a:t>
            </a:r>
          </a:p>
        </p:txBody>
      </p:sp>
    </p:spTree>
    <p:extLst>
      <p:ext uri="{BB962C8B-B14F-4D97-AF65-F5344CB8AC3E}">
        <p14:creationId xmlns:p14="http://schemas.microsoft.com/office/powerpoint/2010/main" val="580478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ogo&#10;&#10;Description automatically generated">
            <a:extLst>
              <a:ext uri="{FF2B5EF4-FFF2-40B4-BE49-F238E27FC236}">
                <a16:creationId xmlns:a16="http://schemas.microsoft.com/office/drawing/2014/main" id="{3046DE7F-492D-FB70-4511-AD1FBF32F9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000" y="144000"/>
            <a:ext cx="3555551" cy="720000"/>
          </a:xfrm>
          <a:prstGeom prst="rect">
            <a:avLst/>
          </a:prstGeom>
        </p:spPr>
      </p:pic>
      <p:cxnSp>
        <p:nvCxnSpPr>
          <p:cNvPr id="10" name="Straight Connector 9">
            <a:extLst>
              <a:ext uri="{FF2B5EF4-FFF2-40B4-BE49-F238E27FC236}">
                <a16:creationId xmlns:a16="http://schemas.microsoft.com/office/drawing/2014/main" id="{B5CDE886-36B7-F2FC-0DFC-F53C7EB30A76}"/>
              </a:ext>
            </a:extLst>
          </p:cNvPr>
          <p:cNvCxnSpPr/>
          <p:nvPr/>
        </p:nvCxnSpPr>
        <p:spPr>
          <a:xfrm>
            <a:off x="3960000" y="180000"/>
            <a:ext cx="0" cy="576000"/>
          </a:xfrm>
          <a:prstGeom prst="line">
            <a:avLst/>
          </a:prstGeom>
          <a:ln w="19050">
            <a:solidFill>
              <a:srgbClr val="81B87F"/>
            </a:solidFill>
          </a:ln>
        </p:spPr>
        <p:style>
          <a:lnRef idx="1">
            <a:schemeClr val="accent1"/>
          </a:lnRef>
          <a:fillRef idx="0">
            <a:schemeClr val="accent1"/>
          </a:fillRef>
          <a:effectRef idx="0">
            <a:schemeClr val="accent1"/>
          </a:effectRef>
          <a:fontRef idx="minor">
            <a:schemeClr val="tx1"/>
          </a:fontRef>
        </p:style>
      </p:cxnSp>
      <p:sp>
        <p:nvSpPr>
          <p:cNvPr id="11" name="Title 3">
            <a:extLst>
              <a:ext uri="{FF2B5EF4-FFF2-40B4-BE49-F238E27FC236}">
                <a16:creationId xmlns:a16="http://schemas.microsoft.com/office/drawing/2014/main" id="{CC5525BC-226B-7E9C-DE9E-5AC456F100D3}"/>
              </a:ext>
            </a:extLst>
          </p:cNvPr>
          <p:cNvSpPr>
            <a:spLocks noGrp="1"/>
          </p:cNvSpPr>
          <p:nvPr>
            <p:ph type="title"/>
          </p:nvPr>
        </p:nvSpPr>
        <p:spPr>
          <a:xfrm>
            <a:off x="4082845" y="438480"/>
            <a:ext cx="5896049" cy="720000"/>
          </a:xfrm>
        </p:spPr>
        <p:txBody>
          <a:bodyPr anchor="b">
            <a:noAutofit/>
          </a:bodyPr>
          <a:lstStyle/>
          <a:p>
            <a:r>
              <a:rPr lang="fi-FI" sz="3200" dirty="0">
                <a:solidFill>
                  <a:srgbClr val="00529D"/>
                </a:solidFill>
                <a:effectLst/>
                <a:latin typeface="Poppins" panose="00000500000000000000" pitchFamily="2" charset="0"/>
                <a:ea typeface="Calibri" panose="020F0502020204030204" pitchFamily="34" charset="0"/>
              </a:rPr>
              <a:t>Kuusamon ja Taivalkosken</a:t>
            </a:r>
            <a:br>
              <a:rPr lang="fi-FI" sz="3200" dirty="0">
                <a:solidFill>
                  <a:srgbClr val="00529D"/>
                </a:solidFill>
                <a:effectLst/>
                <a:latin typeface="Poppins" panose="00000500000000000000" pitchFamily="2" charset="0"/>
                <a:ea typeface="Calibri" panose="020F0502020204030204" pitchFamily="34" charset="0"/>
              </a:rPr>
            </a:br>
            <a:r>
              <a:rPr lang="fi-FI" sz="3200" dirty="0">
                <a:solidFill>
                  <a:srgbClr val="00529D"/>
                </a:solidFill>
                <a:effectLst/>
                <a:latin typeface="Poppins" panose="00000500000000000000" pitchFamily="2" charset="0"/>
                <a:ea typeface="Calibri" panose="020F0502020204030204" pitchFamily="34" charset="0"/>
              </a:rPr>
              <a:t>matkailutoimialojen kehitys</a:t>
            </a:r>
            <a:endParaRPr lang="fi-FI" sz="3200" dirty="0">
              <a:solidFill>
                <a:srgbClr val="00529D"/>
              </a:solidFill>
            </a:endParaRPr>
          </a:p>
        </p:txBody>
      </p:sp>
      <p:pic>
        <p:nvPicPr>
          <p:cNvPr id="2" name="Picture 20" descr="A picture containing text, clock&#10;&#10;Description automatically generated">
            <a:extLst>
              <a:ext uri="{FF2B5EF4-FFF2-40B4-BE49-F238E27FC236}">
                <a16:creationId xmlns:a16="http://schemas.microsoft.com/office/drawing/2014/main" id="{33930EF6-2B62-A844-2D84-4EC437A953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2000" y="2406"/>
            <a:ext cx="1080000" cy="1080000"/>
          </a:xfrm>
          <a:prstGeom prst="rect">
            <a:avLst/>
          </a:prstGeom>
        </p:spPr>
      </p:pic>
      <p:graphicFrame>
        <p:nvGraphicFramePr>
          <p:cNvPr id="5" name="Kaavio 4">
            <a:extLst>
              <a:ext uri="{FF2B5EF4-FFF2-40B4-BE49-F238E27FC236}">
                <a16:creationId xmlns:a16="http://schemas.microsoft.com/office/drawing/2014/main" id="{33F08B24-01DB-6F25-079D-1D09BD0ED1AE}"/>
              </a:ext>
            </a:extLst>
          </p:cNvPr>
          <p:cNvGraphicFramePr>
            <a:graphicFrameLocks/>
          </p:cNvGraphicFramePr>
          <p:nvPr>
            <p:extLst>
              <p:ext uri="{D42A27DB-BD31-4B8C-83A1-F6EECF244321}">
                <p14:modId xmlns:p14="http://schemas.microsoft.com/office/powerpoint/2010/main" val="838410539"/>
              </p:ext>
            </p:extLst>
          </p:nvPr>
        </p:nvGraphicFramePr>
        <p:xfrm>
          <a:off x="630000" y="3970800"/>
          <a:ext cx="5040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Kaavio 7">
            <a:extLst>
              <a:ext uri="{FF2B5EF4-FFF2-40B4-BE49-F238E27FC236}">
                <a16:creationId xmlns:a16="http://schemas.microsoft.com/office/drawing/2014/main" id="{0B862FCE-70EA-B813-8755-C9E23C00CF7B}"/>
              </a:ext>
            </a:extLst>
          </p:cNvPr>
          <p:cNvGraphicFramePr>
            <a:graphicFrameLocks/>
          </p:cNvGraphicFramePr>
          <p:nvPr>
            <p:extLst>
              <p:ext uri="{D42A27DB-BD31-4B8C-83A1-F6EECF244321}">
                <p14:modId xmlns:p14="http://schemas.microsoft.com/office/powerpoint/2010/main" val="1634239456"/>
              </p:ext>
            </p:extLst>
          </p:nvPr>
        </p:nvGraphicFramePr>
        <p:xfrm>
          <a:off x="630000" y="1152000"/>
          <a:ext cx="5040000" cy="27432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 name="Kaavio 8">
            <a:extLst>
              <a:ext uri="{FF2B5EF4-FFF2-40B4-BE49-F238E27FC236}">
                <a16:creationId xmlns:a16="http://schemas.microsoft.com/office/drawing/2014/main" id="{24225921-490A-07C9-C1A3-87DAB6DC3F7D}"/>
              </a:ext>
            </a:extLst>
          </p:cNvPr>
          <p:cNvGraphicFramePr>
            <a:graphicFrameLocks/>
          </p:cNvGraphicFramePr>
          <p:nvPr>
            <p:extLst>
              <p:ext uri="{D42A27DB-BD31-4B8C-83A1-F6EECF244321}">
                <p14:modId xmlns:p14="http://schemas.microsoft.com/office/powerpoint/2010/main" val="4131407185"/>
              </p:ext>
            </p:extLst>
          </p:nvPr>
        </p:nvGraphicFramePr>
        <p:xfrm>
          <a:off x="6096000" y="3970800"/>
          <a:ext cx="5256000" cy="28080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8" name="Kaavio 17">
            <a:extLst>
              <a:ext uri="{FF2B5EF4-FFF2-40B4-BE49-F238E27FC236}">
                <a16:creationId xmlns:a16="http://schemas.microsoft.com/office/drawing/2014/main" id="{2A225B84-4C97-50B1-5695-84D0D38F78BB}"/>
              </a:ext>
            </a:extLst>
          </p:cNvPr>
          <p:cNvGraphicFramePr>
            <a:graphicFrameLocks/>
          </p:cNvGraphicFramePr>
          <p:nvPr>
            <p:extLst>
              <p:ext uri="{D42A27DB-BD31-4B8C-83A1-F6EECF244321}">
                <p14:modId xmlns:p14="http://schemas.microsoft.com/office/powerpoint/2010/main" val="1299996036"/>
              </p:ext>
            </p:extLst>
          </p:nvPr>
        </p:nvGraphicFramePr>
        <p:xfrm>
          <a:off x="5670000" y="1147635"/>
          <a:ext cx="5040000" cy="27432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215677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ogo&#10;&#10;Description automatically generated">
            <a:extLst>
              <a:ext uri="{FF2B5EF4-FFF2-40B4-BE49-F238E27FC236}">
                <a16:creationId xmlns:a16="http://schemas.microsoft.com/office/drawing/2014/main" id="{3046DE7F-492D-FB70-4511-AD1FBF32F9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000" y="144000"/>
            <a:ext cx="3555551" cy="720000"/>
          </a:xfrm>
          <a:prstGeom prst="rect">
            <a:avLst/>
          </a:prstGeom>
        </p:spPr>
      </p:pic>
      <p:sp>
        <p:nvSpPr>
          <p:cNvPr id="42" name="Title 3">
            <a:extLst>
              <a:ext uri="{FF2B5EF4-FFF2-40B4-BE49-F238E27FC236}">
                <a16:creationId xmlns:a16="http://schemas.microsoft.com/office/drawing/2014/main" id="{65F3F10F-1307-5F43-DC50-7231ECF2B7D5}"/>
              </a:ext>
            </a:extLst>
          </p:cNvPr>
          <p:cNvSpPr>
            <a:spLocks noGrp="1"/>
          </p:cNvSpPr>
          <p:nvPr>
            <p:ph type="title"/>
          </p:nvPr>
        </p:nvSpPr>
        <p:spPr>
          <a:xfrm>
            <a:off x="4082845" y="438480"/>
            <a:ext cx="6811297" cy="720000"/>
          </a:xfrm>
        </p:spPr>
        <p:txBody>
          <a:bodyPr anchor="b">
            <a:noAutofit/>
          </a:bodyPr>
          <a:lstStyle/>
          <a:p>
            <a:r>
              <a:rPr lang="fi-FI" sz="3200" dirty="0">
                <a:solidFill>
                  <a:srgbClr val="00529D"/>
                </a:solidFill>
                <a:effectLst/>
                <a:latin typeface="Poppins" panose="00000500000000000000" pitchFamily="2" charset="0"/>
                <a:ea typeface="Calibri" panose="020F0502020204030204" pitchFamily="34" charset="0"/>
              </a:rPr>
              <a:t>Kuusamon ja Taivalkosken</a:t>
            </a:r>
            <a:br>
              <a:rPr lang="fi-FI" sz="3200" dirty="0">
                <a:solidFill>
                  <a:srgbClr val="00529D"/>
                </a:solidFill>
                <a:effectLst/>
                <a:latin typeface="Poppins" panose="00000500000000000000" pitchFamily="2" charset="0"/>
                <a:ea typeface="Calibri" panose="020F0502020204030204" pitchFamily="34" charset="0"/>
              </a:rPr>
            </a:br>
            <a:r>
              <a:rPr lang="fi-FI" sz="3200" dirty="0">
                <a:solidFill>
                  <a:srgbClr val="00529D"/>
                </a:solidFill>
                <a:effectLst/>
                <a:latin typeface="Poppins" panose="00000500000000000000" pitchFamily="2" charset="0"/>
                <a:ea typeface="Calibri" panose="020F0502020204030204" pitchFamily="34" charset="0"/>
              </a:rPr>
              <a:t>vähittäiskaupan (TOL 47) kehitys</a:t>
            </a:r>
            <a:endParaRPr lang="fi-FI" sz="3200" dirty="0">
              <a:solidFill>
                <a:srgbClr val="00529D"/>
              </a:solidFill>
            </a:endParaRPr>
          </a:p>
        </p:txBody>
      </p:sp>
      <p:cxnSp>
        <p:nvCxnSpPr>
          <p:cNvPr id="43" name="Straight Connector 42">
            <a:extLst>
              <a:ext uri="{FF2B5EF4-FFF2-40B4-BE49-F238E27FC236}">
                <a16:creationId xmlns:a16="http://schemas.microsoft.com/office/drawing/2014/main" id="{819E909F-F26C-F4EF-1231-42287327B1E2}"/>
              </a:ext>
            </a:extLst>
          </p:cNvPr>
          <p:cNvCxnSpPr/>
          <p:nvPr/>
        </p:nvCxnSpPr>
        <p:spPr>
          <a:xfrm>
            <a:off x="3960000" y="180000"/>
            <a:ext cx="0" cy="576000"/>
          </a:xfrm>
          <a:prstGeom prst="line">
            <a:avLst/>
          </a:prstGeom>
          <a:ln w="19050">
            <a:solidFill>
              <a:srgbClr val="81B87F"/>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2ECD18A-505C-7B0C-9CAD-56A6B78CBB15}"/>
              </a:ext>
            </a:extLst>
          </p:cNvPr>
          <p:cNvCxnSpPr>
            <a:cxnSpLocks/>
          </p:cNvCxnSpPr>
          <p:nvPr/>
        </p:nvCxnSpPr>
        <p:spPr>
          <a:xfrm flipV="1">
            <a:off x="5990709" y="1977685"/>
            <a:ext cx="10115" cy="1070317"/>
          </a:xfrm>
          <a:prstGeom prst="line">
            <a:avLst/>
          </a:prstGeom>
        </p:spPr>
        <p:style>
          <a:lnRef idx="1">
            <a:schemeClr val="dk1"/>
          </a:lnRef>
          <a:fillRef idx="0">
            <a:schemeClr val="dk1"/>
          </a:fillRef>
          <a:effectRef idx="0">
            <a:schemeClr val="dk1"/>
          </a:effectRef>
          <a:fontRef idx="minor">
            <a:schemeClr val="tx1"/>
          </a:fontRef>
        </p:style>
      </p:cxnSp>
      <p:pic>
        <p:nvPicPr>
          <p:cNvPr id="47" name="Picture 6">
            <a:extLst>
              <a:ext uri="{FF2B5EF4-FFF2-40B4-BE49-F238E27FC236}">
                <a16:creationId xmlns:a16="http://schemas.microsoft.com/office/drawing/2014/main" id="{21EB798A-E6FF-C9FD-46F2-37F63750DB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8646" y="1999972"/>
            <a:ext cx="666668" cy="720000"/>
          </a:xfrm>
          <a:prstGeom prst="rect">
            <a:avLst/>
          </a:prstGeom>
          <a:noFill/>
          <a:extLst>
            <a:ext uri="{909E8E84-426E-40DD-AFC4-6F175D3DCCD1}">
              <a14:hiddenFill xmlns:a14="http://schemas.microsoft.com/office/drawing/2010/main">
                <a:solidFill>
                  <a:srgbClr val="FFFFFF"/>
                </a:solidFill>
              </a14:hiddenFill>
            </a:ext>
          </a:extLst>
        </p:spPr>
      </p:pic>
      <p:sp>
        <p:nvSpPr>
          <p:cNvPr id="48" name="Content Placeholder 6">
            <a:extLst>
              <a:ext uri="{FF2B5EF4-FFF2-40B4-BE49-F238E27FC236}">
                <a16:creationId xmlns:a16="http://schemas.microsoft.com/office/drawing/2014/main" id="{FE43AAEF-F881-C7FB-4937-B3148022386B}"/>
              </a:ext>
            </a:extLst>
          </p:cNvPr>
          <p:cNvSpPr txBox="1">
            <a:spLocks/>
          </p:cNvSpPr>
          <p:nvPr/>
        </p:nvSpPr>
        <p:spPr>
          <a:xfrm>
            <a:off x="5928824" y="1619562"/>
            <a:ext cx="1440000" cy="2880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Dosis" panose="02010503020202060003"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Dosis" panose="02010503020202060003"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Dosis" panose="02010503020202060003"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Dosis" panose="02010503020202060003"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Dosis" panose="02010503020202060003"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i-FI" sz="1800" b="1" dirty="0">
                <a:solidFill>
                  <a:srgbClr val="5B626C"/>
                </a:solidFill>
                <a:latin typeface="Arial" panose="020B0604020202020204" pitchFamily="34" charset="0"/>
                <a:cs typeface="Arial" panose="020B0604020202020204" pitchFamily="34" charset="0"/>
              </a:rPr>
              <a:t>Taivalkoski</a:t>
            </a:r>
            <a:endParaRPr lang="fi-FI" b="1" dirty="0">
              <a:solidFill>
                <a:srgbClr val="5B626C"/>
              </a:solidFill>
              <a:latin typeface="Arial" panose="020B0604020202020204" pitchFamily="34" charset="0"/>
              <a:cs typeface="Arial" panose="020B0604020202020204" pitchFamily="34" charset="0"/>
            </a:endParaRPr>
          </a:p>
        </p:txBody>
      </p:sp>
      <p:graphicFrame>
        <p:nvGraphicFramePr>
          <p:cNvPr id="49" name="Table 23">
            <a:extLst>
              <a:ext uri="{FF2B5EF4-FFF2-40B4-BE49-F238E27FC236}">
                <a16:creationId xmlns:a16="http://schemas.microsoft.com/office/drawing/2014/main" id="{CAB4C9D0-2328-DC7A-2510-A1F0B8E64BE6}"/>
              </a:ext>
            </a:extLst>
          </p:cNvPr>
          <p:cNvGraphicFramePr>
            <a:graphicFrameLocks noGrp="1"/>
          </p:cNvGraphicFramePr>
          <p:nvPr>
            <p:extLst>
              <p:ext uri="{D42A27DB-BD31-4B8C-83A1-F6EECF244321}">
                <p14:modId xmlns:p14="http://schemas.microsoft.com/office/powerpoint/2010/main" val="1968908426"/>
              </p:ext>
            </p:extLst>
          </p:nvPr>
        </p:nvGraphicFramePr>
        <p:xfrm>
          <a:off x="4294818" y="3914579"/>
          <a:ext cx="3386720" cy="1483360"/>
        </p:xfrm>
        <a:graphic>
          <a:graphicData uri="http://schemas.openxmlformats.org/drawingml/2006/table">
            <a:tbl>
              <a:tblPr firstRow="1" bandRow="1">
                <a:tableStyleId>{2D5ABB26-0587-4C30-8999-92F81FD0307C}</a:tableStyleId>
              </a:tblPr>
              <a:tblGrid>
                <a:gridCol w="1693360">
                  <a:extLst>
                    <a:ext uri="{9D8B030D-6E8A-4147-A177-3AD203B41FA5}">
                      <a16:colId xmlns:a16="http://schemas.microsoft.com/office/drawing/2014/main" val="572771193"/>
                    </a:ext>
                  </a:extLst>
                </a:gridCol>
                <a:gridCol w="1693360">
                  <a:extLst>
                    <a:ext uri="{9D8B030D-6E8A-4147-A177-3AD203B41FA5}">
                      <a16:colId xmlns:a16="http://schemas.microsoft.com/office/drawing/2014/main" val="968843824"/>
                    </a:ext>
                  </a:extLst>
                </a:gridCol>
              </a:tblGrid>
              <a:tr h="370840">
                <a:tc>
                  <a:txBody>
                    <a:bodyPr/>
                    <a:lstStyle/>
                    <a:p>
                      <a:pPr algn="r"/>
                      <a:r>
                        <a:rPr lang="fi-FI" sz="1800" b="1" dirty="0">
                          <a:solidFill>
                            <a:srgbClr val="00529D"/>
                          </a:solidFill>
                          <a:latin typeface="Poppins" panose="00000500000000000000" pitchFamily="2" charset="0"/>
                          <a:ea typeface="Source Sans Pro" panose="020B0503030403020204" pitchFamily="34" charset="0"/>
                          <a:cs typeface="Poppins" panose="00000500000000000000" pitchFamily="2" charset="0"/>
                        </a:rPr>
                        <a:t>14,0 milj. € </a:t>
                      </a:r>
                      <a:endParaRPr lang="fi-FI" sz="1800" dirty="0">
                        <a:solidFill>
                          <a:srgbClr val="00529D"/>
                        </a:solidFill>
                        <a:latin typeface="Poppins" panose="00000500000000000000" pitchFamily="2" charset="0"/>
                        <a:cs typeface="Poppins" panose="00000500000000000000" pitchFamily="2" charset="0"/>
                      </a:endParaRPr>
                    </a:p>
                  </a:txBody>
                  <a:tcPr>
                    <a:lnR w="12700" cap="flat" cmpd="sng" algn="ctr">
                      <a:solidFill>
                        <a:schemeClr val="tx1"/>
                      </a:solidFill>
                      <a:prstDash val="solid"/>
                      <a:round/>
                      <a:headEnd type="none" w="med" len="med"/>
                      <a:tailEnd type="none" w="med" len="med"/>
                    </a:lnR>
                    <a:noFill/>
                  </a:tcPr>
                </a:tc>
                <a:tc>
                  <a:txBody>
                    <a:bodyPr/>
                    <a:lstStyle/>
                    <a:p>
                      <a:pPr algn="l"/>
                      <a:r>
                        <a:rPr lang="fi-FI" sz="1800" b="1" dirty="0">
                          <a:solidFill>
                            <a:srgbClr val="00529D"/>
                          </a:solidFill>
                          <a:latin typeface="Poppins" panose="00000500000000000000" pitchFamily="2" charset="0"/>
                          <a:ea typeface="Source Sans Pro" panose="020B0503030403020204" pitchFamily="34" charset="0"/>
                          <a:cs typeface="Poppins" panose="00000500000000000000" pitchFamily="2" charset="0"/>
                        </a:rPr>
                        <a:t>1,4 milj. € </a:t>
                      </a:r>
                      <a:endParaRPr lang="fi-FI" sz="1800" dirty="0">
                        <a:solidFill>
                          <a:srgbClr val="00529D"/>
                        </a:solidFill>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1221832896"/>
                  </a:ext>
                </a:extLst>
              </a:tr>
              <a:tr h="37084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dirty="0">
                          <a:latin typeface="Poppins" panose="00000500000000000000" pitchFamily="2" charset="0"/>
                          <a:ea typeface="Source Sans Pro" panose="020B0503030403020204" pitchFamily="34" charset="0"/>
                          <a:cs typeface="Poppins" panose="00000500000000000000" pitchFamily="2" charset="0"/>
                        </a:rPr>
                        <a:t>vähittäiskaupan palkkatuloa</a:t>
                      </a:r>
                    </a:p>
                  </a:txBody>
                  <a:tcPr>
                    <a:solidFill>
                      <a:schemeClr val="bg1"/>
                    </a:solidFill>
                  </a:tcPr>
                </a:tc>
                <a:tc hMerge="1">
                  <a:txBody>
                    <a:bodyPr/>
                    <a:lstStyle/>
                    <a:p>
                      <a:endParaRPr lang="fi-FI" dirty="0"/>
                    </a:p>
                  </a:txBody>
                  <a:tcPr/>
                </a:tc>
                <a:extLst>
                  <a:ext uri="{0D108BD9-81ED-4DB2-BD59-A6C34878D82A}">
                    <a16:rowId xmlns:a16="http://schemas.microsoft.com/office/drawing/2014/main" val="929705869"/>
                  </a:ext>
                </a:extLst>
              </a:tr>
              <a:tr h="37084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fi-FI" sz="1800" b="1" dirty="0">
                          <a:solidFill>
                            <a:srgbClr val="00529D"/>
                          </a:solidFill>
                          <a:latin typeface="Poppins" panose="00000500000000000000" pitchFamily="2" charset="0"/>
                          <a:ea typeface="Source Sans Pro" panose="020B0503030403020204" pitchFamily="34" charset="0"/>
                          <a:cs typeface="Poppins" panose="00000500000000000000" pitchFamily="2" charset="0"/>
                        </a:rPr>
                        <a:t>1,8 milj. €</a:t>
                      </a:r>
                      <a:endParaRPr lang="fi-FI" sz="1800" dirty="0">
                        <a:solidFill>
                          <a:srgbClr val="00529D"/>
                        </a:solidFill>
                        <a:latin typeface="Poppins" panose="00000500000000000000" pitchFamily="2" charset="0"/>
                        <a:ea typeface="Source Sans Pro" panose="020B0503030403020204" pitchFamily="34" charset="0"/>
                        <a:cs typeface="Poppins" panose="00000500000000000000" pitchFamily="2" charset="0"/>
                      </a:endParaRPr>
                    </a:p>
                  </a:txBody>
                  <a:tcPr>
                    <a:lnR w="12700" cap="flat" cmpd="sng" algn="ctr">
                      <a:solidFill>
                        <a:schemeClr val="tx1"/>
                      </a:solidFill>
                      <a:prstDash val="solid"/>
                      <a:round/>
                      <a:headEnd type="none" w="med" len="med"/>
                      <a:tailEnd type="none" w="med" len="med"/>
                    </a:ln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800" b="1" dirty="0">
                          <a:solidFill>
                            <a:srgbClr val="00529D"/>
                          </a:solidFill>
                          <a:latin typeface="Poppins" panose="00000500000000000000" pitchFamily="2" charset="0"/>
                          <a:ea typeface="Source Sans Pro" panose="020B0503030403020204" pitchFamily="34" charset="0"/>
                          <a:cs typeface="Poppins" panose="00000500000000000000" pitchFamily="2" charset="0"/>
                        </a:rPr>
                        <a:t>0,2 milj. € </a:t>
                      </a:r>
                      <a:endParaRPr lang="fi-FI" sz="1800" dirty="0">
                        <a:solidFill>
                          <a:srgbClr val="00529D"/>
                        </a:solidFill>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645391094"/>
                  </a:ext>
                </a:extLst>
              </a:tr>
              <a:tr h="370840">
                <a:tc gridSpan="2">
                  <a:txBody>
                    <a:bodyPr/>
                    <a:lstStyle/>
                    <a:p>
                      <a:pPr algn="ctr"/>
                      <a:r>
                        <a:rPr lang="fi-FI" sz="1200" dirty="0">
                          <a:latin typeface="Poppins" panose="00000500000000000000" pitchFamily="2" charset="0"/>
                          <a:ea typeface="Source Sans Pro" panose="020B0503030403020204" pitchFamily="34" charset="0"/>
                          <a:cs typeface="Poppins" panose="00000500000000000000" pitchFamily="2" charset="0"/>
                        </a:rPr>
                        <a:t>vähittäiskaupan palkkaverotuloa</a:t>
                      </a:r>
                      <a:endParaRPr lang="fi-FI" sz="1200" dirty="0">
                        <a:latin typeface="Poppins" panose="00000500000000000000" pitchFamily="2" charset="0"/>
                        <a:cs typeface="Poppins" panose="00000500000000000000" pitchFamily="2" charset="0"/>
                      </a:endParaRPr>
                    </a:p>
                  </a:txBody>
                  <a:tcPr>
                    <a:solidFill>
                      <a:schemeClr val="bg1"/>
                    </a:solidFill>
                  </a:tcPr>
                </a:tc>
                <a:tc hMerge="1">
                  <a:txBody>
                    <a:bodyPr/>
                    <a:lstStyle/>
                    <a:p>
                      <a:endParaRPr lang="fi-FI" dirty="0"/>
                    </a:p>
                  </a:txBody>
                  <a:tcPr/>
                </a:tc>
                <a:extLst>
                  <a:ext uri="{0D108BD9-81ED-4DB2-BD59-A6C34878D82A}">
                    <a16:rowId xmlns:a16="http://schemas.microsoft.com/office/drawing/2014/main" val="169368644"/>
                  </a:ext>
                </a:extLst>
              </a:tr>
            </a:tbl>
          </a:graphicData>
        </a:graphic>
      </p:graphicFrame>
      <p:cxnSp>
        <p:nvCxnSpPr>
          <p:cNvPr id="50" name="Straight Connector 49">
            <a:extLst>
              <a:ext uri="{FF2B5EF4-FFF2-40B4-BE49-F238E27FC236}">
                <a16:creationId xmlns:a16="http://schemas.microsoft.com/office/drawing/2014/main" id="{9596EAFF-F9CC-48ED-A6A4-B7BF4419C50B}"/>
              </a:ext>
            </a:extLst>
          </p:cNvPr>
          <p:cNvCxnSpPr>
            <a:cxnSpLocks/>
            <a:endCxn id="49" idx="2"/>
          </p:cNvCxnSpPr>
          <p:nvPr/>
        </p:nvCxnSpPr>
        <p:spPr>
          <a:xfrm flipV="1">
            <a:off x="5980177" y="5397939"/>
            <a:ext cx="8001" cy="1153598"/>
          </a:xfrm>
          <a:prstGeom prst="line">
            <a:avLst/>
          </a:prstGeom>
        </p:spPr>
        <p:style>
          <a:lnRef idx="1">
            <a:schemeClr val="dk1"/>
          </a:lnRef>
          <a:fillRef idx="0">
            <a:schemeClr val="dk1"/>
          </a:fillRef>
          <a:effectRef idx="0">
            <a:schemeClr val="dk1"/>
          </a:effectRef>
          <a:fontRef idx="minor">
            <a:schemeClr val="tx1"/>
          </a:fontRef>
        </p:style>
      </p:cxnSp>
      <p:pic>
        <p:nvPicPr>
          <p:cNvPr id="51" name="Graphic 56" descr="Group with solid fill">
            <a:extLst>
              <a:ext uri="{FF2B5EF4-FFF2-40B4-BE49-F238E27FC236}">
                <a16:creationId xmlns:a16="http://schemas.microsoft.com/office/drawing/2014/main" id="{0FCACCF5-E342-92C9-9DA2-2638DDB64A1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78504" y="2873431"/>
            <a:ext cx="936000" cy="936000"/>
          </a:xfrm>
          <a:prstGeom prst="rect">
            <a:avLst/>
          </a:prstGeom>
        </p:spPr>
      </p:pic>
      <p:pic>
        <p:nvPicPr>
          <p:cNvPr id="52" name="Graphic 51" descr="Group with solid fill">
            <a:extLst>
              <a:ext uri="{FF2B5EF4-FFF2-40B4-BE49-F238E27FC236}">
                <a16:creationId xmlns:a16="http://schemas.microsoft.com/office/drawing/2014/main" id="{AE3E80C2-5CC2-EF00-DE1E-CAE1DBDA04D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746504" y="3059182"/>
            <a:ext cx="936000" cy="936000"/>
          </a:xfrm>
          <a:prstGeom prst="rect">
            <a:avLst/>
          </a:prstGeom>
        </p:spPr>
      </p:pic>
      <p:pic>
        <p:nvPicPr>
          <p:cNvPr id="53" name="Picture 4">
            <a:extLst>
              <a:ext uri="{FF2B5EF4-FFF2-40B4-BE49-F238E27FC236}">
                <a16:creationId xmlns:a16="http://schemas.microsoft.com/office/drawing/2014/main" id="{B00B1F19-D7F9-0E98-B64A-1A26513AA36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80646" y="1999972"/>
            <a:ext cx="642856" cy="720000"/>
          </a:xfrm>
          <a:prstGeom prst="rect">
            <a:avLst/>
          </a:prstGeom>
          <a:noFill/>
          <a:extLst>
            <a:ext uri="{909E8E84-426E-40DD-AFC4-6F175D3DCCD1}">
              <a14:hiddenFill xmlns:a14="http://schemas.microsoft.com/office/drawing/2010/main">
                <a:solidFill>
                  <a:srgbClr val="FFFFFF"/>
                </a:solidFill>
              </a14:hiddenFill>
            </a:ext>
          </a:extLst>
        </p:spPr>
      </p:pic>
      <p:sp>
        <p:nvSpPr>
          <p:cNvPr id="54" name="Content Placeholder 6">
            <a:extLst>
              <a:ext uri="{FF2B5EF4-FFF2-40B4-BE49-F238E27FC236}">
                <a16:creationId xmlns:a16="http://schemas.microsoft.com/office/drawing/2014/main" id="{1146FD54-3733-ED3C-0DD7-9DE03A114701}"/>
              </a:ext>
            </a:extLst>
          </p:cNvPr>
          <p:cNvSpPr>
            <a:spLocks noGrp="1"/>
          </p:cNvSpPr>
          <p:nvPr>
            <p:ph idx="1"/>
          </p:nvPr>
        </p:nvSpPr>
        <p:spPr>
          <a:xfrm>
            <a:off x="4560824" y="1618974"/>
            <a:ext cx="1440000" cy="288000"/>
          </a:xfrm>
        </p:spPr>
        <p:txBody>
          <a:bodyPr>
            <a:noAutofit/>
          </a:bodyPr>
          <a:lstStyle/>
          <a:p>
            <a:pPr marL="0" indent="0" algn="ctr">
              <a:buNone/>
            </a:pPr>
            <a:r>
              <a:rPr lang="fi-FI" sz="1800" b="1" dirty="0">
                <a:solidFill>
                  <a:srgbClr val="5B626C"/>
                </a:solidFill>
                <a:latin typeface="Arial" panose="020B0604020202020204" pitchFamily="34" charset="0"/>
                <a:cs typeface="Arial" panose="020B0604020202020204" pitchFamily="34" charset="0"/>
              </a:rPr>
              <a:t>Kuusamo</a:t>
            </a:r>
            <a:endParaRPr lang="fi-FI" sz="2000" b="1" dirty="0">
              <a:solidFill>
                <a:srgbClr val="5B626C"/>
              </a:solidFill>
              <a:latin typeface="Arial" panose="020B0604020202020204" pitchFamily="34" charset="0"/>
              <a:cs typeface="Arial" panose="020B0604020202020204" pitchFamily="34" charset="0"/>
            </a:endParaRPr>
          </a:p>
        </p:txBody>
      </p:sp>
      <p:pic>
        <p:nvPicPr>
          <p:cNvPr id="2" name="Picture 20" descr="A picture containing text, clock&#10;&#10;Description automatically generated">
            <a:extLst>
              <a:ext uri="{FF2B5EF4-FFF2-40B4-BE49-F238E27FC236}">
                <a16:creationId xmlns:a16="http://schemas.microsoft.com/office/drawing/2014/main" id="{7F2448B9-5A43-23F5-12EF-D8DE28CB76C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12000" y="2406"/>
            <a:ext cx="1080000" cy="1080000"/>
          </a:xfrm>
          <a:prstGeom prst="rect">
            <a:avLst/>
          </a:prstGeom>
        </p:spPr>
      </p:pic>
      <p:graphicFrame>
        <p:nvGraphicFramePr>
          <p:cNvPr id="3" name="Kaavio 2">
            <a:extLst>
              <a:ext uri="{FF2B5EF4-FFF2-40B4-BE49-F238E27FC236}">
                <a16:creationId xmlns:a16="http://schemas.microsoft.com/office/drawing/2014/main" id="{5744DCBE-AD7C-3790-E81D-0FDD83272396}"/>
              </a:ext>
            </a:extLst>
          </p:cNvPr>
          <p:cNvGraphicFramePr>
            <a:graphicFrameLocks/>
          </p:cNvGraphicFramePr>
          <p:nvPr>
            <p:extLst>
              <p:ext uri="{D42A27DB-BD31-4B8C-83A1-F6EECF244321}">
                <p14:modId xmlns:p14="http://schemas.microsoft.com/office/powerpoint/2010/main" val="3515665365"/>
              </p:ext>
            </p:extLst>
          </p:nvPr>
        </p:nvGraphicFramePr>
        <p:xfrm>
          <a:off x="224646" y="1107570"/>
          <a:ext cx="4428000" cy="2743200"/>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4" name="Kaavio 3">
            <a:extLst>
              <a:ext uri="{FF2B5EF4-FFF2-40B4-BE49-F238E27FC236}">
                <a16:creationId xmlns:a16="http://schemas.microsoft.com/office/drawing/2014/main" id="{9A5E198B-B759-FA06-E3E6-118DCEA7C947}"/>
              </a:ext>
            </a:extLst>
          </p:cNvPr>
          <p:cNvGraphicFramePr>
            <a:graphicFrameLocks/>
          </p:cNvGraphicFramePr>
          <p:nvPr>
            <p:extLst>
              <p:ext uri="{D42A27DB-BD31-4B8C-83A1-F6EECF244321}">
                <p14:modId xmlns:p14="http://schemas.microsoft.com/office/powerpoint/2010/main" val="2784099892"/>
              </p:ext>
            </p:extLst>
          </p:nvPr>
        </p:nvGraphicFramePr>
        <p:xfrm>
          <a:off x="204000" y="3838006"/>
          <a:ext cx="4428000" cy="274320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Kaavio 4">
            <a:extLst>
              <a:ext uri="{FF2B5EF4-FFF2-40B4-BE49-F238E27FC236}">
                <a16:creationId xmlns:a16="http://schemas.microsoft.com/office/drawing/2014/main" id="{E6C9EB6B-12FC-2DA5-4E0C-24E187BEA771}"/>
              </a:ext>
            </a:extLst>
          </p:cNvPr>
          <p:cNvGraphicFramePr>
            <a:graphicFrameLocks/>
          </p:cNvGraphicFramePr>
          <p:nvPr>
            <p:extLst>
              <p:ext uri="{D42A27DB-BD31-4B8C-83A1-F6EECF244321}">
                <p14:modId xmlns:p14="http://schemas.microsoft.com/office/powerpoint/2010/main" val="541256155"/>
              </p:ext>
            </p:extLst>
          </p:nvPr>
        </p:nvGraphicFramePr>
        <p:xfrm>
          <a:off x="7560000" y="1114229"/>
          <a:ext cx="4428000" cy="27432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6" name="Kaavio 5">
            <a:extLst>
              <a:ext uri="{FF2B5EF4-FFF2-40B4-BE49-F238E27FC236}">
                <a16:creationId xmlns:a16="http://schemas.microsoft.com/office/drawing/2014/main" id="{0FE8B2AA-22F1-42F6-E5DC-87E1A5747EC5}"/>
              </a:ext>
            </a:extLst>
          </p:cNvPr>
          <p:cNvGraphicFramePr>
            <a:graphicFrameLocks/>
          </p:cNvGraphicFramePr>
          <p:nvPr>
            <p:extLst>
              <p:ext uri="{D42A27DB-BD31-4B8C-83A1-F6EECF244321}">
                <p14:modId xmlns:p14="http://schemas.microsoft.com/office/powerpoint/2010/main" val="259779139"/>
              </p:ext>
            </p:extLst>
          </p:nvPr>
        </p:nvGraphicFramePr>
        <p:xfrm>
          <a:off x="7488493" y="3870328"/>
          <a:ext cx="4428000" cy="27432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12">
            <a:extLst>
              <a:ext uri="{FF2B5EF4-FFF2-40B4-BE49-F238E27FC236}">
                <a16:creationId xmlns:a16="http://schemas.microsoft.com/office/drawing/2014/main" id="{D82EABE0-A69D-3A04-B254-F50655808CDD}"/>
              </a:ext>
            </a:extLst>
          </p:cNvPr>
          <p:cNvSpPr txBox="1"/>
          <p:nvPr/>
        </p:nvSpPr>
        <p:spPr>
          <a:xfrm>
            <a:off x="4271091" y="6559368"/>
            <a:ext cx="3818861" cy="230832"/>
          </a:xfrm>
          <a:prstGeom prst="rect">
            <a:avLst/>
          </a:prstGeom>
          <a:noFill/>
          <a:ln>
            <a:solidFill>
              <a:srgbClr val="1C3F47"/>
            </a:solidFill>
          </a:ln>
        </p:spPr>
        <p:txBody>
          <a:bodyPr wrap="square" rtlCol="0">
            <a:spAutoFit/>
          </a:bodyPr>
          <a:lstStyle/>
          <a:p>
            <a:r>
              <a:rPr lang="fi-FI" sz="900" dirty="0">
                <a:latin typeface="Arial" panose="020B0604020202020204" pitchFamily="34" charset="0"/>
                <a:cs typeface="Arial" panose="020B0604020202020204" pitchFamily="34" charset="0"/>
              </a:rPr>
              <a:t>Vuoden 2021 työvoimaluvut eivät täysin verrannollisia aiempiin vuosiin.</a:t>
            </a:r>
          </a:p>
        </p:txBody>
      </p:sp>
    </p:spTree>
    <p:extLst>
      <p:ext uri="{BB962C8B-B14F-4D97-AF65-F5344CB8AC3E}">
        <p14:creationId xmlns:p14="http://schemas.microsoft.com/office/powerpoint/2010/main" val="3410454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591F5AD-7BDD-C81A-7C6C-0DAEE50BF0DF}"/>
              </a:ext>
            </a:extLst>
          </p:cNvPr>
          <p:cNvSpPr>
            <a:spLocks noGrp="1"/>
          </p:cNvSpPr>
          <p:nvPr>
            <p:ph idx="1"/>
          </p:nvPr>
        </p:nvSpPr>
        <p:spPr>
          <a:xfrm>
            <a:off x="838200" y="1673225"/>
            <a:ext cx="10515600" cy="527050"/>
          </a:xfrm>
        </p:spPr>
        <p:txBody>
          <a:bodyPr>
            <a:noAutofit/>
          </a:bodyPr>
          <a:lstStyle/>
          <a:p>
            <a:r>
              <a:rPr lang="fi-FI" sz="2600" dirty="0">
                <a:solidFill>
                  <a:srgbClr val="00529D"/>
                </a:solidFill>
                <a:latin typeface="Arial" panose="020B0604020202020204" pitchFamily="34" charset="0"/>
                <a:cs typeface="Arial" panose="020B0604020202020204" pitchFamily="34" charset="0"/>
              </a:rPr>
              <a:t>Logistiikka-alassa mukana seuraavat TOL 2008 -standardin mukaiset toimialat:</a:t>
            </a:r>
          </a:p>
        </p:txBody>
      </p:sp>
      <p:pic>
        <p:nvPicPr>
          <p:cNvPr id="7" name="Picture 6" descr="Logo&#10;&#10;Description automatically generated">
            <a:extLst>
              <a:ext uri="{FF2B5EF4-FFF2-40B4-BE49-F238E27FC236}">
                <a16:creationId xmlns:a16="http://schemas.microsoft.com/office/drawing/2014/main" id="{3046DE7F-492D-FB70-4511-AD1FBF32F9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000" y="144000"/>
            <a:ext cx="3555551" cy="720000"/>
          </a:xfrm>
          <a:prstGeom prst="rect">
            <a:avLst/>
          </a:prstGeom>
        </p:spPr>
      </p:pic>
      <p:pic>
        <p:nvPicPr>
          <p:cNvPr id="21" name="Picture 20" descr="A picture containing text, clock&#10;&#10;Description automatically generated">
            <a:extLst>
              <a:ext uri="{FF2B5EF4-FFF2-40B4-BE49-F238E27FC236}">
                <a16:creationId xmlns:a16="http://schemas.microsoft.com/office/drawing/2014/main" id="{230FFB05-10E9-B09B-7DDD-1D00751B07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2000" y="2406"/>
            <a:ext cx="1080000" cy="1080000"/>
          </a:xfrm>
          <a:prstGeom prst="rect">
            <a:avLst/>
          </a:prstGeom>
        </p:spPr>
      </p:pic>
      <p:sp>
        <p:nvSpPr>
          <p:cNvPr id="5" name="Tekstiruutu 4">
            <a:extLst>
              <a:ext uri="{FF2B5EF4-FFF2-40B4-BE49-F238E27FC236}">
                <a16:creationId xmlns:a16="http://schemas.microsoft.com/office/drawing/2014/main" id="{3982EB28-6191-7AE0-4AD5-34B712391549}"/>
              </a:ext>
            </a:extLst>
          </p:cNvPr>
          <p:cNvSpPr txBox="1"/>
          <p:nvPr/>
        </p:nvSpPr>
        <p:spPr>
          <a:xfrm>
            <a:off x="390525" y="2607960"/>
            <a:ext cx="4029075" cy="2616101"/>
          </a:xfrm>
          <a:prstGeom prst="rect">
            <a:avLst/>
          </a:prstGeom>
          <a:noFill/>
        </p:spPr>
        <p:txBody>
          <a:bodyPr wrap="square" rtlCol="0">
            <a:spAutoFit/>
          </a:bodyPr>
          <a:lstStyle/>
          <a:p>
            <a:r>
              <a:rPr lang="fi-FI" sz="2000" dirty="0">
                <a:solidFill>
                  <a:schemeClr val="accent1"/>
                </a:solidFill>
              </a:rPr>
              <a:t>Henkilöliikenne</a:t>
            </a:r>
          </a:p>
          <a:p>
            <a:r>
              <a:rPr lang="fi-FI" dirty="0"/>
              <a:t>49310 Paikallisliikenne</a:t>
            </a:r>
          </a:p>
          <a:p>
            <a:r>
              <a:rPr lang="fi-FI" dirty="0"/>
              <a:t>49320 Taksiliikenne</a:t>
            </a:r>
          </a:p>
          <a:p>
            <a:r>
              <a:rPr lang="fi-FI" dirty="0"/>
              <a:t>49391 Säännöllinen linja-autojen</a:t>
            </a:r>
          </a:p>
          <a:p>
            <a:r>
              <a:rPr lang="fi-FI" dirty="0"/>
              <a:t>             kaukoliikenne</a:t>
            </a:r>
          </a:p>
          <a:p>
            <a:r>
              <a:rPr lang="fi-FI" dirty="0"/>
              <a:t>49392 Linja-autojen tilausliikenne</a:t>
            </a:r>
          </a:p>
          <a:p>
            <a:r>
              <a:rPr lang="fi-FI" dirty="0"/>
              <a:t>49399 Muualla luokittelematon muu</a:t>
            </a:r>
          </a:p>
          <a:p>
            <a:r>
              <a:rPr lang="fi-FI" dirty="0"/>
              <a:t>             maaliikenteen henkilöliikenne</a:t>
            </a:r>
          </a:p>
          <a:p>
            <a:r>
              <a:rPr lang="fi-FI" dirty="0"/>
              <a:t>50300 Sisävesiliikenteen henkilökuljetus</a:t>
            </a:r>
          </a:p>
        </p:txBody>
      </p:sp>
      <p:sp>
        <p:nvSpPr>
          <p:cNvPr id="6" name="Tekstiruutu 5">
            <a:extLst>
              <a:ext uri="{FF2B5EF4-FFF2-40B4-BE49-F238E27FC236}">
                <a16:creationId xmlns:a16="http://schemas.microsoft.com/office/drawing/2014/main" id="{7E9FB0BB-0EC2-1D73-02D0-E397D5FC8261}"/>
              </a:ext>
            </a:extLst>
          </p:cNvPr>
          <p:cNvSpPr txBox="1"/>
          <p:nvPr/>
        </p:nvSpPr>
        <p:spPr>
          <a:xfrm>
            <a:off x="3924300" y="2607960"/>
            <a:ext cx="3609975" cy="1231106"/>
          </a:xfrm>
          <a:prstGeom prst="rect">
            <a:avLst/>
          </a:prstGeom>
          <a:noFill/>
        </p:spPr>
        <p:txBody>
          <a:bodyPr wrap="square" rtlCol="0">
            <a:spAutoFit/>
          </a:bodyPr>
          <a:lstStyle/>
          <a:p>
            <a:r>
              <a:rPr lang="fi-FI" sz="2000" dirty="0">
                <a:solidFill>
                  <a:schemeClr val="accent1"/>
                </a:solidFill>
              </a:rPr>
              <a:t>Tavaraliikenne</a:t>
            </a:r>
          </a:p>
          <a:p>
            <a:r>
              <a:rPr lang="fi-FI" dirty="0"/>
              <a:t>49410 Tieliikenteen tavarankuljetus</a:t>
            </a:r>
          </a:p>
          <a:p>
            <a:r>
              <a:rPr lang="fi-FI" dirty="0"/>
              <a:t>53200 Muu posti-, jakelu- ja</a:t>
            </a:r>
          </a:p>
          <a:p>
            <a:r>
              <a:rPr lang="fi-FI" dirty="0"/>
              <a:t>            kuriiritoiminta</a:t>
            </a:r>
          </a:p>
        </p:txBody>
      </p:sp>
      <p:sp>
        <p:nvSpPr>
          <p:cNvPr id="8" name="Tekstiruutu 7">
            <a:extLst>
              <a:ext uri="{FF2B5EF4-FFF2-40B4-BE49-F238E27FC236}">
                <a16:creationId xmlns:a16="http://schemas.microsoft.com/office/drawing/2014/main" id="{35E5A53C-6178-A996-F18B-FFF1469B50AF}"/>
              </a:ext>
            </a:extLst>
          </p:cNvPr>
          <p:cNvSpPr txBox="1"/>
          <p:nvPr/>
        </p:nvSpPr>
        <p:spPr>
          <a:xfrm>
            <a:off x="7534275" y="2607960"/>
            <a:ext cx="4457700" cy="3170099"/>
          </a:xfrm>
          <a:prstGeom prst="rect">
            <a:avLst/>
          </a:prstGeom>
          <a:noFill/>
        </p:spPr>
        <p:txBody>
          <a:bodyPr wrap="square" rtlCol="0">
            <a:spAutoFit/>
          </a:bodyPr>
          <a:lstStyle/>
          <a:p>
            <a:r>
              <a:rPr lang="fi-FI" sz="2000" dirty="0">
                <a:solidFill>
                  <a:schemeClr val="accent1"/>
                </a:solidFill>
              </a:rPr>
              <a:t>Muut logistiikka-alaan liittyvät toimialat</a:t>
            </a:r>
          </a:p>
          <a:p>
            <a:r>
              <a:rPr lang="fi-FI" dirty="0"/>
              <a:t>52100 Varastointi</a:t>
            </a:r>
          </a:p>
          <a:p>
            <a:r>
              <a:rPr lang="fi-FI" dirty="0"/>
              <a:t>52211 Linja-autoasemat</a:t>
            </a:r>
          </a:p>
          <a:p>
            <a:r>
              <a:rPr lang="fi-FI" dirty="0"/>
              <a:t>52212 Tieliikenteen terminaalitoiminta</a:t>
            </a:r>
          </a:p>
          <a:p>
            <a:r>
              <a:rPr lang="fi-FI" dirty="0"/>
              <a:t>52219 Muu maaliikennettä palveleva toiminta</a:t>
            </a:r>
          </a:p>
          <a:p>
            <a:r>
              <a:rPr lang="fi-FI" dirty="0"/>
              <a:t>52229 Muu vesiliikennettä palveleva toiminta</a:t>
            </a:r>
          </a:p>
          <a:p>
            <a:r>
              <a:rPr lang="fi-FI" dirty="0"/>
              <a:t>52230 Ilmaliikennettä palveleva toiminta</a:t>
            </a:r>
          </a:p>
          <a:p>
            <a:r>
              <a:rPr lang="fi-FI" dirty="0"/>
              <a:t>52240 Lastinkäsittely</a:t>
            </a:r>
          </a:p>
          <a:p>
            <a:r>
              <a:rPr lang="fi-FI" dirty="0"/>
              <a:t>52291 Huolinta ja rahtaus</a:t>
            </a:r>
          </a:p>
          <a:p>
            <a:r>
              <a:rPr lang="fi-FI" dirty="0"/>
              <a:t>52299 Muu kuljetusvälitys</a:t>
            </a:r>
          </a:p>
          <a:p>
            <a:endParaRPr lang="fi-FI" dirty="0"/>
          </a:p>
        </p:txBody>
      </p:sp>
      <p:sp>
        <p:nvSpPr>
          <p:cNvPr id="3" name="TextBox 12">
            <a:extLst>
              <a:ext uri="{FF2B5EF4-FFF2-40B4-BE49-F238E27FC236}">
                <a16:creationId xmlns:a16="http://schemas.microsoft.com/office/drawing/2014/main" id="{EF81D148-7A68-2D74-A087-4BF8353B471C}"/>
              </a:ext>
            </a:extLst>
          </p:cNvPr>
          <p:cNvSpPr txBox="1"/>
          <p:nvPr/>
        </p:nvSpPr>
        <p:spPr>
          <a:xfrm>
            <a:off x="438421" y="5482269"/>
            <a:ext cx="3261129" cy="507831"/>
          </a:xfrm>
          <a:prstGeom prst="rect">
            <a:avLst/>
          </a:prstGeom>
          <a:noFill/>
          <a:ln>
            <a:solidFill>
              <a:srgbClr val="1C3F47"/>
            </a:solidFill>
          </a:ln>
        </p:spPr>
        <p:txBody>
          <a:bodyPr wrap="square" rtlCol="0">
            <a:spAutoFit/>
          </a:bodyPr>
          <a:lstStyle/>
          <a:p>
            <a:r>
              <a:rPr lang="fi-FI" sz="900" dirty="0">
                <a:latin typeface="Arial" panose="020B0604020202020204" pitchFamily="34" charset="0"/>
                <a:cs typeface="Arial" panose="020B0604020202020204" pitchFamily="34" charset="0"/>
              </a:rPr>
              <a:t>Matkailutulon ja -työllisyyden arvioinnin yhteydessä liikennepalveluihin luettiin mukaan myös esim. autojen ja moottorikelkkojen vuokraus.</a:t>
            </a:r>
          </a:p>
        </p:txBody>
      </p:sp>
      <p:sp>
        <p:nvSpPr>
          <p:cNvPr id="11" name="Title 3">
            <a:extLst>
              <a:ext uri="{FF2B5EF4-FFF2-40B4-BE49-F238E27FC236}">
                <a16:creationId xmlns:a16="http://schemas.microsoft.com/office/drawing/2014/main" id="{0D506022-C59C-0427-0C1E-1CE16100A827}"/>
              </a:ext>
            </a:extLst>
          </p:cNvPr>
          <p:cNvSpPr>
            <a:spLocks noGrp="1"/>
          </p:cNvSpPr>
          <p:nvPr>
            <p:ph type="title"/>
          </p:nvPr>
        </p:nvSpPr>
        <p:spPr>
          <a:xfrm>
            <a:off x="4082845" y="438480"/>
            <a:ext cx="5896049" cy="720000"/>
          </a:xfrm>
        </p:spPr>
        <p:txBody>
          <a:bodyPr anchor="b">
            <a:noAutofit/>
          </a:bodyPr>
          <a:lstStyle/>
          <a:p>
            <a:r>
              <a:rPr lang="fi-FI" sz="3200" dirty="0">
                <a:solidFill>
                  <a:srgbClr val="00529D"/>
                </a:solidFill>
                <a:effectLst/>
                <a:latin typeface="Poppins" panose="00000500000000000000" pitchFamily="2" charset="0"/>
                <a:ea typeface="Calibri" panose="020F0502020204030204" pitchFamily="34" charset="0"/>
              </a:rPr>
              <a:t>Kuusamon ja Taivalkosken</a:t>
            </a:r>
            <a:br>
              <a:rPr lang="fi-FI" sz="3200" dirty="0">
                <a:solidFill>
                  <a:srgbClr val="00529D"/>
                </a:solidFill>
                <a:effectLst/>
                <a:latin typeface="Poppins" panose="00000500000000000000" pitchFamily="2" charset="0"/>
                <a:ea typeface="Calibri" panose="020F0502020204030204" pitchFamily="34" charset="0"/>
              </a:rPr>
            </a:br>
            <a:r>
              <a:rPr lang="fi-FI" sz="3200" dirty="0">
                <a:solidFill>
                  <a:srgbClr val="00529D"/>
                </a:solidFill>
                <a:latin typeface="Poppins" panose="00000500000000000000" pitchFamily="2" charset="0"/>
                <a:ea typeface="Calibri" panose="020F0502020204030204" pitchFamily="34" charset="0"/>
              </a:rPr>
              <a:t>logistiikka-alan</a:t>
            </a:r>
            <a:r>
              <a:rPr lang="fi-FI" sz="3200" dirty="0">
                <a:solidFill>
                  <a:srgbClr val="00529D"/>
                </a:solidFill>
                <a:effectLst/>
                <a:latin typeface="Poppins" panose="00000500000000000000" pitchFamily="2" charset="0"/>
                <a:ea typeface="Calibri" panose="020F0502020204030204" pitchFamily="34" charset="0"/>
              </a:rPr>
              <a:t> kehitys</a:t>
            </a:r>
            <a:endParaRPr lang="fi-FI" sz="3200" dirty="0">
              <a:solidFill>
                <a:srgbClr val="00529D"/>
              </a:solidFill>
            </a:endParaRPr>
          </a:p>
        </p:txBody>
      </p:sp>
    </p:spTree>
    <p:extLst>
      <p:ext uri="{BB962C8B-B14F-4D97-AF65-F5344CB8AC3E}">
        <p14:creationId xmlns:p14="http://schemas.microsoft.com/office/powerpoint/2010/main" val="33694911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Kaavio 12">
            <a:extLst>
              <a:ext uri="{FF2B5EF4-FFF2-40B4-BE49-F238E27FC236}">
                <a16:creationId xmlns:a16="http://schemas.microsoft.com/office/drawing/2014/main" id="{C0C2C7EB-CEDF-2EB5-F146-1B788E01EF39}"/>
              </a:ext>
            </a:extLst>
          </p:cNvPr>
          <p:cNvGraphicFramePr>
            <a:graphicFrameLocks/>
          </p:cNvGraphicFramePr>
          <p:nvPr/>
        </p:nvGraphicFramePr>
        <p:xfrm>
          <a:off x="7227410" y="3914579"/>
          <a:ext cx="3420000"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734F4C95-C0B0-96AC-6002-8EA2A07B48EA}"/>
              </a:ext>
            </a:extLst>
          </p:cNvPr>
          <p:cNvSpPr>
            <a:spLocks noGrp="1"/>
          </p:cNvSpPr>
          <p:nvPr>
            <p:ph type="title"/>
          </p:nvPr>
        </p:nvSpPr>
        <p:spPr>
          <a:xfrm>
            <a:off x="4082845" y="438480"/>
            <a:ext cx="5896049" cy="720000"/>
          </a:xfrm>
        </p:spPr>
        <p:txBody>
          <a:bodyPr anchor="b">
            <a:noAutofit/>
          </a:bodyPr>
          <a:lstStyle/>
          <a:p>
            <a:r>
              <a:rPr lang="fi-FI" sz="3200" dirty="0">
                <a:solidFill>
                  <a:srgbClr val="00529D"/>
                </a:solidFill>
                <a:effectLst/>
                <a:latin typeface="Poppins" panose="00000500000000000000" pitchFamily="2" charset="0"/>
                <a:ea typeface="Calibri" panose="020F0502020204030204" pitchFamily="34" charset="0"/>
              </a:rPr>
              <a:t>Kuusamon ja Taivalkosken</a:t>
            </a:r>
            <a:br>
              <a:rPr lang="fi-FI" sz="3200" dirty="0">
                <a:solidFill>
                  <a:srgbClr val="00529D"/>
                </a:solidFill>
                <a:effectLst/>
                <a:latin typeface="Poppins" panose="00000500000000000000" pitchFamily="2" charset="0"/>
                <a:ea typeface="Calibri" panose="020F0502020204030204" pitchFamily="34" charset="0"/>
              </a:rPr>
            </a:br>
            <a:r>
              <a:rPr lang="fi-FI" sz="3200" dirty="0">
                <a:solidFill>
                  <a:srgbClr val="00529D"/>
                </a:solidFill>
                <a:latin typeface="Poppins" panose="00000500000000000000" pitchFamily="2" charset="0"/>
                <a:ea typeface="Calibri" panose="020F0502020204030204" pitchFamily="34" charset="0"/>
              </a:rPr>
              <a:t>logistiikka-alan</a:t>
            </a:r>
            <a:r>
              <a:rPr lang="fi-FI" sz="3200" dirty="0">
                <a:solidFill>
                  <a:srgbClr val="00529D"/>
                </a:solidFill>
                <a:effectLst/>
                <a:latin typeface="Poppins" panose="00000500000000000000" pitchFamily="2" charset="0"/>
                <a:ea typeface="Calibri" panose="020F0502020204030204" pitchFamily="34" charset="0"/>
              </a:rPr>
              <a:t> kehitys</a:t>
            </a:r>
            <a:endParaRPr lang="fi-FI" sz="3200" dirty="0">
              <a:solidFill>
                <a:srgbClr val="00529D"/>
              </a:solidFill>
            </a:endParaRPr>
          </a:p>
        </p:txBody>
      </p:sp>
      <p:pic>
        <p:nvPicPr>
          <p:cNvPr id="7" name="Picture 6" descr="Logo&#10;&#10;Description automatically generated">
            <a:extLst>
              <a:ext uri="{FF2B5EF4-FFF2-40B4-BE49-F238E27FC236}">
                <a16:creationId xmlns:a16="http://schemas.microsoft.com/office/drawing/2014/main" id="{3046DE7F-492D-FB70-4511-AD1FBF32F9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000" y="144000"/>
            <a:ext cx="3555551" cy="720000"/>
          </a:xfrm>
          <a:prstGeom prst="rect">
            <a:avLst/>
          </a:prstGeom>
        </p:spPr>
      </p:pic>
      <p:cxnSp>
        <p:nvCxnSpPr>
          <p:cNvPr id="26" name="Straight Connector 25">
            <a:extLst>
              <a:ext uri="{FF2B5EF4-FFF2-40B4-BE49-F238E27FC236}">
                <a16:creationId xmlns:a16="http://schemas.microsoft.com/office/drawing/2014/main" id="{C5A9E5E7-DB1B-8DF3-112B-8B096282E663}"/>
              </a:ext>
            </a:extLst>
          </p:cNvPr>
          <p:cNvCxnSpPr>
            <a:cxnSpLocks/>
          </p:cNvCxnSpPr>
          <p:nvPr/>
        </p:nvCxnSpPr>
        <p:spPr>
          <a:xfrm flipV="1">
            <a:off x="5978063" y="1977685"/>
            <a:ext cx="10115" cy="1070317"/>
          </a:xfrm>
          <a:prstGeom prst="line">
            <a:avLst/>
          </a:prstGeom>
        </p:spPr>
        <p:style>
          <a:lnRef idx="1">
            <a:schemeClr val="dk1"/>
          </a:lnRef>
          <a:fillRef idx="0">
            <a:schemeClr val="dk1"/>
          </a:fillRef>
          <a:effectRef idx="0">
            <a:schemeClr val="dk1"/>
          </a:effectRef>
          <a:fontRef idx="minor">
            <a:schemeClr val="tx1"/>
          </a:fontRef>
        </p:style>
      </p:cxnSp>
      <p:pic>
        <p:nvPicPr>
          <p:cNvPr id="28" name="Picture 6">
            <a:extLst>
              <a:ext uri="{FF2B5EF4-FFF2-40B4-BE49-F238E27FC236}">
                <a16:creationId xmlns:a16="http://schemas.microsoft.com/office/drawing/2014/main" id="{A81FE9FB-D49C-7051-CCB9-ACC268F6BB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6000" y="1999972"/>
            <a:ext cx="666668" cy="720000"/>
          </a:xfrm>
          <a:prstGeom prst="rect">
            <a:avLst/>
          </a:prstGeom>
          <a:noFill/>
          <a:extLst>
            <a:ext uri="{909E8E84-426E-40DD-AFC4-6F175D3DCCD1}">
              <a14:hiddenFill xmlns:a14="http://schemas.microsoft.com/office/drawing/2010/main">
                <a:solidFill>
                  <a:srgbClr val="FFFFFF"/>
                </a:solidFill>
              </a14:hiddenFill>
            </a:ext>
          </a:extLst>
        </p:spPr>
      </p:pic>
      <p:sp>
        <p:nvSpPr>
          <p:cNvPr id="29" name="Content Placeholder 6">
            <a:extLst>
              <a:ext uri="{FF2B5EF4-FFF2-40B4-BE49-F238E27FC236}">
                <a16:creationId xmlns:a16="http://schemas.microsoft.com/office/drawing/2014/main" id="{51C31C7D-3D6F-479A-0856-6F703C3708BA}"/>
              </a:ext>
            </a:extLst>
          </p:cNvPr>
          <p:cNvSpPr txBox="1">
            <a:spLocks/>
          </p:cNvSpPr>
          <p:nvPr/>
        </p:nvSpPr>
        <p:spPr>
          <a:xfrm>
            <a:off x="5916178" y="1619562"/>
            <a:ext cx="1440000" cy="2880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Dosis" panose="02010503020202060003"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Dosis" panose="02010503020202060003"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Dosis" panose="02010503020202060003"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Dosis" panose="02010503020202060003"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Dosis" panose="02010503020202060003"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i-FI" sz="1800" b="1" dirty="0">
                <a:solidFill>
                  <a:srgbClr val="5B626C"/>
                </a:solidFill>
                <a:latin typeface="Arial" panose="020B0604020202020204" pitchFamily="34" charset="0"/>
                <a:cs typeface="Arial" panose="020B0604020202020204" pitchFamily="34" charset="0"/>
              </a:rPr>
              <a:t>Taivalkoski</a:t>
            </a:r>
            <a:endParaRPr lang="fi-FI" b="1" dirty="0">
              <a:solidFill>
                <a:srgbClr val="5B626C"/>
              </a:solidFill>
              <a:latin typeface="Arial" panose="020B0604020202020204" pitchFamily="34" charset="0"/>
              <a:cs typeface="Arial" panose="020B0604020202020204" pitchFamily="34" charset="0"/>
            </a:endParaRPr>
          </a:p>
        </p:txBody>
      </p:sp>
      <p:cxnSp>
        <p:nvCxnSpPr>
          <p:cNvPr id="32" name="Straight Connector 31">
            <a:extLst>
              <a:ext uri="{FF2B5EF4-FFF2-40B4-BE49-F238E27FC236}">
                <a16:creationId xmlns:a16="http://schemas.microsoft.com/office/drawing/2014/main" id="{84D0E250-9819-59A7-0350-A0B085A5ED35}"/>
              </a:ext>
            </a:extLst>
          </p:cNvPr>
          <p:cNvCxnSpPr>
            <a:cxnSpLocks/>
            <a:endCxn id="31" idx="2"/>
          </p:cNvCxnSpPr>
          <p:nvPr/>
        </p:nvCxnSpPr>
        <p:spPr>
          <a:xfrm flipV="1">
            <a:off x="5980177" y="5397939"/>
            <a:ext cx="8001" cy="1153598"/>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C16E384C-EF23-CB0E-A769-720D5CB35731}"/>
              </a:ext>
            </a:extLst>
          </p:cNvPr>
          <p:cNvCxnSpPr/>
          <p:nvPr/>
        </p:nvCxnSpPr>
        <p:spPr>
          <a:xfrm>
            <a:off x="3960000" y="180000"/>
            <a:ext cx="0" cy="576000"/>
          </a:xfrm>
          <a:prstGeom prst="line">
            <a:avLst/>
          </a:prstGeom>
          <a:ln w="19050">
            <a:solidFill>
              <a:srgbClr val="81B87F"/>
            </a:solidFill>
          </a:ln>
        </p:spPr>
        <p:style>
          <a:lnRef idx="1">
            <a:schemeClr val="accent1"/>
          </a:lnRef>
          <a:fillRef idx="0">
            <a:schemeClr val="accent1"/>
          </a:fillRef>
          <a:effectRef idx="0">
            <a:schemeClr val="accent1"/>
          </a:effectRef>
          <a:fontRef idx="minor">
            <a:schemeClr val="tx1"/>
          </a:fontRef>
        </p:style>
      </p:cxnSp>
      <p:pic>
        <p:nvPicPr>
          <p:cNvPr id="27" name="Picture 4">
            <a:extLst>
              <a:ext uri="{FF2B5EF4-FFF2-40B4-BE49-F238E27FC236}">
                <a16:creationId xmlns:a16="http://schemas.microsoft.com/office/drawing/2014/main" id="{581FB1E8-C68F-C519-E953-02416B3CEF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68000" y="1999972"/>
            <a:ext cx="642856" cy="720000"/>
          </a:xfrm>
          <a:prstGeom prst="rect">
            <a:avLst/>
          </a:prstGeom>
          <a:noFill/>
          <a:extLst>
            <a:ext uri="{909E8E84-426E-40DD-AFC4-6F175D3DCCD1}">
              <a14:hiddenFill xmlns:a14="http://schemas.microsoft.com/office/drawing/2010/main">
                <a:solidFill>
                  <a:srgbClr val="FFFFFF"/>
                </a:solidFill>
              </a14:hiddenFill>
            </a:ext>
          </a:extLst>
        </p:spPr>
      </p:pic>
      <p:sp>
        <p:nvSpPr>
          <p:cNvPr id="20" name="Content Placeholder 6">
            <a:extLst>
              <a:ext uri="{FF2B5EF4-FFF2-40B4-BE49-F238E27FC236}">
                <a16:creationId xmlns:a16="http://schemas.microsoft.com/office/drawing/2014/main" id="{816DCFA9-D191-EDBB-BA27-1A0AA945E979}"/>
              </a:ext>
            </a:extLst>
          </p:cNvPr>
          <p:cNvSpPr>
            <a:spLocks noGrp="1"/>
          </p:cNvSpPr>
          <p:nvPr>
            <p:ph idx="1"/>
          </p:nvPr>
        </p:nvSpPr>
        <p:spPr>
          <a:xfrm>
            <a:off x="4548178" y="1618974"/>
            <a:ext cx="1440000" cy="288000"/>
          </a:xfrm>
        </p:spPr>
        <p:txBody>
          <a:bodyPr>
            <a:noAutofit/>
          </a:bodyPr>
          <a:lstStyle/>
          <a:p>
            <a:pPr marL="0" indent="0" algn="ctr">
              <a:buNone/>
            </a:pPr>
            <a:r>
              <a:rPr lang="fi-FI" sz="1800" b="1" dirty="0">
                <a:solidFill>
                  <a:srgbClr val="5B626C"/>
                </a:solidFill>
                <a:latin typeface="Arial" panose="020B0604020202020204" pitchFamily="34" charset="0"/>
                <a:cs typeface="Arial" panose="020B0604020202020204" pitchFamily="34" charset="0"/>
              </a:rPr>
              <a:t>Kuusamo</a:t>
            </a:r>
            <a:endParaRPr lang="fi-FI" sz="2000" b="1" dirty="0">
              <a:solidFill>
                <a:srgbClr val="5B626C"/>
              </a:solidFill>
              <a:latin typeface="Arial" panose="020B0604020202020204" pitchFamily="34" charset="0"/>
              <a:cs typeface="Arial" panose="020B0604020202020204" pitchFamily="34" charset="0"/>
            </a:endParaRPr>
          </a:p>
        </p:txBody>
      </p:sp>
      <p:graphicFrame>
        <p:nvGraphicFramePr>
          <p:cNvPr id="31" name="Table 23">
            <a:extLst>
              <a:ext uri="{FF2B5EF4-FFF2-40B4-BE49-F238E27FC236}">
                <a16:creationId xmlns:a16="http://schemas.microsoft.com/office/drawing/2014/main" id="{246955D0-FBEC-007E-47C9-AE2CF22C39C5}"/>
              </a:ext>
            </a:extLst>
          </p:cNvPr>
          <p:cNvGraphicFramePr>
            <a:graphicFrameLocks noGrp="1"/>
          </p:cNvGraphicFramePr>
          <p:nvPr/>
        </p:nvGraphicFramePr>
        <p:xfrm>
          <a:off x="4294818" y="3914579"/>
          <a:ext cx="3386720" cy="1483360"/>
        </p:xfrm>
        <a:graphic>
          <a:graphicData uri="http://schemas.openxmlformats.org/drawingml/2006/table">
            <a:tbl>
              <a:tblPr firstRow="1" bandRow="1">
                <a:tableStyleId>{2D5ABB26-0587-4C30-8999-92F81FD0307C}</a:tableStyleId>
              </a:tblPr>
              <a:tblGrid>
                <a:gridCol w="1693360">
                  <a:extLst>
                    <a:ext uri="{9D8B030D-6E8A-4147-A177-3AD203B41FA5}">
                      <a16:colId xmlns:a16="http://schemas.microsoft.com/office/drawing/2014/main" val="572771193"/>
                    </a:ext>
                  </a:extLst>
                </a:gridCol>
                <a:gridCol w="1693360">
                  <a:extLst>
                    <a:ext uri="{9D8B030D-6E8A-4147-A177-3AD203B41FA5}">
                      <a16:colId xmlns:a16="http://schemas.microsoft.com/office/drawing/2014/main" val="968843824"/>
                    </a:ext>
                  </a:extLst>
                </a:gridCol>
              </a:tblGrid>
              <a:tr h="370840">
                <a:tc>
                  <a:txBody>
                    <a:bodyPr/>
                    <a:lstStyle/>
                    <a:p>
                      <a:pPr algn="r"/>
                      <a:r>
                        <a:rPr lang="fi-FI" sz="1800" b="1" dirty="0">
                          <a:solidFill>
                            <a:srgbClr val="00529D"/>
                          </a:solidFill>
                          <a:latin typeface="Poppins" panose="00000500000000000000" pitchFamily="2" charset="0"/>
                          <a:ea typeface="Source Sans Pro" panose="020B0503030403020204" pitchFamily="34" charset="0"/>
                          <a:cs typeface="Poppins" panose="00000500000000000000" pitchFamily="2" charset="0"/>
                        </a:rPr>
                        <a:t>11 milj. € </a:t>
                      </a:r>
                      <a:endParaRPr lang="fi-FI" sz="1800" dirty="0">
                        <a:solidFill>
                          <a:srgbClr val="00529D"/>
                        </a:solidFill>
                        <a:latin typeface="Poppins" panose="00000500000000000000" pitchFamily="2" charset="0"/>
                        <a:cs typeface="Poppins" panose="00000500000000000000" pitchFamily="2" charset="0"/>
                      </a:endParaRPr>
                    </a:p>
                  </a:txBody>
                  <a:tcPr>
                    <a:lnR w="12700" cap="flat" cmpd="sng" algn="ctr">
                      <a:solidFill>
                        <a:schemeClr val="tx1"/>
                      </a:solidFill>
                      <a:prstDash val="solid"/>
                      <a:round/>
                      <a:headEnd type="none" w="med" len="med"/>
                      <a:tailEnd type="none" w="med" len="med"/>
                    </a:ln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800" b="1" dirty="0">
                          <a:solidFill>
                            <a:srgbClr val="00529D"/>
                          </a:solidFill>
                          <a:latin typeface="Poppins" panose="00000500000000000000" pitchFamily="2" charset="0"/>
                          <a:ea typeface="Source Sans Pro" panose="020B0503030403020204" pitchFamily="34" charset="0"/>
                          <a:cs typeface="Poppins" panose="00000500000000000000" pitchFamily="2" charset="0"/>
                        </a:rPr>
                        <a:t>0,8 milj. € </a:t>
                      </a:r>
                      <a:endParaRPr lang="fi-FI" sz="1800" dirty="0">
                        <a:solidFill>
                          <a:srgbClr val="00529D"/>
                        </a:solidFill>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1221832896"/>
                  </a:ext>
                </a:extLst>
              </a:tr>
              <a:tr h="37084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dirty="0">
                          <a:latin typeface="Poppins" panose="00000500000000000000" pitchFamily="2" charset="0"/>
                          <a:ea typeface="Source Sans Pro" panose="020B0503030403020204" pitchFamily="34" charset="0"/>
                          <a:cs typeface="Poppins" panose="00000500000000000000" pitchFamily="2" charset="0"/>
                        </a:rPr>
                        <a:t>tavaraliikenteen palkkatuloa</a:t>
                      </a:r>
                    </a:p>
                  </a:txBody>
                  <a:tcPr>
                    <a:noFill/>
                  </a:tcPr>
                </a:tc>
                <a:tc hMerge="1">
                  <a:txBody>
                    <a:bodyPr/>
                    <a:lstStyle/>
                    <a:p>
                      <a:endParaRPr lang="fi-FI" dirty="0"/>
                    </a:p>
                  </a:txBody>
                  <a:tcPr/>
                </a:tc>
                <a:extLst>
                  <a:ext uri="{0D108BD9-81ED-4DB2-BD59-A6C34878D82A}">
                    <a16:rowId xmlns:a16="http://schemas.microsoft.com/office/drawing/2014/main" val="929705869"/>
                  </a:ext>
                </a:extLst>
              </a:tr>
              <a:tr h="37084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fi-FI" sz="1800" b="1" dirty="0">
                          <a:solidFill>
                            <a:srgbClr val="00529D"/>
                          </a:solidFill>
                          <a:latin typeface="Poppins" panose="00000500000000000000" pitchFamily="2" charset="0"/>
                          <a:ea typeface="Source Sans Pro" panose="020B0503030403020204" pitchFamily="34" charset="0"/>
                          <a:cs typeface="Poppins" panose="00000500000000000000" pitchFamily="2" charset="0"/>
                        </a:rPr>
                        <a:t>1,4 milj. €</a:t>
                      </a:r>
                      <a:endParaRPr lang="fi-FI" sz="1800" dirty="0">
                        <a:solidFill>
                          <a:srgbClr val="00529D"/>
                        </a:solidFill>
                        <a:latin typeface="Poppins" panose="00000500000000000000" pitchFamily="2" charset="0"/>
                        <a:ea typeface="Source Sans Pro" panose="020B0503030403020204" pitchFamily="34" charset="0"/>
                        <a:cs typeface="Poppins" panose="00000500000000000000" pitchFamily="2" charset="0"/>
                      </a:endParaRPr>
                    </a:p>
                  </a:txBody>
                  <a:tcPr>
                    <a:lnR w="12700" cap="flat" cmpd="sng" algn="ctr">
                      <a:solidFill>
                        <a:schemeClr val="tx1"/>
                      </a:solidFill>
                      <a:prstDash val="solid"/>
                      <a:round/>
                      <a:headEnd type="none" w="med" len="med"/>
                      <a:tailEnd type="none" w="med" len="med"/>
                    </a:ln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800" b="1" dirty="0">
                          <a:solidFill>
                            <a:srgbClr val="00529D"/>
                          </a:solidFill>
                          <a:latin typeface="Poppins" panose="00000500000000000000" pitchFamily="2" charset="0"/>
                          <a:ea typeface="Source Sans Pro" panose="020B0503030403020204" pitchFamily="34" charset="0"/>
                          <a:cs typeface="Poppins" panose="00000500000000000000" pitchFamily="2" charset="0"/>
                        </a:rPr>
                        <a:t>0,1 milj. € </a:t>
                      </a:r>
                      <a:endParaRPr lang="fi-FI" sz="1800" dirty="0">
                        <a:solidFill>
                          <a:srgbClr val="00529D"/>
                        </a:solidFill>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645391094"/>
                  </a:ext>
                </a:extLst>
              </a:tr>
              <a:tr h="370840">
                <a:tc gridSpan="2">
                  <a:txBody>
                    <a:bodyPr/>
                    <a:lstStyle/>
                    <a:p>
                      <a:pPr algn="ctr"/>
                      <a:r>
                        <a:rPr lang="fi-FI" sz="1200" dirty="0">
                          <a:latin typeface="Poppins" panose="00000500000000000000" pitchFamily="2" charset="0"/>
                          <a:ea typeface="Source Sans Pro" panose="020B0503030403020204" pitchFamily="34" charset="0"/>
                          <a:cs typeface="Poppins" panose="00000500000000000000" pitchFamily="2" charset="0"/>
                        </a:rPr>
                        <a:t>tavaraliikenteen palkkaverotuloa</a:t>
                      </a:r>
                      <a:endParaRPr lang="fi-FI" sz="1200" dirty="0">
                        <a:latin typeface="Poppins" panose="00000500000000000000" pitchFamily="2" charset="0"/>
                        <a:cs typeface="Poppins" panose="00000500000000000000" pitchFamily="2" charset="0"/>
                      </a:endParaRPr>
                    </a:p>
                  </a:txBody>
                  <a:tcPr>
                    <a:noFill/>
                  </a:tcPr>
                </a:tc>
                <a:tc hMerge="1">
                  <a:txBody>
                    <a:bodyPr/>
                    <a:lstStyle/>
                    <a:p>
                      <a:endParaRPr lang="fi-FI" dirty="0"/>
                    </a:p>
                  </a:txBody>
                  <a:tcPr/>
                </a:tc>
                <a:extLst>
                  <a:ext uri="{0D108BD9-81ED-4DB2-BD59-A6C34878D82A}">
                    <a16:rowId xmlns:a16="http://schemas.microsoft.com/office/drawing/2014/main" val="169368644"/>
                  </a:ext>
                </a:extLst>
              </a:tr>
            </a:tbl>
          </a:graphicData>
        </a:graphic>
      </p:graphicFrame>
      <p:pic>
        <p:nvPicPr>
          <p:cNvPr id="22" name="Graphic 56" descr="Group with solid fill">
            <a:extLst>
              <a:ext uri="{FF2B5EF4-FFF2-40B4-BE49-F238E27FC236}">
                <a16:creationId xmlns:a16="http://schemas.microsoft.com/office/drawing/2014/main" id="{ECD3FB59-9FC9-35F3-2387-6EE471B5AE8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278504" y="2873431"/>
            <a:ext cx="936000" cy="936000"/>
          </a:xfrm>
          <a:prstGeom prst="rect">
            <a:avLst/>
          </a:prstGeom>
        </p:spPr>
      </p:pic>
      <p:pic>
        <p:nvPicPr>
          <p:cNvPr id="23" name="Graphic 22" descr="Group with solid fill">
            <a:extLst>
              <a:ext uri="{FF2B5EF4-FFF2-40B4-BE49-F238E27FC236}">
                <a16:creationId xmlns:a16="http://schemas.microsoft.com/office/drawing/2014/main" id="{1E171E35-5645-E78B-55D4-4BC1456E0BB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746504" y="3059182"/>
            <a:ext cx="936000" cy="936000"/>
          </a:xfrm>
          <a:prstGeom prst="rect">
            <a:avLst/>
          </a:prstGeom>
        </p:spPr>
      </p:pic>
      <p:pic>
        <p:nvPicPr>
          <p:cNvPr id="8" name="Picture 20" descr="A picture containing text, clock&#10;&#10;Description automatically generated">
            <a:extLst>
              <a:ext uri="{FF2B5EF4-FFF2-40B4-BE49-F238E27FC236}">
                <a16:creationId xmlns:a16="http://schemas.microsoft.com/office/drawing/2014/main" id="{7D56A926-1586-438E-436A-CD622AD097D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112000" y="2406"/>
            <a:ext cx="1080000" cy="1080000"/>
          </a:xfrm>
          <a:prstGeom prst="rect">
            <a:avLst/>
          </a:prstGeom>
        </p:spPr>
      </p:pic>
      <p:graphicFrame>
        <p:nvGraphicFramePr>
          <p:cNvPr id="9" name="Kaavio 8">
            <a:extLst>
              <a:ext uri="{FF2B5EF4-FFF2-40B4-BE49-F238E27FC236}">
                <a16:creationId xmlns:a16="http://schemas.microsoft.com/office/drawing/2014/main" id="{6990D536-BEC4-842D-B496-1306D3A4DCF0}"/>
              </a:ext>
            </a:extLst>
          </p:cNvPr>
          <p:cNvGraphicFramePr>
            <a:graphicFrameLocks/>
          </p:cNvGraphicFramePr>
          <p:nvPr/>
        </p:nvGraphicFramePr>
        <p:xfrm>
          <a:off x="819422" y="1110038"/>
          <a:ext cx="3420000" cy="274320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1" name="Kaavio 10">
            <a:extLst>
              <a:ext uri="{FF2B5EF4-FFF2-40B4-BE49-F238E27FC236}">
                <a16:creationId xmlns:a16="http://schemas.microsoft.com/office/drawing/2014/main" id="{45938B2F-3AE3-AD5E-1763-0F53EB71123E}"/>
              </a:ext>
            </a:extLst>
          </p:cNvPr>
          <p:cNvGraphicFramePr>
            <a:graphicFrameLocks/>
          </p:cNvGraphicFramePr>
          <p:nvPr/>
        </p:nvGraphicFramePr>
        <p:xfrm>
          <a:off x="7227410" y="1161751"/>
          <a:ext cx="3420000" cy="27432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2" name="Kaavio 11">
            <a:extLst>
              <a:ext uri="{FF2B5EF4-FFF2-40B4-BE49-F238E27FC236}">
                <a16:creationId xmlns:a16="http://schemas.microsoft.com/office/drawing/2014/main" id="{EC46BDBF-6CCC-D58B-26AA-8A5ED8A0ABF9}"/>
              </a:ext>
            </a:extLst>
          </p:cNvPr>
          <p:cNvGraphicFramePr>
            <a:graphicFrameLocks/>
          </p:cNvGraphicFramePr>
          <p:nvPr/>
        </p:nvGraphicFramePr>
        <p:xfrm>
          <a:off x="819422" y="3914579"/>
          <a:ext cx="3420000" cy="2743200"/>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12">
            <a:extLst>
              <a:ext uri="{FF2B5EF4-FFF2-40B4-BE49-F238E27FC236}">
                <a16:creationId xmlns:a16="http://schemas.microsoft.com/office/drawing/2014/main" id="{F5C11CAD-1008-E1BF-4955-7B8E5214B7B9}"/>
              </a:ext>
            </a:extLst>
          </p:cNvPr>
          <p:cNvSpPr txBox="1"/>
          <p:nvPr/>
        </p:nvSpPr>
        <p:spPr>
          <a:xfrm>
            <a:off x="4298782" y="6579534"/>
            <a:ext cx="3818861" cy="230832"/>
          </a:xfrm>
          <a:prstGeom prst="rect">
            <a:avLst/>
          </a:prstGeom>
          <a:noFill/>
          <a:ln>
            <a:solidFill>
              <a:srgbClr val="1C3F47"/>
            </a:solidFill>
          </a:ln>
        </p:spPr>
        <p:txBody>
          <a:bodyPr wrap="square" rtlCol="0">
            <a:spAutoFit/>
          </a:bodyPr>
          <a:lstStyle/>
          <a:p>
            <a:r>
              <a:rPr lang="fi-FI" sz="900" dirty="0">
                <a:latin typeface="Arial" panose="020B0604020202020204" pitchFamily="34" charset="0"/>
                <a:cs typeface="Arial" panose="020B0604020202020204" pitchFamily="34" charset="0"/>
              </a:rPr>
              <a:t>Vuoden 2021 työvoimaluvut eivät täysin verrannollisia aiempiin vuosiin.</a:t>
            </a:r>
          </a:p>
        </p:txBody>
      </p:sp>
      <p:sp>
        <p:nvSpPr>
          <p:cNvPr id="14" name="TextBox 12">
            <a:extLst>
              <a:ext uri="{FF2B5EF4-FFF2-40B4-BE49-F238E27FC236}">
                <a16:creationId xmlns:a16="http://schemas.microsoft.com/office/drawing/2014/main" id="{7CBA4B58-2E80-9625-4211-542E7D40F2A4}"/>
              </a:ext>
            </a:extLst>
          </p:cNvPr>
          <p:cNvSpPr txBox="1"/>
          <p:nvPr/>
        </p:nvSpPr>
        <p:spPr>
          <a:xfrm>
            <a:off x="10092587" y="3629140"/>
            <a:ext cx="1824729" cy="646331"/>
          </a:xfrm>
          <a:prstGeom prst="rect">
            <a:avLst/>
          </a:prstGeom>
          <a:noFill/>
          <a:ln>
            <a:solidFill>
              <a:srgbClr val="1C3F47"/>
            </a:solidFill>
          </a:ln>
        </p:spPr>
        <p:txBody>
          <a:bodyPr wrap="square" rtlCol="0">
            <a:spAutoFit/>
          </a:bodyPr>
          <a:lstStyle/>
          <a:p>
            <a:r>
              <a:rPr lang="fi-FI" sz="900" dirty="0">
                <a:latin typeface="Arial" panose="020B0604020202020204" pitchFamily="34" charset="0"/>
                <a:cs typeface="Arial" panose="020B0604020202020204" pitchFamily="34" charset="0"/>
              </a:rPr>
              <a:t>Vuosina 2019 ja 2020 "Muu </a:t>
            </a:r>
          </a:p>
          <a:p>
            <a:r>
              <a:rPr lang="fi-FI" sz="900" dirty="0">
                <a:latin typeface="Arial" panose="020B0604020202020204" pitchFamily="34" charset="0"/>
                <a:cs typeface="Arial" panose="020B0604020202020204" pitchFamily="34" charset="0"/>
              </a:rPr>
              <a:t>logistiikka-ala" -luokkaa kuuluvia </a:t>
            </a:r>
          </a:p>
          <a:p>
            <a:r>
              <a:rPr lang="fi-FI" sz="900" dirty="0">
                <a:latin typeface="Arial" panose="020B0604020202020204" pitchFamily="34" charset="0"/>
                <a:cs typeface="Arial" panose="020B0604020202020204" pitchFamily="34" charset="0"/>
              </a:rPr>
              <a:t>toimipaikkoja oli vähemmän </a:t>
            </a:r>
          </a:p>
          <a:p>
            <a:r>
              <a:rPr lang="fi-FI" sz="900" dirty="0">
                <a:latin typeface="Arial" panose="020B0604020202020204" pitchFamily="34" charset="0"/>
                <a:cs typeface="Arial" panose="020B0604020202020204" pitchFamily="34" charset="0"/>
              </a:rPr>
              <a:t>kuin kolme.</a:t>
            </a:r>
          </a:p>
        </p:txBody>
      </p:sp>
    </p:spTree>
    <p:extLst>
      <p:ext uri="{BB962C8B-B14F-4D97-AF65-F5344CB8AC3E}">
        <p14:creationId xmlns:p14="http://schemas.microsoft.com/office/powerpoint/2010/main" val="1100699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ogo&#10;&#10;Description automatically generated">
            <a:extLst>
              <a:ext uri="{FF2B5EF4-FFF2-40B4-BE49-F238E27FC236}">
                <a16:creationId xmlns:a16="http://schemas.microsoft.com/office/drawing/2014/main" id="{3046DE7F-492D-FB70-4511-AD1FBF32F9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000" y="144000"/>
            <a:ext cx="3555551" cy="720000"/>
          </a:xfrm>
          <a:prstGeom prst="rect">
            <a:avLst/>
          </a:prstGeom>
        </p:spPr>
      </p:pic>
      <p:cxnSp>
        <p:nvCxnSpPr>
          <p:cNvPr id="10" name="Straight Connector 9">
            <a:extLst>
              <a:ext uri="{FF2B5EF4-FFF2-40B4-BE49-F238E27FC236}">
                <a16:creationId xmlns:a16="http://schemas.microsoft.com/office/drawing/2014/main" id="{B5CDE886-36B7-F2FC-0DFC-F53C7EB30A76}"/>
              </a:ext>
            </a:extLst>
          </p:cNvPr>
          <p:cNvCxnSpPr/>
          <p:nvPr/>
        </p:nvCxnSpPr>
        <p:spPr>
          <a:xfrm>
            <a:off x="3960000" y="180000"/>
            <a:ext cx="0" cy="576000"/>
          </a:xfrm>
          <a:prstGeom prst="line">
            <a:avLst/>
          </a:prstGeom>
          <a:ln w="19050">
            <a:solidFill>
              <a:srgbClr val="81B87F"/>
            </a:solidFill>
          </a:ln>
        </p:spPr>
        <p:style>
          <a:lnRef idx="1">
            <a:schemeClr val="accent1"/>
          </a:lnRef>
          <a:fillRef idx="0">
            <a:schemeClr val="accent1"/>
          </a:fillRef>
          <a:effectRef idx="0">
            <a:schemeClr val="accent1"/>
          </a:effectRef>
          <a:fontRef idx="minor">
            <a:schemeClr val="tx1"/>
          </a:fontRef>
        </p:style>
      </p:cxnSp>
      <p:sp>
        <p:nvSpPr>
          <p:cNvPr id="11" name="Title 3">
            <a:extLst>
              <a:ext uri="{FF2B5EF4-FFF2-40B4-BE49-F238E27FC236}">
                <a16:creationId xmlns:a16="http://schemas.microsoft.com/office/drawing/2014/main" id="{CC5525BC-226B-7E9C-DE9E-5AC456F100D3}"/>
              </a:ext>
            </a:extLst>
          </p:cNvPr>
          <p:cNvSpPr>
            <a:spLocks noGrp="1"/>
          </p:cNvSpPr>
          <p:nvPr>
            <p:ph type="title"/>
          </p:nvPr>
        </p:nvSpPr>
        <p:spPr>
          <a:xfrm>
            <a:off x="4082845" y="438480"/>
            <a:ext cx="6051752" cy="720000"/>
          </a:xfrm>
        </p:spPr>
        <p:txBody>
          <a:bodyPr anchor="b">
            <a:noAutofit/>
          </a:bodyPr>
          <a:lstStyle/>
          <a:p>
            <a:r>
              <a:rPr lang="fi-FI" sz="3200" dirty="0">
                <a:solidFill>
                  <a:srgbClr val="00529D"/>
                </a:solidFill>
                <a:effectLst/>
                <a:latin typeface="Poppins" panose="00000500000000000000" pitchFamily="2" charset="0"/>
                <a:ea typeface="Calibri" panose="020F0502020204030204" pitchFamily="34" charset="0"/>
              </a:rPr>
              <a:t>Kuusamon ja Taivalkosken</a:t>
            </a:r>
            <a:br>
              <a:rPr lang="fi-FI" sz="3200" dirty="0">
                <a:solidFill>
                  <a:srgbClr val="00529D"/>
                </a:solidFill>
                <a:effectLst/>
                <a:latin typeface="Poppins" panose="00000500000000000000" pitchFamily="2" charset="0"/>
                <a:ea typeface="Calibri" panose="020F0502020204030204" pitchFamily="34" charset="0"/>
              </a:rPr>
            </a:br>
            <a:r>
              <a:rPr lang="fi-FI" sz="3200" dirty="0">
                <a:solidFill>
                  <a:srgbClr val="00529D"/>
                </a:solidFill>
                <a:latin typeface="Poppins" panose="00000500000000000000" pitchFamily="2" charset="0"/>
                <a:ea typeface="Calibri" panose="020F0502020204030204" pitchFamily="34" charset="0"/>
              </a:rPr>
              <a:t>logistiikka-alan</a:t>
            </a:r>
            <a:r>
              <a:rPr lang="fi-FI" sz="3200" dirty="0">
                <a:solidFill>
                  <a:srgbClr val="00529D"/>
                </a:solidFill>
                <a:effectLst/>
                <a:latin typeface="Poppins" panose="00000500000000000000" pitchFamily="2" charset="0"/>
                <a:ea typeface="Calibri" panose="020F0502020204030204" pitchFamily="34" charset="0"/>
              </a:rPr>
              <a:t> kehitys</a:t>
            </a:r>
            <a:endParaRPr lang="fi-FI" sz="3200" dirty="0">
              <a:solidFill>
                <a:srgbClr val="00529D"/>
              </a:solidFill>
            </a:endParaRPr>
          </a:p>
        </p:txBody>
      </p:sp>
      <p:pic>
        <p:nvPicPr>
          <p:cNvPr id="2" name="Picture 20" descr="A picture containing text, clock&#10;&#10;Description automatically generated">
            <a:extLst>
              <a:ext uri="{FF2B5EF4-FFF2-40B4-BE49-F238E27FC236}">
                <a16:creationId xmlns:a16="http://schemas.microsoft.com/office/drawing/2014/main" id="{33930EF6-2B62-A844-2D84-4EC437A953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2000" y="2406"/>
            <a:ext cx="1080000" cy="1080000"/>
          </a:xfrm>
          <a:prstGeom prst="rect">
            <a:avLst/>
          </a:prstGeom>
        </p:spPr>
      </p:pic>
      <p:graphicFrame>
        <p:nvGraphicFramePr>
          <p:cNvPr id="3" name="Kaavio 2">
            <a:extLst>
              <a:ext uri="{FF2B5EF4-FFF2-40B4-BE49-F238E27FC236}">
                <a16:creationId xmlns:a16="http://schemas.microsoft.com/office/drawing/2014/main" id="{61CE2205-3D29-1501-21A8-D5247811FA41}"/>
              </a:ext>
            </a:extLst>
          </p:cNvPr>
          <p:cNvGraphicFramePr>
            <a:graphicFrameLocks/>
          </p:cNvGraphicFramePr>
          <p:nvPr>
            <p:extLst>
              <p:ext uri="{D42A27DB-BD31-4B8C-83A1-F6EECF244321}">
                <p14:modId xmlns:p14="http://schemas.microsoft.com/office/powerpoint/2010/main" val="1081245047"/>
              </p:ext>
            </p:extLst>
          </p:nvPr>
        </p:nvGraphicFramePr>
        <p:xfrm>
          <a:off x="5283225" y="1197822"/>
          <a:ext cx="6804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Kaavio 3">
            <a:extLst>
              <a:ext uri="{FF2B5EF4-FFF2-40B4-BE49-F238E27FC236}">
                <a16:creationId xmlns:a16="http://schemas.microsoft.com/office/drawing/2014/main" id="{D006CDD9-48E7-398E-62CC-8805247FCA4C}"/>
              </a:ext>
            </a:extLst>
          </p:cNvPr>
          <p:cNvGraphicFramePr>
            <a:graphicFrameLocks/>
          </p:cNvGraphicFramePr>
          <p:nvPr>
            <p:extLst>
              <p:ext uri="{D42A27DB-BD31-4B8C-83A1-F6EECF244321}">
                <p14:modId xmlns:p14="http://schemas.microsoft.com/office/powerpoint/2010/main" val="3283601218"/>
              </p:ext>
            </p:extLst>
          </p:nvPr>
        </p:nvGraphicFramePr>
        <p:xfrm>
          <a:off x="428625" y="1123950"/>
          <a:ext cx="457200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6" name="TextBox 12">
            <a:extLst>
              <a:ext uri="{FF2B5EF4-FFF2-40B4-BE49-F238E27FC236}">
                <a16:creationId xmlns:a16="http://schemas.microsoft.com/office/drawing/2014/main" id="{ECFE6ACC-739B-36F5-3027-449895DCED52}"/>
              </a:ext>
            </a:extLst>
          </p:cNvPr>
          <p:cNvSpPr txBox="1"/>
          <p:nvPr/>
        </p:nvSpPr>
        <p:spPr>
          <a:xfrm>
            <a:off x="824306" y="947405"/>
            <a:ext cx="2966706" cy="230832"/>
          </a:xfrm>
          <a:prstGeom prst="rect">
            <a:avLst/>
          </a:prstGeom>
          <a:noFill/>
          <a:ln>
            <a:solidFill>
              <a:srgbClr val="1C3F47"/>
            </a:solidFill>
          </a:ln>
        </p:spPr>
        <p:txBody>
          <a:bodyPr wrap="square" rtlCol="0">
            <a:spAutoFit/>
          </a:bodyPr>
          <a:lstStyle/>
          <a:p>
            <a:r>
              <a:rPr lang="fi-FI" sz="900" dirty="0">
                <a:latin typeface="Arial" panose="020B0604020202020204" pitchFamily="34" charset="0"/>
                <a:cs typeface="Arial" panose="020B0604020202020204" pitchFamily="34" charset="0"/>
              </a:rPr>
              <a:t>Maantiellä tarkoitetaan valtion ylläpitämää yleistä tietä.</a:t>
            </a:r>
          </a:p>
        </p:txBody>
      </p:sp>
      <p:sp>
        <p:nvSpPr>
          <p:cNvPr id="12" name="TextBox 12">
            <a:extLst>
              <a:ext uri="{FF2B5EF4-FFF2-40B4-BE49-F238E27FC236}">
                <a16:creationId xmlns:a16="http://schemas.microsoft.com/office/drawing/2014/main" id="{5EF93DCE-1DBE-40DF-4E95-53EA9EAE4132}"/>
              </a:ext>
            </a:extLst>
          </p:cNvPr>
          <p:cNvSpPr txBox="1"/>
          <p:nvPr/>
        </p:nvSpPr>
        <p:spPr>
          <a:xfrm>
            <a:off x="5653942" y="4004202"/>
            <a:ext cx="4013933" cy="230832"/>
          </a:xfrm>
          <a:prstGeom prst="rect">
            <a:avLst/>
          </a:prstGeom>
          <a:noFill/>
          <a:ln>
            <a:solidFill>
              <a:srgbClr val="1C3F47"/>
            </a:solidFill>
          </a:ln>
        </p:spPr>
        <p:txBody>
          <a:bodyPr wrap="square" rtlCol="0">
            <a:spAutoFit/>
          </a:bodyPr>
          <a:lstStyle/>
          <a:p>
            <a:r>
              <a:rPr lang="fi-FI" sz="900" dirty="0">
                <a:latin typeface="Arial" panose="020B0604020202020204" pitchFamily="34" charset="0"/>
                <a:cs typeface="Arial" panose="020B0604020202020204" pitchFamily="34" charset="0"/>
              </a:rPr>
              <a:t>Arviot koskevat Väyläviraston hallinnoimia teitä ja kunnan omistamia teitä.</a:t>
            </a:r>
          </a:p>
        </p:txBody>
      </p:sp>
      <p:graphicFrame>
        <p:nvGraphicFramePr>
          <p:cNvPr id="5" name="Kaavio 4">
            <a:extLst>
              <a:ext uri="{FF2B5EF4-FFF2-40B4-BE49-F238E27FC236}">
                <a16:creationId xmlns:a16="http://schemas.microsoft.com/office/drawing/2014/main" id="{29D7E805-EE00-D5C1-AAA8-4F9EF9D8C3D9}"/>
              </a:ext>
            </a:extLst>
          </p:cNvPr>
          <p:cNvGraphicFramePr>
            <a:graphicFrameLocks/>
          </p:cNvGraphicFramePr>
          <p:nvPr>
            <p:extLst>
              <p:ext uri="{D42A27DB-BD31-4B8C-83A1-F6EECF244321}">
                <p14:modId xmlns:p14="http://schemas.microsoft.com/office/powerpoint/2010/main" val="2716165418"/>
              </p:ext>
            </p:extLst>
          </p:nvPr>
        </p:nvGraphicFramePr>
        <p:xfrm>
          <a:off x="962025" y="4071963"/>
          <a:ext cx="4572000" cy="2743200"/>
        </p:xfrm>
        <a:graphic>
          <a:graphicData uri="http://schemas.openxmlformats.org/drawingml/2006/chart">
            <c:chart xmlns:c="http://schemas.openxmlformats.org/drawingml/2006/chart" xmlns:r="http://schemas.openxmlformats.org/officeDocument/2006/relationships" r:id="rId6"/>
          </a:graphicData>
        </a:graphic>
      </p:graphicFrame>
      <p:sp>
        <p:nvSpPr>
          <p:cNvPr id="8" name="TextBox 12">
            <a:extLst>
              <a:ext uri="{FF2B5EF4-FFF2-40B4-BE49-F238E27FC236}">
                <a16:creationId xmlns:a16="http://schemas.microsoft.com/office/drawing/2014/main" id="{73530700-BD1C-A728-47C8-2CED535EC0A2}"/>
              </a:ext>
            </a:extLst>
          </p:cNvPr>
          <p:cNvSpPr txBox="1"/>
          <p:nvPr/>
        </p:nvSpPr>
        <p:spPr>
          <a:xfrm>
            <a:off x="5422535" y="6315075"/>
            <a:ext cx="2470884" cy="371888"/>
          </a:xfrm>
          <a:prstGeom prst="rect">
            <a:avLst/>
          </a:prstGeom>
          <a:noFill/>
          <a:ln>
            <a:solidFill>
              <a:srgbClr val="1C3F47"/>
            </a:solidFill>
          </a:ln>
        </p:spPr>
        <p:txBody>
          <a:bodyPr wrap="square" rtlCol="0">
            <a:spAutoFit/>
          </a:bodyPr>
          <a:lstStyle/>
          <a:p>
            <a:r>
              <a:rPr lang="fi-FI" sz="900" dirty="0">
                <a:latin typeface="Arial" panose="020B0604020202020204" pitchFamily="34" charset="0"/>
                <a:cs typeface="Arial" panose="020B0604020202020204" pitchFamily="34" charset="0"/>
              </a:rPr>
              <a:t>Luvut sisältävät sekä tavaraliikenneluvalliset </a:t>
            </a:r>
          </a:p>
          <a:p>
            <a:r>
              <a:rPr lang="fi-FI" sz="900" dirty="0">
                <a:latin typeface="Arial" panose="020B0604020202020204" pitchFamily="34" charset="0"/>
                <a:cs typeface="Arial" panose="020B0604020202020204" pitchFamily="34" charset="0"/>
              </a:rPr>
              <a:t>että muut kuorma-autot.</a:t>
            </a:r>
          </a:p>
        </p:txBody>
      </p:sp>
    </p:spTree>
    <p:extLst>
      <p:ext uri="{BB962C8B-B14F-4D97-AF65-F5344CB8AC3E}">
        <p14:creationId xmlns:p14="http://schemas.microsoft.com/office/powerpoint/2010/main" val="3383702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ogo&#10;&#10;Description automatically generated">
            <a:extLst>
              <a:ext uri="{FF2B5EF4-FFF2-40B4-BE49-F238E27FC236}">
                <a16:creationId xmlns:a16="http://schemas.microsoft.com/office/drawing/2014/main" id="{3046DE7F-492D-FB70-4511-AD1FBF32F9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000" y="144000"/>
            <a:ext cx="3555551" cy="720000"/>
          </a:xfrm>
          <a:prstGeom prst="rect">
            <a:avLst/>
          </a:prstGeom>
        </p:spPr>
      </p:pic>
      <p:cxnSp>
        <p:nvCxnSpPr>
          <p:cNvPr id="10" name="Straight Connector 9">
            <a:extLst>
              <a:ext uri="{FF2B5EF4-FFF2-40B4-BE49-F238E27FC236}">
                <a16:creationId xmlns:a16="http://schemas.microsoft.com/office/drawing/2014/main" id="{B5CDE886-36B7-F2FC-0DFC-F53C7EB30A76}"/>
              </a:ext>
            </a:extLst>
          </p:cNvPr>
          <p:cNvCxnSpPr/>
          <p:nvPr/>
        </p:nvCxnSpPr>
        <p:spPr>
          <a:xfrm>
            <a:off x="3960000" y="180000"/>
            <a:ext cx="0" cy="576000"/>
          </a:xfrm>
          <a:prstGeom prst="line">
            <a:avLst/>
          </a:prstGeom>
          <a:ln w="19050">
            <a:solidFill>
              <a:srgbClr val="81B87F"/>
            </a:solidFill>
          </a:ln>
        </p:spPr>
        <p:style>
          <a:lnRef idx="1">
            <a:schemeClr val="accent1"/>
          </a:lnRef>
          <a:fillRef idx="0">
            <a:schemeClr val="accent1"/>
          </a:fillRef>
          <a:effectRef idx="0">
            <a:schemeClr val="accent1"/>
          </a:effectRef>
          <a:fontRef idx="minor">
            <a:schemeClr val="tx1"/>
          </a:fontRef>
        </p:style>
      </p:cxnSp>
      <p:sp>
        <p:nvSpPr>
          <p:cNvPr id="2" name="Content Placeholder 1">
            <a:extLst>
              <a:ext uri="{FF2B5EF4-FFF2-40B4-BE49-F238E27FC236}">
                <a16:creationId xmlns:a16="http://schemas.microsoft.com/office/drawing/2014/main" id="{7AD33052-6D48-19CA-4B98-7D79722FD76D}"/>
              </a:ext>
            </a:extLst>
          </p:cNvPr>
          <p:cNvSpPr>
            <a:spLocks noGrp="1"/>
          </p:cNvSpPr>
          <p:nvPr>
            <p:ph sz="half" idx="1"/>
          </p:nvPr>
        </p:nvSpPr>
        <p:spPr/>
        <p:txBody>
          <a:bodyPr>
            <a:normAutofit fontScale="40000" lnSpcReduction="20000"/>
          </a:bodyPr>
          <a:lstStyle/>
          <a:p>
            <a:r>
              <a:rPr lang="fi-FI" dirty="0"/>
              <a:t>Yritysten lukumäärä, liikevaihto sekä henkilöstön määrä. Erillistilattava tilastokeskuksen kunnittainen toimipaikkatilasto: </a:t>
            </a:r>
            <a:r>
              <a:rPr lang="fi-FI" dirty="0">
                <a:hlinkClick r:id="rId3"/>
              </a:rPr>
              <a:t>https://www.stat.fi/tup/yritystietopalvelu/kunnittainen-toimipaikkatilasto</a:t>
            </a:r>
            <a:endParaRPr lang="fi-FI" dirty="0"/>
          </a:p>
          <a:p>
            <a:r>
              <a:rPr lang="fi-FI" dirty="0"/>
              <a:t>Palkkatulot. Tilastokeskuksen palkkarakennetilasto: </a:t>
            </a:r>
            <a:r>
              <a:rPr lang="fi-FI" dirty="0">
                <a:hlinkClick r:id="rId4"/>
              </a:rPr>
              <a:t>https://stat.fi/tilasto/pra</a:t>
            </a:r>
            <a:r>
              <a:rPr lang="fi-FI" dirty="0"/>
              <a:t> </a:t>
            </a:r>
          </a:p>
          <a:p>
            <a:r>
              <a:rPr lang="fi-FI" dirty="0"/>
              <a:t>Palkkaverotulot. Kuntaliiton efektiiviset veroasteet -tilasto: </a:t>
            </a:r>
            <a:r>
              <a:rPr lang="fi-FI" dirty="0">
                <a:hlinkClick r:id="rId5"/>
              </a:rPr>
              <a:t>https://www.kuntaliitto.fi/talous/verotus/kuntien-veroprosentit</a:t>
            </a:r>
            <a:r>
              <a:rPr lang="fi-FI" dirty="0"/>
              <a:t> </a:t>
            </a:r>
          </a:p>
          <a:p>
            <a:r>
              <a:rPr lang="fi-FI" dirty="0"/>
              <a:t>Alkutuotanto ja elintarvikesektori:</a:t>
            </a:r>
          </a:p>
          <a:p>
            <a:pPr lvl="1"/>
            <a:r>
              <a:rPr lang="fi-FI" dirty="0"/>
              <a:t>Maatalous- ja puutarhayritysten lukumäärä, naudanlihantuotanto, maidontuotanto ja lypsylehmien lukumäärä. Luonnonvarakeskuksen tilastotietokanta: </a:t>
            </a:r>
            <a:r>
              <a:rPr lang="fi-FI" dirty="0">
                <a:hlinkClick r:id="rId6"/>
              </a:rPr>
              <a:t>https://statdb.luke.fi/PXWeb/pxweb/fi/LUKE/</a:t>
            </a:r>
            <a:endParaRPr lang="fi-FI" dirty="0"/>
          </a:p>
          <a:p>
            <a:pPr lvl="1"/>
            <a:r>
              <a:rPr lang="fi-FI" dirty="0"/>
              <a:t>Elo- ja teurasporojen määrä. Erillistilaus Paliskuntain yhdistys.</a:t>
            </a:r>
          </a:p>
          <a:p>
            <a:pPr lvl="1"/>
            <a:r>
              <a:rPr lang="fi-FI" dirty="0"/>
              <a:t>Toimialan TOL 01 Kasvinviljely ja kotieläintalous liikevaihtoarvio. Tilastokeskuksen Maa- ja metsätalousyritysten taloustilasto: </a:t>
            </a:r>
            <a:r>
              <a:rPr lang="fi-FI" dirty="0">
                <a:hlinkClick r:id="rId7"/>
              </a:rPr>
              <a:t>https://www.stat.fi/tilasto/mmtal</a:t>
            </a:r>
            <a:r>
              <a:rPr lang="fi-FI" dirty="0"/>
              <a:t> sekä erillistilaus Tilastokeskuksen Maa- ja metsätalousyritysten taloustilastosta.</a:t>
            </a:r>
          </a:p>
          <a:p>
            <a:r>
              <a:rPr lang="fi-FI" dirty="0"/>
              <a:t>Metsäsektori:</a:t>
            </a:r>
          </a:p>
          <a:p>
            <a:pPr lvl="1"/>
            <a:r>
              <a:rPr lang="fi-FI" dirty="0"/>
              <a:t>Metsätalousmaan määrä ja omistajuus. Erillistilaus Metsäkeskus. </a:t>
            </a:r>
          </a:p>
          <a:p>
            <a:pPr lvl="1"/>
            <a:r>
              <a:rPr lang="fi-FI" dirty="0"/>
              <a:t>Metsähallituksen metsätalousalueet. Erillistilaus Metsähallitus.</a:t>
            </a:r>
          </a:p>
          <a:p>
            <a:pPr lvl="1"/>
            <a:r>
              <a:rPr lang="fi-FI" dirty="0"/>
              <a:t>Puuston kokonaistilavuus. Luonnonvarakeskuksen metsävarataulukot: </a:t>
            </a:r>
            <a:r>
              <a:rPr lang="fi-FI" dirty="0">
                <a:hlinkClick r:id="rId8"/>
              </a:rPr>
              <a:t>https://www.luke.fi/tietoa-luonnonvaroista/metsa/metsavarat-ja-metsasuunnittelu/metsavarakartat-ja-kuntatilastot/</a:t>
            </a:r>
            <a:r>
              <a:rPr lang="fi-FI" dirty="0"/>
              <a:t> </a:t>
            </a:r>
          </a:p>
          <a:p>
            <a:pPr lvl="1"/>
            <a:r>
              <a:rPr lang="fi-FI" dirty="0"/>
              <a:t>Suojeluvarausten osuus. Erillistilaus Pohjois-Pohjanmaan </a:t>
            </a:r>
            <a:r>
              <a:rPr lang="fi-FI" dirty="0" err="1"/>
              <a:t>ELY:n</a:t>
            </a:r>
            <a:r>
              <a:rPr lang="fi-FI" dirty="0"/>
              <a:t> Luonto- ja alueidenkäyttöyksikkö.</a:t>
            </a:r>
          </a:p>
          <a:p>
            <a:pPr lvl="1"/>
            <a:r>
              <a:rPr lang="fi-FI" dirty="0"/>
              <a:t>Arviot hakkuuaikomusten puutavarakertymistä ja kantorahoista. Metsäkeskuksen hakkuuaikomustilastot: </a:t>
            </a:r>
            <a:r>
              <a:rPr lang="fi-FI" dirty="0">
                <a:hlinkClick r:id="rId9"/>
              </a:rPr>
              <a:t>https://www.metsakeskus.fi/hakkuuaikomukset</a:t>
            </a:r>
            <a:r>
              <a:rPr lang="fi-FI" dirty="0"/>
              <a:t> </a:t>
            </a:r>
          </a:p>
          <a:p>
            <a:endParaRPr lang="fi-FI" dirty="0"/>
          </a:p>
        </p:txBody>
      </p:sp>
      <p:sp>
        <p:nvSpPr>
          <p:cNvPr id="3" name="Content Placeholder 2">
            <a:extLst>
              <a:ext uri="{FF2B5EF4-FFF2-40B4-BE49-F238E27FC236}">
                <a16:creationId xmlns:a16="http://schemas.microsoft.com/office/drawing/2014/main" id="{940E37E7-CEFF-DA51-4016-4B6A17A2A690}"/>
              </a:ext>
            </a:extLst>
          </p:cNvPr>
          <p:cNvSpPr>
            <a:spLocks noGrp="1"/>
          </p:cNvSpPr>
          <p:nvPr>
            <p:ph sz="half" idx="2"/>
          </p:nvPr>
        </p:nvSpPr>
        <p:spPr/>
        <p:txBody>
          <a:bodyPr>
            <a:normAutofit fontScale="40000" lnSpcReduction="20000"/>
          </a:bodyPr>
          <a:lstStyle/>
          <a:p>
            <a:r>
              <a:rPr lang="fi-FI" dirty="0"/>
              <a:t>Matkailutoimialat:</a:t>
            </a:r>
          </a:p>
          <a:p>
            <a:pPr lvl="1"/>
            <a:r>
              <a:rPr lang="fi-FI" dirty="0"/>
              <a:t>Matkailun tulo- ja työllisyysvaikutukset Kuusamossa ja Taivalkoskella.</a:t>
            </a:r>
          </a:p>
          <a:p>
            <a:pPr lvl="2"/>
            <a:r>
              <a:rPr lang="fi-FI" dirty="0"/>
              <a:t>Kauppila, P. (2016). Matkailun aluetaloudelliset vaikutukset Kuusamossa. Kajaanin ammattikorkeakoulun julkaisusarja B Raportteja ja selvityksiä 45. 92 s. Saatavilla osoitteesta: </a:t>
            </a:r>
            <a:r>
              <a:rPr lang="fi-FI" dirty="0">
                <a:hlinkClick r:id="rId10"/>
              </a:rPr>
              <a:t>http://www.theseus.fi/handle/10024/103974</a:t>
            </a:r>
            <a:endParaRPr lang="fi-FI" dirty="0"/>
          </a:p>
          <a:p>
            <a:pPr lvl="2"/>
            <a:r>
              <a:rPr lang="fi-FI" dirty="0"/>
              <a:t>Satokangas, P. (2021). Matkailun välittömät tulo- ja työllisyysvaikutukset Taivalkoskella vuonna 2019. Lapin ammattikorkeakoulu. Julkaisematon selvitys. </a:t>
            </a:r>
          </a:p>
          <a:p>
            <a:pPr lvl="1"/>
            <a:r>
              <a:rPr lang="fi-FI" dirty="0"/>
              <a:t>Rekisteröidyt yöpymiset. Tilastokeskuksen majoitustilasto. Kuusamon luvut </a:t>
            </a:r>
            <a:r>
              <a:rPr lang="fi-FI" dirty="0" err="1"/>
              <a:t>Visit</a:t>
            </a:r>
            <a:r>
              <a:rPr lang="fi-FI" dirty="0"/>
              <a:t> Finlandin Rudolf-tilastopalvelusta: </a:t>
            </a:r>
            <a:r>
              <a:rPr lang="fi-FI" dirty="0">
                <a:hlinkClick r:id="rId11"/>
              </a:rPr>
              <a:t>http://visitfinland.stat.fi/PXWeb/pxweb/fi/VisitFinland</a:t>
            </a:r>
            <a:r>
              <a:rPr lang="fi-FI" dirty="0"/>
              <a:t> sekä erillistilaus Taivalkosken osalta.</a:t>
            </a:r>
          </a:p>
          <a:p>
            <a:pPr lvl="1"/>
            <a:r>
              <a:rPr lang="fi-FI" dirty="0"/>
              <a:t>Kuusamon lentoaseman matkustajamäärät. Finavian lentoliikennetilasto: </a:t>
            </a:r>
            <a:r>
              <a:rPr lang="fi-FI" dirty="0">
                <a:hlinkClick r:id="rId12"/>
              </a:rPr>
              <a:t>https://www.finavia.fi/fi/tietoa-finaviasta/tietoa-lentoliikenteesta/liikennetilastot/liikennetilastot-vuosittain</a:t>
            </a:r>
            <a:endParaRPr lang="fi-FI" dirty="0"/>
          </a:p>
          <a:p>
            <a:pPr lvl="1"/>
            <a:r>
              <a:rPr lang="fi-FI" dirty="0"/>
              <a:t>Kesämökkien määrä. Erillistilaus Tilastokeskuksen Rakennukset ja kesämökit -tilastosta.</a:t>
            </a:r>
          </a:p>
          <a:p>
            <a:r>
              <a:rPr lang="fi-FI" dirty="0"/>
              <a:t>Logistiikka-ala:</a:t>
            </a:r>
          </a:p>
          <a:p>
            <a:pPr lvl="1"/>
            <a:r>
              <a:rPr lang="fi-FI" dirty="0"/>
              <a:t>Maanteiden pituus. Tilastokeskuksen tietilasto: </a:t>
            </a:r>
            <a:r>
              <a:rPr lang="fi-FI" dirty="0">
                <a:hlinkClick r:id="rId13"/>
              </a:rPr>
              <a:t>https://stat.fi/tilasto/tiet</a:t>
            </a:r>
            <a:r>
              <a:rPr lang="fi-FI" dirty="0"/>
              <a:t> </a:t>
            </a:r>
          </a:p>
          <a:p>
            <a:pPr lvl="1"/>
            <a:r>
              <a:rPr lang="fi-FI" dirty="0"/>
              <a:t>Tieliikenteessä ajettujen kilometrien määrä. VTT:n Lipasto-laskentajärjestelmä: </a:t>
            </a:r>
            <a:r>
              <a:rPr lang="fi-FI" dirty="0">
                <a:hlinkClick r:id="rId14"/>
              </a:rPr>
              <a:t>http://lipasto.vtt.fi/liisa/kunnat.htm</a:t>
            </a:r>
            <a:r>
              <a:rPr lang="fi-FI" dirty="0"/>
              <a:t> </a:t>
            </a:r>
          </a:p>
          <a:p>
            <a:pPr lvl="1"/>
            <a:r>
              <a:rPr lang="fi-FI" dirty="0"/>
              <a:t>Liikennekäytössä olevat kuorma-autot haltijan asuinkunnan mukaan. Traficomin tilastotietokanta: </a:t>
            </a:r>
            <a:r>
              <a:rPr lang="fi-FI" dirty="0">
                <a:hlinkClick r:id="rId15"/>
              </a:rPr>
              <a:t>https://tieto.traficom.fi/fi/tietotraficom/tilastotietokanta</a:t>
            </a:r>
            <a:r>
              <a:rPr lang="fi-FI" dirty="0"/>
              <a:t> </a:t>
            </a:r>
          </a:p>
          <a:p>
            <a:pPr marL="0" indent="0">
              <a:buNone/>
            </a:pPr>
            <a:endParaRPr lang="fi-FI" dirty="0"/>
          </a:p>
        </p:txBody>
      </p:sp>
      <p:sp>
        <p:nvSpPr>
          <p:cNvPr id="26" name="Title 3">
            <a:extLst>
              <a:ext uri="{FF2B5EF4-FFF2-40B4-BE49-F238E27FC236}">
                <a16:creationId xmlns:a16="http://schemas.microsoft.com/office/drawing/2014/main" id="{C55E4D97-5AA8-EB81-A56B-0BEE5AD39A0D}"/>
              </a:ext>
            </a:extLst>
          </p:cNvPr>
          <p:cNvSpPr>
            <a:spLocks noGrp="1"/>
          </p:cNvSpPr>
          <p:nvPr>
            <p:ph type="title"/>
          </p:nvPr>
        </p:nvSpPr>
        <p:spPr>
          <a:xfrm>
            <a:off x="4082845" y="438480"/>
            <a:ext cx="6811297" cy="720000"/>
          </a:xfrm>
        </p:spPr>
        <p:txBody>
          <a:bodyPr anchor="b">
            <a:noAutofit/>
          </a:bodyPr>
          <a:lstStyle/>
          <a:p>
            <a:r>
              <a:rPr lang="fi-FI" sz="3200" dirty="0">
                <a:solidFill>
                  <a:srgbClr val="00529D"/>
                </a:solidFill>
                <a:effectLst/>
                <a:latin typeface="Poppins" panose="00000500000000000000" pitchFamily="2" charset="0"/>
                <a:ea typeface="Calibri" panose="020F0502020204030204" pitchFamily="34" charset="0"/>
              </a:rPr>
              <a:t>Lähteet</a:t>
            </a:r>
            <a:br>
              <a:rPr lang="fi-FI" sz="3200" dirty="0">
                <a:solidFill>
                  <a:srgbClr val="00529D"/>
                </a:solidFill>
                <a:effectLst/>
                <a:latin typeface="Poppins" panose="00000500000000000000" pitchFamily="2" charset="0"/>
                <a:ea typeface="Calibri" panose="020F0502020204030204" pitchFamily="34" charset="0"/>
              </a:rPr>
            </a:br>
            <a:endParaRPr lang="fi-FI" sz="3200" dirty="0">
              <a:solidFill>
                <a:srgbClr val="00529D"/>
              </a:solidFill>
            </a:endParaRPr>
          </a:p>
        </p:txBody>
      </p:sp>
      <p:pic>
        <p:nvPicPr>
          <p:cNvPr id="4" name="Picture 20" descr="A picture containing text, clock&#10;&#10;Description automatically generated">
            <a:extLst>
              <a:ext uri="{FF2B5EF4-FFF2-40B4-BE49-F238E27FC236}">
                <a16:creationId xmlns:a16="http://schemas.microsoft.com/office/drawing/2014/main" id="{4828A088-95F5-85A0-B539-6DD2F8E81FE9}"/>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112000" y="2406"/>
            <a:ext cx="1080000" cy="1080000"/>
          </a:xfrm>
          <a:prstGeom prst="rect">
            <a:avLst/>
          </a:prstGeom>
        </p:spPr>
      </p:pic>
    </p:spTree>
    <p:extLst>
      <p:ext uri="{BB962C8B-B14F-4D97-AF65-F5344CB8AC3E}">
        <p14:creationId xmlns:p14="http://schemas.microsoft.com/office/powerpoint/2010/main" val="29645304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D1D4658-32CD-4903-BDA6-7B54EEA4ED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Freeform: Shape 13">
            <a:extLst>
              <a:ext uri="{FF2B5EF4-FFF2-40B4-BE49-F238E27FC236}">
                <a16:creationId xmlns:a16="http://schemas.microsoft.com/office/drawing/2014/main" id="{7A29A97C-0C3C-4F06-9CA4-68DFD1CE4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0886" y="983228"/>
            <a:ext cx="8301112" cy="5874772"/>
          </a:xfrm>
          <a:custGeom>
            <a:avLst/>
            <a:gdLst>
              <a:gd name="connsiteX0" fmla="*/ 3607511 w 8301112"/>
              <a:gd name="connsiteY0" fmla="*/ 0 h 5874772"/>
              <a:gd name="connsiteX1" fmla="*/ 8106431 w 8301112"/>
              <a:gd name="connsiteY1" fmla="*/ 0 h 5874772"/>
              <a:gd name="connsiteX2" fmla="*/ 8301112 w 8301112"/>
              <a:gd name="connsiteY2" fmla="*/ 0 h 5874772"/>
              <a:gd name="connsiteX3" fmla="*/ 8301112 w 8301112"/>
              <a:gd name="connsiteY3" fmla="*/ 5874772 h 5874772"/>
              <a:gd name="connsiteX4" fmla="*/ 27685 w 8301112"/>
              <a:gd name="connsiteY4" fmla="*/ 5874772 h 5874772"/>
              <a:gd name="connsiteX5" fmla="*/ 24376 w 8301112"/>
              <a:gd name="connsiteY5" fmla="*/ 5862584 h 5874772"/>
              <a:gd name="connsiteX6" fmla="*/ 97502 w 8301112"/>
              <a:gd name="connsiteY6" fmla="*/ 5167850 h 5874772"/>
              <a:gd name="connsiteX7" fmla="*/ 2827510 w 8301112"/>
              <a:gd name="connsiteY7" fmla="*/ 438782 h 5874772"/>
              <a:gd name="connsiteX8" fmla="*/ 3607511 w 8301112"/>
              <a:gd name="connsiteY8" fmla="*/ 0 h 587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01112" h="5874772">
                <a:moveTo>
                  <a:pt x="3607511" y="0"/>
                </a:moveTo>
                <a:cubicBezTo>
                  <a:pt x="3607511" y="0"/>
                  <a:pt x="3607511" y="0"/>
                  <a:pt x="8106431" y="0"/>
                </a:cubicBezTo>
                <a:lnTo>
                  <a:pt x="8301112" y="0"/>
                </a:lnTo>
                <a:lnTo>
                  <a:pt x="8301112" y="5874772"/>
                </a:lnTo>
                <a:lnTo>
                  <a:pt x="27685" y="5874772"/>
                </a:lnTo>
                <a:lnTo>
                  <a:pt x="24376" y="5862584"/>
                </a:lnTo>
                <a:cubicBezTo>
                  <a:pt x="-24375" y="5631005"/>
                  <a:pt x="0" y="5362863"/>
                  <a:pt x="97502" y="5167850"/>
                </a:cubicBezTo>
                <a:cubicBezTo>
                  <a:pt x="97502" y="5167850"/>
                  <a:pt x="97502" y="5167850"/>
                  <a:pt x="2827510" y="438782"/>
                </a:cubicBezTo>
                <a:cubicBezTo>
                  <a:pt x="2973760" y="195014"/>
                  <a:pt x="3331265" y="0"/>
                  <a:pt x="3607511"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801292C1-8B12-4AF2-9B59-8851A132E5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0" y="360023"/>
            <a:ext cx="5342806" cy="4453168"/>
          </a:xfrm>
          <a:custGeom>
            <a:avLst/>
            <a:gdLst>
              <a:gd name="connsiteX0" fmla="*/ 313737 w 5342806"/>
              <a:gd name="connsiteY0" fmla="*/ 2699726 h 4453168"/>
              <a:gd name="connsiteX1" fmla="*/ 775980 w 5342806"/>
              <a:gd name="connsiteY1" fmla="*/ 2699726 h 4453168"/>
              <a:gd name="connsiteX2" fmla="*/ 846865 w 5342806"/>
              <a:gd name="connsiteY2" fmla="*/ 2741502 h 4453168"/>
              <a:gd name="connsiteX3" fmla="*/ 1078485 w 5342806"/>
              <a:gd name="connsiteY3" fmla="*/ 3140369 h 4453168"/>
              <a:gd name="connsiteX4" fmla="*/ 1078485 w 5342806"/>
              <a:gd name="connsiteY4" fmla="*/ 3221933 h 4453168"/>
              <a:gd name="connsiteX5" fmla="*/ 846865 w 5342806"/>
              <a:gd name="connsiteY5" fmla="*/ 3620799 h 4453168"/>
              <a:gd name="connsiteX6" fmla="*/ 775980 w 5342806"/>
              <a:gd name="connsiteY6" fmla="*/ 3662576 h 4453168"/>
              <a:gd name="connsiteX7" fmla="*/ 313737 w 5342806"/>
              <a:gd name="connsiteY7" fmla="*/ 3662576 h 4453168"/>
              <a:gd name="connsiteX8" fmla="*/ 241855 w 5342806"/>
              <a:gd name="connsiteY8" fmla="*/ 3620799 h 4453168"/>
              <a:gd name="connsiteX9" fmla="*/ 11232 w 5342806"/>
              <a:gd name="connsiteY9" fmla="*/ 3221933 h 4453168"/>
              <a:gd name="connsiteX10" fmla="*/ 11232 w 5342806"/>
              <a:gd name="connsiteY10" fmla="*/ 3140369 h 4453168"/>
              <a:gd name="connsiteX11" fmla="*/ 241855 w 5342806"/>
              <a:gd name="connsiteY11" fmla="*/ 2741502 h 4453168"/>
              <a:gd name="connsiteX12" fmla="*/ 313737 w 5342806"/>
              <a:gd name="connsiteY12" fmla="*/ 2699726 h 4453168"/>
              <a:gd name="connsiteX13" fmla="*/ 2150770 w 5342806"/>
              <a:gd name="connsiteY13" fmla="*/ 492430 h 4453168"/>
              <a:gd name="connsiteX14" fmla="*/ 2388454 w 5342806"/>
              <a:gd name="connsiteY14" fmla="*/ 492430 h 4453168"/>
              <a:gd name="connsiteX15" fmla="*/ 2416181 w 5342806"/>
              <a:gd name="connsiteY15" fmla="*/ 492430 h 4453168"/>
              <a:gd name="connsiteX16" fmla="*/ 2442639 w 5342806"/>
              <a:gd name="connsiteY16" fmla="*/ 537992 h 4453168"/>
              <a:gd name="connsiteX17" fmla="*/ 2572233 w 5342806"/>
              <a:gd name="connsiteY17" fmla="*/ 761161 h 4453168"/>
              <a:gd name="connsiteX18" fmla="*/ 2572233 w 5342806"/>
              <a:gd name="connsiteY18" fmla="*/ 886078 h 4453168"/>
              <a:gd name="connsiteX19" fmla="*/ 2217501 w 5342806"/>
              <a:gd name="connsiteY19" fmla="*/ 1496950 h 4453168"/>
              <a:gd name="connsiteX20" fmla="*/ 2108941 w 5342806"/>
              <a:gd name="connsiteY20" fmla="*/ 1560931 h 4453168"/>
              <a:gd name="connsiteX21" fmla="*/ 1401007 w 5342806"/>
              <a:gd name="connsiteY21" fmla="*/ 1560931 h 4453168"/>
              <a:gd name="connsiteX22" fmla="*/ 1367679 w 5342806"/>
              <a:gd name="connsiteY22" fmla="*/ 1556504 h 4453168"/>
              <a:gd name="connsiteX23" fmla="*/ 1344756 w 5342806"/>
              <a:gd name="connsiteY23" fmla="*/ 1546893 h 4453168"/>
              <a:gd name="connsiteX24" fmla="*/ 1358765 w 5342806"/>
              <a:gd name="connsiteY24" fmla="*/ 1522665 h 4453168"/>
              <a:gd name="connsiteX25" fmla="*/ 1855078 w 5342806"/>
              <a:gd name="connsiteY25" fmla="*/ 664281 h 4453168"/>
              <a:gd name="connsiteX26" fmla="*/ 2150770 w 5342806"/>
              <a:gd name="connsiteY26" fmla="*/ 492430 h 4453168"/>
              <a:gd name="connsiteX27" fmla="*/ 1359084 w 5342806"/>
              <a:gd name="connsiteY27" fmla="*/ 0 h 4453168"/>
              <a:gd name="connsiteX28" fmla="*/ 2157630 w 5342806"/>
              <a:gd name="connsiteY28" fmla="*/ 0 h 4453168"/>
              <a:gd name="connsiteX29" fmla="*/ 2280085 w 5342806"/>
              <a:gd name="connsiteY29" fmla="*/ 72172 h 4453168"/>
              <a:gd name="connsiteX30" fmla="*/ 2494708 w 5342806"/>
              <a:gd name="connsiteY30" fmla="*/ 441767 h 4453168"/>
              <a:gd name="connsiteX31" fmla="*/ 2518954 w 5342806"/>
              <a:gd name="connsiteY31" fmla="*/ 483519 h 4453168"/>
              <a:gd name="connsiteX32" fmla="*/ 2499877 w 5342806"/>
              <a:gd name="connsiteY32" fmla="*/ 483519 h 4453168"/>
              <a:gd name="connsiteX33" fmla="*/ 2409708 w 5342806"/>
              <a:gd name="connsiteY33" fmla="*/ 483519 h 4453168"/>
              <a:gd name="connsiteX34" fmla="*/ 2370537 w 5342806"/>
              <a:gd name="connsiteY34" fmla="*/ 416064 h 4453168"/>
              <a:gd name="connsiteX35" fmla="*/ 2220885 w 5342806"/>
              <a:gd name="connsiteY35" fmla="*/ 158353 h 4453168"/>
              <a:gd name="connsiteX36" fmla="*/ 2112324 w 5342806"/>
              <a:gd name="connsiteY36" fmla="*/ 94371 h 4453168"/>
              <a:gd name="connsiteX37" fmla="*/ 1404390 w 5342806"/>
              <a:gd name="connsiteY37" fmla="*/ 94371 h 4453168"/>
              <a:gd name="connsiteX38" fmla="*/ 1294301 w 5342806"/>
              <a:gd name="connsiteY38" fmla="*/ 158353 h 4453168"/>
              <a:gd name="connsiteX39" fmla="*/ 941098 w 5342806"/>
              <a:gd name="connsiteY39" fmla="*/ 769224 h 4453168"/>
              <a:gd name="connsiteX40" fmla="*/ 941098 w 5342806"/>
              <a:gd name="connsiteY40" fmla="*/ 894141 h 4453168"/>
              <a:gd name="connsiteX41" fmla="*/ 1294301 w 5342806"/>
              <a:gd name="connsiteY41" fmla="*/ 1505013 h 4453168"/>
              <a:gd name="connsiteX42" fmla="*/ 1340745 w 5342806"/>
              <a:gd name="connsiteY42" fmla="*/ 1551856 h 4453168"/>
              <a:gd name="connsiteX43" fmla="*/ 1346119 w 5342806"/>
              <a:gd name="connsiteY43" fmla="*/ 1554109 h 4453168"/>
              <a:gd name="connsiteX44" fmla="*/ 1317310 w 5342806"/>
              <a:gd name="connsiteY44" fmla="*/ 1603934 h 4453168"/>
              <a:gd name="connsiteX45" fmla="*/ 1295884 w 5342806"/>
              <a:gd name="connsiteY45" fmla="*/ 1640991 h 4453168"/>
              <a:gd name="connsiteX46" fmla="*/ 1318107 w 5342806"/>
              <a:gd name="connsiteY46" fmla="*/ 1650309 h 4453168"/>
              <a:gd name="connsiteX47" fmla="*/ 1355700 w 5342806"/>
              <a:gd name="connsiteY47" fmla="*/ 1655302 h 4453168"/>
              <a:gd name="connsiteX48" fmla="*/ 2154247 w 5342806"/>
              <a:gd name="connsiteY48" fmla="*/ 1655302 h 4453168"/>
              <a:gd name="connsiteX49" fmla="*/ 2276701 w 5342806"/>
              <a:gd name="connsiteY49" fmla="*/ 1583132 h 4453168"/>
              <a:gd name="connsiteX50" fmla="*/ 2676837 w 5342806"/>
              <a:gd name="connsiteY50" fmla="*/ 894072 h 4453168"/>
              <a:gd name="connsiteX51" fmla="*/ 2676837 w 5342806"/>
              <a:gd name="connsiteY51" fmla="*/ 753167 h 4453168"/>
              <a:gd name="connsiteX52" fmla="*/ 2544761 w 5342806"/>
              <a:gd name="connsiteY52" fmla="*/ 525724 h 4453168"/>
              <a:gd name="connsiteX53" fmla="*/ 2525427 w 5342806"/>
              <a:gd name="connsiteY53" fmla="*/ 492430 h 4453168"/>
              <a:gd name="connsiteX54" fmla="*/ 2614995 w 5342806"/>
              <a:gd name="connsiteY54" fmla="*/ 492430 h 4453168"/>
              <a:gd name="connsiteX55" fmla="*/ 4052233 w 5342806"/>
              <a:gd name="connsiteY55" fmla="*/ 492430 h 4453168"/>
              <a:gd name="connsiteX56" fmla="*/ 4343819 w 5342806"/>
              <a:gd name="connsiteY56" fmla="*/ 664281 h 4453168"/>
              <a:gd name="connsiteX57" fmla="*/ 5296604 w 5342806"/>
              <a:gd name="connsiteY57" fmla="*/ 2305041 h 4453168"/>
              <a:gd name="connsiteX58" fmla="*/ 5296604 w 5342806"/>
              <a:gd name="connsiteY58" fmla="*/ 2640558 h 4453168"/>
              <a:gd name="connsiteX59" fmla="*/ 4343819 w 5342806"/>
              <a:gd name="connsiteY59" fmla="*/ 4281318 h 4453168"/>
              <a:gd name="connsiteX60" fmla="*/ 4052233 w 5342806"/>
              <a:gd name="connsiteY60" fmla="*/ 4453168 h 4453168"/>
              <a:gd name="connsiteX61" fmla="*/ 2150770 w 5342806"/>
              <a:gd name="connsiteY61" fmla="*/ 4453168 h 4453168"/>
              <a:gd name="connsiteX62" fmla="*/ 1855078 w 5342806"/>
              <a:gd name="connsiteY62" fmla="*/ 4281318 h 4453168"/>
              <a:gd name="connsiteX63" fmla="*/ 906399 w 5342806"/>
              <a:gd name="connsiteY63" fmla="*/ 2640558 h 4453168"/>
              <a:gd name="connsiteX64" fmla="*/ 906399 w 5342806"/>
              <a:gd name="connsiteY64" fmla="*/ 2305041 h 4453168"/>
              <a:gd name="connsiteX65" fmla="*/ 1258651 w 5342806"/>
              <a:gd name="connsiteY65" fmla="*/ 1695815 h 4453168"/>
              <a:gd name="connsiteX66" fmla="*/ 1288338 w 5342806"/>
              <a:gd name="connsiteY66" fmla="*/ 1644472 h 4453168"/>
              <a:gd name="connsiteX67" fmla="*/ 1287293 w 5342806"/>
              <a:gd name="connsiteY67" fmla="*/ 1644034 h 4453168"/>
              <a:gd name="connsiteX68" fmla="*/ 1234904 w 5342806"/>
              <a:gd name="connsiteY68" fmla="*/ 1591195 h 4453168"/>
              <a:gd name="connsiteX69" fmla="*/ 836494 w 5342806"/>
              <a:gd name="connsiteY69" fmla="*/ 902135 h 4453168"/>
              <a:gd name="connsiteX70" fmla="*/ 836494 w 5342806"/>
              <a:gd name="connsiteY70" fmla="*/ 761230 h 4453168"/>
              <a:gd name="connsiteX71" fmla="*/ 1234904 w 5342806"/>
              <a:gd name="connsiteY71" fmla="*/ 72172 h 4453168"/>
              <a:gd name="connsiteX72" fmla="*/ 1359084 w 5342806"/>
              <a:gd name="connsiteY72" fmla="*/ 0 h 4453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5342806" h="4453168">
                <a:moveTo>
                  <a:pt x="313737" y="2699726"/>
                </a:moveTo>
                <a:cubicBezTo>
                  <a:pt x="313737" y="2699726"/>
                  <a:pt x="313737" y="2699726"/>
                  <a:pt x="775980" y="2699726"/>
                </a:cubicBezTo>
                <a:cubicBezTo>
                  <a:pt x="804933" y="2699726"/>
                  <a:pt x="832887" y="2715641"/>
                  <a:pt x="846865" y="2741502"/>
                </a:cubicBezTo>
                <a:cubicBezTo>
                  <a:pt x="846865" y="2741502"/>
                  <a:pt x="846865" y="2741502"/>
                  <a:pt x="1078485" y="3140369"/>
                </a:cubicBezTo>
                <a:cubicBezTo>
                  <a:pt x="1093461" y="3165236"/>
                  <a:pt x="1093461" y="3197066"/>
                  <a:pt x="1078485" y="3221933"/>
                </a:cubicBezTo>
                <a:cubicBezTo>
                  <a:pt x="1078485" y="3221933"/>
                  <a:pt x="1078485" y="3221933"/>
                  <a:pt x="846865" y="3620799"/>
                </a:cubicBezTo>
                <a:cubicBezTo>
                  <a:pt x="832887" y="3646661"/>
                  <a:pt x="804933" y="3662576"/>
                  <a:pt x="775980" y="3662576"/>
                </a:cubicBezTo>
                <a:cubicBezTo>
                  <a:pt x="775980" y="3662576"/>
                  <a:pt x="775980" y="3662576"/>
                  <a:pt x="313737" y="3662576"/>
                </a:cubicBezTo>
                <a:cubicBezTo>
                  <a:pt x="283786" y="3662576"/>
                  <a:pt x="256830" y="3646661"/>
                  <a:pt x="241855" y="3620799"/>
                </a:cubicBezTo>
                <a:cubicBezTo>
                  <a:pt x="241855" y="3620799"/>
                  <a:pt x="241855" y="3620799"/>
                  <a:pt x="11232" y="3221933"/>
                </a:cubicBezTo>
                <a:cubicBezTo>
                  <a:pt x="-3743" y="3197066"/>
                  <a:pt x="-3743" y="3165236"/>
                  <a:pt x="11232" y="3140369"/>
                </a:cubicBezTo>
                <a:cubicBezTo>
                  <a:pt x="11232" y="3140369"/>
                  <a:pt x="11232" y="3140369"/>
                  <a:pt x="241855" y="2741502"/>
                </a:cubicBezTo>
                <a:cubicBezTo>
                  <a:pt x="256830" y="2715641"/>
                  <a:pt x="283786" y="2699726"/>
                  <a:pt x="313737" y="2699726"/>
                </a:cubicBezTo>
                <a:close/>
                <a:moveTo>
                  <a:pt x="2150770" y="492430"/>
                </a:moveTo>
                <a:cubicBezTo>
                  <a:pt x="2150770" y="492430"/>
                  <a:pt x="2150770" y="492430"/>
                  <a:pt x="2388454" y="492430"/>
                </a:cubicBezTo>
                <a:lnTo>
                  <a:pt x="2416181" y="492430"/>
                </a:lnTo>
                <a:lnTo>
                  <a:pt x="2442639" y="537992"/>
                </a:lnTo>
                <a:cubicBezTo>
                  <a:pt x="2479480" y="601434"/>
                  <a:pt x="2522349" y="675258"/>
                  <a:pt x="2572233" y="761161"/>
                </a:cubicBezTo>
                <a:cubicBezTo>
                  <a:pt x="2595168" y="799246"/>
                  <a:pt x="2595168" y="847994"/>
                  <a:pt x="2572233" y="886078"/>
                </a:cubicBezTo>
                <a:cubicBezTo>
                  <a:pt x="2572233" y="886078"/>
                  <a:pt x="2572233" y="886078"/>
                  <a:pt x="2217501" y="1496950"/>
                </a:cubicBezTo>
                <a:cubicBezTo>
                  <a:pt x="2196094" y="1536558"/>
                  <a:pt x="2153283" y="1560931"/>
                  <a:pt x="2108941" y="1560931"/>
                </a:cubicBezTo>
                <a:cubicBezTo>
                  <a:pt x="2108941" y="1560931"/>
                  <a:pt x="2108941" y="1560931"/>
                  <a:pt x="1401007" y="1560931"/>
                </a:cubicBezTo>
                <a:cubicBezTo>
                  <a:pt x="1389539" y="1560931"/>
                  <a:pt x="1378359" y="1559408"/>
                  <a:pt x="1367679" y="1556504"/>
                </a:cubicBezTo>
                <a:lnTo>
                  <a:pt x="1344756" y="1546893"/>
                </a:lnTo>
                <a:lnTo>
                  <a:pt x="1358765" y="1522665"/>
                </a:lnTo>
                <a:cubicBezTo>
                  <a:pt x="1485427" y="1303600"/>
                  <a:pt x="1647555" y="1023197"/>
                  <a:pt x="1855078" y="664281"/>
                </a:cubicBezTo>
                <a:cubicBezTo>
                  <a:pt x="1916680" y="557897"/>
                  <a:pt x="2027565" y="492430"/>
                  <a:pt x="2150770" y="492430"/>
                </a:cubicBezTo>
                <a:close/>
                <a:moveTo>
                  <a:pt x="1359084" y="0"/>
                </a:moveTo>
                <a:cubicBezTo>
                  <a:pt x="1359084" y="0"/>
                  <a:pt x="1359084" y="0"/>
                  <a:pt x="2157630" y="0"/>
                </a:cubicBezTo>
                <a:cubicBezTo>
                  <a:pt x="2207647" y="0"/>
                  <a:pt x="2255938" y="27495"/>
                  <a:pt x="2280085" y="72172"/>
                </a:cubicBezTo>
                <a:cubicBezTo>
                  <a:pt x="2280085" y="72172"/>
                  <a:pt x="2280085" y="72172"/>
                  <a:pt x="2494708" y="441767"/>
                </a:cubicBezTo>
                <a:lnTo>
                  <a:pt x="2518954" y="483519"/>
                </a:lnTo>
                <a:lnTo>
                  <a:pt x="2499877" y="483519"/>
                </a:lnTo>
                <a:lnTo>
                  <a:pt x="2409708" y="483519"/>
                </a:lnTo>
                <a:lnTo>
                  <a:pt x="2370537" y="416064"/>
                </a:lnTo>
                <a:cubicBezTo>
                  <a:pt x="2220885" y="158353"/>
                  <a:pt x="2220885" y="158353"/>
                  <a:pt x="2220885" y="158353"/>
                </a:cubicBezTo>
                <a:cubicBezTo>
                  <a:pt x="2199478" y="118745"/>
                  <a:pt x="2156666" y="94371"/>
                  <a:pt x="2112324" y="94371"/>
                </a:cubicBezTo>
                <a:cubicBezTo>
                  <a:pt x="1404390" y="94371"/>
                  <a:pt x="1404390" y="94371"/>
                  <a:pt x="1404390" y="94371"/>
                </a:cubicBezTo>
                <a:cubicBezTo>
                  <a:pt x="1358520" y="94371"/>
                  <a:pt x="1317236" y="118745"/>
                  <a:pt x="1294301" y="158353"/>
                </a:cubicBezTo>
                <a:cubicBezTo>
                  <a:pt x="941098" y="769224"/>
                  <a:pt x="941098" y="769224"/>
                  <a:pt x="941098" y="769224"/>
                </a:cubicBezTo>
                <a:cubicBezTo>
                  <a:pt x="918163" y="807309"/>
                  <a:pt x="918163" y="856057"/>
                  <a:pt x="941098" y="894141"/>
                </a:cubicBezTo>
                <a:cubicBezTo>
                  <a:pt x="1294301" y="1505013"/>
                  <a:pt x="1294301" y="1505013"/>
                  <a:pt x="1294301" y="1505013"/>
                </a:cubicBezTo>
                <a:cubicBezTo>
                  <a:pt x="1305769" y="1524817"/>
                  <a:pt x="1321823" y="1540812"/>
                  <a:pt x="1340745" y="1551856"/>
                </a:cubicBezTo>
                <a:lnTo>
                  <a:pt x="1346119" y="1554109"/>
                </a:lnTo>
                <a:lnTo>
                  <a:pt x="1317310" y="1603934"/>
                </a:lnTo>
                <a:lnTo>
                  <a:pt x="1295884" y="1640991"/>
                </a:lnTo>
                <a:lnTo>
                  <a:pt x="1318107" y="1650309"/>
                </a:lnTo>
                <a:cubicBezTo>
                  <a:pt x="1330154" y="1653584"/>
                  <a:pt x="1342766" y="1655302"/>
                  <a:pt x="1355700" y="1655302"/>
                </a:cubicBezTo>
                <a:cubicBezTo>
                  <a:pt x="2154247" y="1655302"/>
                  <a:pt x="2154247" y="1655302"/>
                  <a:pt x="2154247" y="1655302"/>
                </a:cubicBezTo>
                <a:cubicBezTo>
                  <a:pt x="2204264" y="1655302"/>
                  <a:pt x="2252555" y="1627810"/>
                  <a:pt x="2276701" y="1583132"/>
                </a:cubicBezTo>
                <a:cubicBezTo>
                  <a:pt x="2676837" y="894072"/>
                  <a:pt x="2676837" y="894072"/>
                  <a:pt x="2676837" y="894072"/>
                </a:cubicBezTo>
                <a:cubicBezTo>
                  <a:pt x="2702708" y="851114"/>
                  <a:pt x="2702708" y="796127"/>
                  <a:pt x="2676837" y="753167"/>
                </a:cubicBezTo>
                <a:cubicBezTo>
                  <a:pt x="2626820" y="667035"/>
                  <a:pt x="2583056" y="591669"/>
                  <a:pt x="2544761" y="525724"/>
                </a:cubicBezTo>
                <a:lnTo>
                  <a:pt x="2525427" y="492430"/>
                </a:lnTo>
                <a:lnTo>
                  <a:pt x="2614995" y="492430"/>
                </a:lnTo>
                <a:cubicBezTo>
                  <a:pt x="2893530" y="492430"/>
                  <a:pt x="3339185" y="492430"/>
                  <a:pt x="4052233" y="492430"/>
                </a:cubicBezTo>
                <a:cubicBezTo>
                  <a:pt x="4171332" y="492430"/>
                  <a:pt x="4286323" y="557897"/>
                  <a:pt x="4343819" y="664281"/>
                </a:cubicBezTo>
                <a:cubicBezTo>
                  <a:pt x="4343819" y="664281"/>
                  <a:pt x="4343819" y="664281"/>
                  <a:pt x="5296604" y="2305041"/>
                </a:cubicBezTo>
                <a:cubicBezTo>
                  <a:pt x="5358207" y="2407332"/>
                  <a:pt x="5358207" y="2538266"/>
                  <a:pt x="5296604" y="2640558"/>
                </a:cubicBezTo>
                <a:cubicBezTo>
                  <a:pt x="5296604" y="2640558"/>
                  <a:pt x="5296604" y="2640558"/>
                  <a:pt x="4343819" y="4281318"/>
                </a:cubicBezTo>
                <a:cubicBezTo>
                  <a:pt x="4286323" y="4387702"/>
                  <a:pt x="4171332" y="4453168"/>
                  <a:pt x="4052233" y="4453168"/>
                </a:cubicBezTo>
                <a:cubicBezTo>
                  <a:pt x="4052233" y="4453168"/>
                  <a:pt x="4052233" y="4453168"/>
                  <a:pt x="2150770" y="4453168"/>
                </a:cubicBezTo>
                <a:cubicBezTo>
                  <a:pt x="2027565" y="4453168"/>
                  <a:pt x="1916680" y="4387702"/>
                  <a:pt x="1855078" y="4281318"/>
                </a:cubicBezTo>
                <a:cubicBezTo>
                  <a:pt x="1855078" y="4281318"/>
                  <a:pt x="1855078" y="4281318"/>
                  <a:pt x="906399" y="2640558"/>
                </a:cubicBezTo>
                <a:cubicBezTo>
                  <a:pt x="844796" y="2538266"/>
                  <a:pt x="844796" y="2407332"/>
                  <a:pt x="906399" y="2305041"/>
                </a:cubicBezTo>
                <a:cubicBezTo>
                  <a:pt x="906399" y="2305041"/>
                  <a:pt x="906399" y="2305041"/>
                  <a:pt x="1258651" y="1695815"/>
                </a:cubicBezTo>
                <a:lnTo>
                  <a:pt x="1288338" y="1644472"/>
                </a:lnTo>
                <a:lnTo>
                  <a:pt x="1287293" y="1644034"/>
                </a:lnTo>
                <a:cubicBezTo>
                  <a:pt x="1265949" y="1631576"/>
                  <a:pt x="1247840" y="1613534"/>
                  <a:pt x="1234904" y="1591195"/>
                </a:cubicBezTo>
                <a:cubicBezTo>
                  <a:pt x="1234904" y="1591195"/>
                  <a:pt x="1234904" y="1591195"/>
                  <a:pt x="836494" y="902135"/>
                </a:cubicBezTo>
                <a:cubicBezTo>
                  <a:pt x="810622" y="859177"/>
                  <a:pt x="810622" y="804190"/>
                  <a:pt x="836494" y="761230"/>
                </a:cubicBezTo>
                <a:cubicBezTo>
                  <a:pt x="836494" y="761230"/>
                  <a:pt x="836494" y="761230"/>
                  <a:pt x="1234904" y="72172"/>
                </a:cubicBezTo>
                <a:cubicBezTo>
                  <a:pt x="1260775" y="27495"/>
                  <a:pt x="1307343" y="0"/>
                  <a:pt x="1359084"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descr="A picture containing text, clock&#10;&#10;Description automatically generated">
            <a:extLst>
              <a:ext uri="{FF2B5EF4-FFF2-40B4-BE49-F238E27FC236}">
                <a16:creationId xmlns:a16="http://schemas.microsoft.com/office/drawing/2014/main" id="{DE1299AC-E7A0-135D-C750-A92C91EA72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2000" y="1800000"/>
            <a:ext cx="1980000" cy="1980000"/>
          </a:xfrm>
          <a:prstGeom prst="rect">
            <a:avLst/>
          </a:prstGeom>
        </p:spPr>
      </p:pic>
      <p:pic>
        <p:nvPicPr>
          <p:cNvPr id="7" name="Picture 6" descr="Logo&#10;&#10;Description automatically generated">
            <a:extLst>
              <a:ext uri="{FF2B5EF4-FFF2-40B4-BE49-F238E27FC236}">
                <a16:creationId xmlns:a16="http://schemas.microsoft.com/office/drawing/2014/main" id="{3046DE7F-492D-FB70-4511-AD1FBF32F9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4000" y="3344372"/>
            <a:ext cx="6222225" cy="1260000"/>
          </a:xfrm>
          <a:prstGeom prst="rect">
            <a:avLst/>
          </a:prstGeom>
        </p:spPr>
      </p:pic>
    </p:spTree>
    <p:extLst>
      <p:ext uri="{BB962C8B-B14F-4D97-AF65-F5344CB8AC3E}">
        <p14:creationId xmlns:p14="http://schemas.microsoft.com/office/powerpoint/2010/main" val="23435914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5530</TotalTime>
  <Words>1545</Words>
  <Application>Microsoft Office PowerPoint</Application>
  <PresentationFormat>Laajakuva</PresentationFormat>
  <Paragraphs>373</Paragraphs>
  <Slides>18</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18</vt:i4>
      </vt:variant>
    </vt:vector>
  </HeadingPairs>
  <TitlesOfParts>
    <vt:vector size="23" baseType="lpstr">
      <vt:lpstr>Arial</vt:lpstr>
      <vt:lpstr>Calibri</vt:lpstr>
      <vt:lpstr>Calibri Light</vt:lpstr>
      <vt:lpstr>Poppins</vt:lpstr>
      <vt:lpstr>Office Theme</vt:lpstr>
      <vt:lpstr>KUUSAMON KAUPUNGIN JA TAIVALKOSKEN KUNNAN  KÄRKITOIMIALOJEN KEHITYKSENSEURANTA</vt:lpstr>
      <vt:lpstr>Tavoite</vt:lpstr>
      <vt:lpstr>Menetelmä</vt:lpstr>
      <vt:lpstr>Menetelmä</vt:lpstr>
      <vt:lpstr>Kuusamon ja Taivalkosken yritystoimipaikat </vt:lpstr>
      <vt:lpstr>Kuusamon ja Taivalkosken kärkitoimialojen avainluvut </vt:lpstr>
      <vt:lpstr>Kuusamon ja Taivalkosken alkutuotannon kehitys</vt:lpstr>
      <vt:lpstr>Kuusamon ja Taivalkosken alkutuotannon kehitys</vt:lpstr>
      <vt:lpstr>Kuusamon ja Taivalkosken metsäsektorin kehitys</vt:lpstr>
      <vt:lpstr>Kuusamon ja Taivalkosken metsäsektorin kehitys</vt:lpstr>
      <vt:lpstr>Kuusamon ja Taivalkosken matkailutoimialojen kehitys </vt:lpstr>
      <vt:lpstr>Kuusamon ja Taivalkosken matkailutoimialojen kehitys</vt:lpstr>
      <vt:lpstr>Kuusamon ja Taivalkosken vähittäiskaupan (TOL 47) kehitys</vt:lpstr>
      <vt:lpstr>Kuusamon ja Taivalkosken logistiikka-alan kehitys</vt:lpstr>
      <vt:lpstr>Kuusamon ja Taivalkosken logistiikka-alan kehitys</vt:lpstr>
      <vt:lpstr>Kuusamon ja Taivalkosken logistiikka-alan kehitys</vt:lpstr>
      <vt:lpstr>Lähteet </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KUUSAMON KAUPUNGIN JA TAIVALKOSKEN KUNNAN  AVAINTOIMIALOJEN KEHITYKSENSEURANTA</dc:title>
  <dc:creator>Heikkinen Arto</dc:creator>
  <cp:lastModifiedBy>Järviluoma Jari</cp:lastModifiedBy>
  <cp:revision>126</cp:revision>
  <dcterms:created xsi:type="dcterms:W3CDTF">2022-06-27T08:26:12Z</dcterms:created>
  <dcterms:modified xsi:type="dcterms:W3CDTF">2023-11-22T08:37:30Z</dcterms:modified>
</cp:coreProperties>
</file>