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7" r:id="rId5"/>
    <p:sldId id="258" r:id="rId6"/>
    <p:sldId id="265" r:id="rId7"/>
    <p:sldId id="273" r:id="rId8"/>
    <p:sldId id="274" r:id="rId9"/>
    <p:sldId id="268" r:id="rId10"/>
    <p:sldId id="292" r:id="rId11"/>
    <p:sldId id="275" r:id="rId12"/>
    <p:sldId id="276" r:id="rId13"/>
    <p:sldId id="269" r:id="rId14"/>
    <p:sldId id="293" r:id="rId15"/>
    <p:sldId id="277" r:id="rId16"/>
    <p:sldId id="279" r:id="rId17"/>
    <p:sldId id="278" r:id="rId18"/>
    <p:sldId id="270" r:id="rId19"/>
    <p:sldId id="294" r:id="rId20"/>
    <p:sldId id="280" r:id="rId21"/>
    <p:sldId id="281" r:id="rId22"/>
    <p:sldId id="282" r:id="rId23"/>
    <p:sldId id="271" r:id="rId24"/>
    <p:sldId id="291" r:id="rId25"/>
    <p:sldId id="283" r:id="rId26"/>
    <p:sldId id="284" r:id="rId27"/>
    <p:sldId id="285" r:id="rId28"/>
    <p:sldId id="286" r:id="rId29"/>
    <p:sldId id="263" r:id="rId30"/>
    <p:sldId id="260" r:id="rId31"/>
    <p:sldId id="287" r:id="rId32"/>
    <p:sldId id="288" r:id="rId33"/>
  </p:sldIdLst>
  <p:sldSz cx="18288000" cy="10287000"/>
  <p:notesSz cx="6858000" cy="9144000"/>
  <p:embeddedFontLst>
    <p:embeddedFont>
      <p:font typeface="Supera Gothic 1" panose="020B0604020202020204" charset="0"/>
      <p:regular r:id="rId35"/>
      <p:bold r:id="rId36"/>
    </p:embeddedFont>
    <p:embeddedFont>
      <p:font typeface="Supera Gothic 2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8448F-E522-8F4C-AFCD-A5448A9C4848}" v="355" dt="2024-11-07T11:37:05.257"/>
    <p1510:client id="{3747FFE7-DDB0-4DA9-802B-D8C074F08EC2}" v="39" dt="2024-11-08T10:47:13.543"/>
    <p1510:client id="{612C7519-B125-4BC0-92B4-C5B29E023E67}" v="62" dt="2024-11-08T10:48:47.192"/>
    <p1510:client id="{6D27B1AD-21FE-4CE1-B9F9-7E520E03C404}" v="38" dt="2024-11-07T11:11:11.704"/>
    <p1510:client id="{7BF11EB1-73B3-4B2C-B9E7-C54AFC9020A3}" v="57" dt="2024-11-07T11:43:21.411"/>
    <p1510:client id="{7F58E338-29AE-4EEE-8829-B47A363BDD20}" v="5" dt="2024-11-07T11:38:53.497"/>
    <p1510:client id="{B749CAAC-F1B7-45A1-8573-4F2F151EA745}" v="29" dt="2024-11-07T11:26:07.045"/>
    <p1510:client id="{C8487675-485C-4007-B8B9-9FA6046F81EE}" v="109" dt="2024-11-08T10:43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F9C0-4F5F-5D49-A7A2-B04BAB0F1CA9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1CE17-4117-CB41-A098-45A06C6912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9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CE17-4117-CB41-A098-45A06C69120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90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8485951" cy="2658809"/>
            <a:chOff x="0" y="0"/>
            <a:chExt cx="11314601" cy="3545078"/>
          </a:xfrm>
        </p:grpSpPr>
        <p:sp>
          <p:nvSpPr>
            <p:cNvPr id="4" name="Freeform 4"/>
            <p:cNvSpPr/>
            <p:nvPr/>
          </p:nvSpPr>
          <p:spPr>
            <a:xfrm>
              <a:off x="0" y="560045"/>
              <a:ext cx="3396712" cy="2133578"/>
            </a:xfrm>
            <a:custGeom>
              <a:avLst/>
              <a:gdLst/>
              <a:ahLst/>
              <a:cxnLst/>
              <a:rect l="l" t="t" r="r" b="b"/>
              <a:pathLst>
                <a:path w="3396712" h="2133578">
                  <a:moveTo>
                    <a:pt x="0" y="0"/>
                  </a:moveTo>
                  <a:lnTo>
                    <a:pt x="3396712" y="0"/>
                  </a:lnTo>
                  <a:lnTo>
                    <a:pt x="3396712" y="2133578"/>
                  </a:lnTo>
                  <a:lnTo>
                    <a:pt x="0" y="2133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7721460" y="0"/>
              <a:ext cx="3593140" cy="3545078"/>
            </a:xfrm>
            <a:custGeom>
              <a:avLst/>
              <a:gdLst/>
              <a:ahLst/>
              <a:cxnLst/>
              <a:rect l="l" t="t" r="r" b="b"/>
              <a:pathLst>
                <a:path w="3593140" h="3545078">
                  <a:moveTo>
                    <a:pt x="0" y="0"/>
                  </a:moveTo>
                  <a:lnTo>
                    <a:pt x="3593141" y="0"/>
                  </a:lnTo>
                  <a:lnTo>
                    <a:pt x="3593141" y="3545078"/>
                  </a:lnTo>
                  <a:lnTo>
                    <a:pt x="0" y="35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4122610" y="262696"/>
              <a:ext cx="2872952" cy="3282382"/>
            </a:xfrm>
            <a:custGeom>
              <a:avLst/>
              <a:gdLst/>
              <a:ahLst/>
              <a:cxnLst/>
              <a:rect l="l" t="t" r="r" b="b"/>
              <a:pathLst>
                <a:path w="2872952" h="3282382">
                  <a:moveTo>
                    <a:pt x="0" y="0"/>
                  </a:moveTo>
                  <a:lnTo>
                    <a:pt x="2872952" y="0"/>
                  </a:lnTo>
                  <a:lnTo>
                    <a:pt x="2872952" y="3282382"/>
                  </a:lnTo>
                  <a:lnTo>
                    <a:pt x="0" y="3282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5908762"/>
            <a:ext cx="12321803" cy="237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1"/>
              </a:lnSpc>
            </a:pPr>
            <a:r>
              <a:rPr lang="en-US" sz="6902" err="1">
                <a:solidFill>
                  <a:srgbClr val="FFFFFF"/>
                </a:solidFill>
                <a:latin typeface="Supera Gothic 1"/>
              </a:rPr>
              <a:t>Naturpolis</a:t>
            </a:r>
            <a:r>
              <a:rPr lang="en-US" sz="6902">
                <a:solidFill>
                  <a:srgbClr val="FFFFFF"/>
                </a:solidFill>
                <a:latin typeface="Supera Gothic 1"/>
              </a:rPr>
              <a:t> </a:t>
            </a:r>
            <a:br>
              <a:rPr lang="en-US" sz="6902">
                <a:solidFill>
                  <a:srgbClr val="FFFFFF"/>
                </a:solidFill>
                <a:latin typeface="Supera Gothic 1"/>
              </a:rPr>
            </a:br>
            <a:r>
              <a:rPr lang="en-US" sz="6902" err="1">
                <a:solidFill>
                  <a:srgbClr val="FFFFFF"/>
                </a:solidFill>
                <a:latin typeface="Supera Gothic 1"/>
              </a:rPr>
              <a:t>Kampanjaraportti</a:t>
            </a:r>
            <a:r>
              <a:rPr lang="en-US" sz="6902">
                <a:solidFill>
                  <a:srgbClr val="FFFFFF"/>
                </a:solidFill>
                <a:latin typeface="Supera Gothic 1"/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438" y="-63503"/>
            <a:ext cx="7524169" cy="9385297"/>
          </a:xfrm>
          <a:custGeom>
            <a:avLst/>
            <a:gdLst/>
            <a:ahLst/>
            <a:cxnLst/>
            <a:rect l="l" t="t" r="r" b="b"/>
            <a:pathLst>
              <a:path w="7524169" h="9385297">
                <a:moveTo>
                  <a:pt x="0" y="0"/>
                </a:moveTo>
                <a:lnTo>
                  <a:pt x="7524169" y="0"/>
                </a:lnTo>
                <a:lnTo>
                  <a:pt x="7524169" y="9385297"/>
                </a:lnTo>
                <a:lnTo>
                  <a:pt x="0" y="938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781614" y="3317586"/>
            <a:ext cx="6216425" cy="46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7841</a:t>
            </a:r>
          </a:p>
          <a:p>
            <a:pPr algn="ctr">
              <a:lnSpc>
                <a:spcPts val="5499"/>
              </a:lnSpc>
            </a:pPr>
            <a:endParaRPr lang="en-US" sz="9999">
              <a:solidFill>
                <a:srgbClr val="000000"/>
              </a:solidFill>
              <a:latin typeface="Supera Gothic 1"/>
            </a:endParaRPr>
          </a:p>
          <a:p>
            <a:pPr algn="ctr">
              <a:lnSpc>
                <a:spcPts val="5499"/>
              </a:lnSpc>
            </a:pPr>
            <a:r>
              <a:rPr lang="en-US" sz="2199" err="1">
                <a:solidFill>
                  <a:srgbClr val="000000"/>
                </a:solidFill>
                <a:latin typeface="Supera Gothic 2"/>
              </a:rPr>
              <a:t>klikit</a:t>
            </a:r>
            <a:endParaRPr lang="en-US" sz="2199">
              <a:solidFill>
                <a:srgbClr val="000000"/>
              </a:solidFill>
              <a:latin typeface="Supera Gothic 2"/>
            </a:endParaRPr>
          </a:p>
          <a:p>
            <a:pPr algn="ctr">
              <a:lnSpc>
                <a:spcPts val="1903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141 546</a:t>
            </a:r>
          </a:p>
          <a:p>
            <a:pPr algn="ctr">
              <a:lnSpc>
                <a:spcPts val="1099"/>
              </a:lnSpc>
            </a:pPr>
            <a:r>
              <a:rPr lang="en-US" sz="2199" err="1">
                <a:solidFill>
                  <a:srgbClr val="000000"/>
                </a:solidFill>
                <a:latin typeface="Supera Gothic 2"/>
              </a:rPr>
              <a:t>Kattavuus</a:t>
            </a:r>
            <a:endParaRPr lang="en-US" sz="2199">
              <a:solidFill>
                <a:srgbClr val="000000"/>
              </a:solidFill>
              <a:latin typeface="Supera Gothic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89021" y="4346839"/>
            <a:ext cx="476237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10000">
                <a:solidFill>
                  <a:srgbClr val="000000"/>
                </a:solidFill>
                <a:latin typeface="Supera Gothic 1"/>
              </a:rPr>
              <a:t>2,1%</a:t>
            </a:r>
          </a:p>
          <a:p>
            <a:pPr algn="l">
              <a:lnSpc>
                <a:spcPts val="5499"/>
              </a:lnSpc>
            </a:pPr>
            <a:endParaRPr lang="en-US" sz="10000">
              <a:solidFill>
                <a:srgbClr val="000000"/>
              </a:solidFill>
              <a:latin typeface="Supera Gothic 1"/>
            </a:endParaRPr>
          </a:p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Supera Gothic 2"/>
              </a:rPr>
              <a:t>CTR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3279"/>
            <a:ext cx="4353201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0" err="1">
                <a:solidFill>
                  <a:srgbClr val="000000"/>
                </a:solidFill>
                <a:latin typeface="Supera Gothic 1"/>
              </a:rPr>
              <a:t>Muuttajatarinat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34223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406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1496" y="-55076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Muuttajatarinat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2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Mainokset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62D804-A5C9-40C4-4C91-0262790A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4" y="2680996"/>
            <a:ext cx="10630678" cy="39865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D160A1-3FB3-AD51-1827-0F97E918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6" y="6960047"/>
            <a:ext cx="10630678" cy="161888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86C1516-3A1D-F12E-DCEE-572A687F7083}"/>
              </a:ext>
            </a:extLst>
          </p:cNvPr>
          <p:cNvSpPr txBox="1"/>
          <p:nvPr/>
        </p:nvSpPr>
        <p:spPr>
          <a:xfrm>
            <a:off x="12897829" y="2478285"/>
            <a:ext cx="43328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Karuselli kerää tosi suuren siivun kampanjan näytöistä ja klikeistä.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 err="1"/>
              <a:t>Story</a:t>
            </a:r>
            <a:r>
              <a:rPr lang="fi-FI" sz="2800"/>
              <a:t> mainokset alkoi kampanjan edetessä kerätä enemmän näyttöjä, mutta karuselli oli selvästi paras aineisto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REMA sai hyvin näkyvyyttä ja keräsi hyvin klikkejä jo sivulla vierailleilta </a:t>
            </a:r>
          </a:p>
        </p:txBody>
      </p:sp>
    </p:spTree>
    <p:extLst>
      <p:ext uri="{BB962C8B-B14F-4D97-AF65-F5344CB8AC3E}">
        <p14:creationId xmlns:p14="http://schemas.microsoft.com/office/powerpoint/2010/main" val="8950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89332" y="-36542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Muuttajatarinat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40323" y="6477458"/>
            <a:ext cx="2146744" cy="3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Supera Gothic 2"/>
              </a:rPr>
              <a:t>Google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Yleisö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714DB8-DD88-E14F-435C-C7AC42D0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9" y="2707893"/>
            <a:ext cx="3000112" cy="68373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DC5ABCC-9F9A-EA9D-E1B2-D74CE078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03" y="2705100"/>
            <a:ext cx="8338824" cy="36010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5231430-A8D2-5863-06A1-3CE396EE7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427" y="6842163"/>
            <a:ext cx="9328816" cy="26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7543800" y="1911846"/>
            <a:ext cx="10439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3. </a:t>
            </a:r>
          </a:p>
          <a:p>
            <a:pPr algn="l">
              <a:lnSpc>
                <a:spcPts val="12600"/>
              </a:lnSpc>
            </a:pPr>
            <a:r>
              <a:rPr lang="en-US" sz="10500" err="1">
                <a:solidFill>
                  <a:srgbClr val="FFFFFF"/>
                </a:solidFill>
                <a:latin typeface="Supera Gothic 1"/>
              </a:rPr>
              <a:t>Kausityöntekijä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120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438" y="-63503"/>
            <a:ext cx="7524169" cy="9385297"/>
          </a:xfrm>
          <a:custGeom>
            <a:avLst/>
            <a:gdLst/>
            <a:ahLst/>
            <a:cxnLst/>
            <a:rect l="l" t="t" r="r" b="b"/>
            <a:pathLst>
              <a:path w="7524169" h="9385297">
                <a:moveTo>
                  <a:pt x="0" y="0"/>
                </a:moveTo>
                <a:lnTo>
                  <a:pt x="7524169" y="0"/>
                </a:lnTo>
                <a:lnTo>
                  <a:pt x="7524169" y="9385297"/>
                </a:lnTo>
                <a:lnTo>
                  <a:pt x="0" y="938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81614" y="3317586"/>
            <a:ext cx="6216425" cy="46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14 912</a:t>
            </a:r>
          </a:p>
          <a:p>
            <a:pPr marL="0" marR="0" lvl="0" indent="0" algn="ctr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Klikit</a:t>
            </a:r>
            <a:endParaRPr kumimoji="0" lang="en-US" sz="2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9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752 342</a:t>
            </a:r>
          </a:p>
          <a:p>
            <a:pPr marL="0" marR="0" lvl="0" indent="0" algn="ctr" defTabSz="914400" rtl="0" eaLnBrk="1" fontAlgn="auto" latinLnBrk="0" hangingPunct="1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Näyttömäärät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89021" y="4346839"/>
            <a:ext cx="476237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1,66%</a:t>
            </a:r>
          </a:p>
          <a:p>
            <a:pPr marL="0" marR="0" lvl="0" indent="0" algn="l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CTR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3279"/>
            <a:ext cx="4353201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1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Kausityöntekijä</a:t>
            </a:r>
            <a:endParaRPr kumimoji="0" lang="en-US" sz="20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34223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3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3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3059" y="-9213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Kausityöntekijä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3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Mainokset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95410DF-5B9A-3182-9887-49A66790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0" y="2770376"/>
            <a:ext cx="11351951" cy="29687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84E311A-3AD1-D036-A928-084AE417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7" y="6016261"/>
            <a:ext cx="9207856" cy="3103772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97FC7DA-40C9-ACBD-5A21-9BDC1B9BD003}"/>
              </a:ext>
            </a:extLst>
          </p:cNvPr>
          <p:cNvSpPr txBox="1"/>
          <p:nvPr/>
        </p:nvSpPr>
        <p:spPr>
          <a:xfrm>
            <a:off x="12649200" y="2306250"/>
            <a:ext cx="4724400" cy="7417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2800" err="1"/>
              <a:t>METAssa</a:t>
            </a:r>
            <a:r>
              <a:rPr lang="fi-FI" sz="2800"/>
              <a:t> toinen pystyversio toista selvästi tehokkaampi</a:t>
            </a:r>
            <a:endParaRPr lang="fi-FI"/>
          </a:p>
          <a:p>
            <a:pPr marL="380365" indent="-380365">
              <a:buFont typeface="Arial" panose="020B0604020202020204" pitchFamily="34" charset="0"/>
              <a:buChar char="•"/>
            </a:pPr>
            <a:endParaRPr lang="fi-FI" sz="28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2800"/>
              <a:t>Video toimi myös hienosti.</a:t>
            </a:r>
            <a:endParaRPr lang="fi-FI" sz="28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fi-FI" sz="28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2800"/>
              <a:t>Videon osalta huomattiin, että pääviesti hyvä tulla nopeasti esille koska </a:t>
            </a:r>
            <a:r>
              <a:rPr lang="fi-FI" sz="2800" err="1"/>
              <a:t>verrattaen</a:t>
            </a:r>
            <a:r>
              <a:rPr lang="fi-FI" sz="2800"/>
              <a:t> harva katsoo videota loppuun (varsinkin jos vain kuvat vaihtuu eikä ole liikkuvaa kuvaa) </a:t>
            </a:r>
            <a:endParaRPr lang="fi-FI" sz="28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fi-FI" sz="28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2800"/>
              <a:t>Googlessa </a:t>
            </a:r>
            <a:r>
              <a:rPr lang="fi-FI" sz="2800" err="1"/>
              <a:t>responsiivinen</a:t>
            </a:r>
            <a:r>
              <a:rPr lang="fi-FI" sz="2800"/>
              <a:t> mainos keräsin hyvin liikennettä ja CTR hyvällä tasolla </a:t>
            </a:r>
            <a:r>
              <a:rPr lang="fi-FI" sz="2800" err="1"/>
              <a:t>display</a:t>
            </a:r>
            <a:r>
              <a:rPr lang="fi-FI" sz="2800"/>
              <a:t> mainokseksi </a:t>
            </a:r>
            <a:endParaRPr lang="fi-FI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98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106" y="0"/>
            <a:ext cx="9575054" cy="3213097"/>
            <a:chOff x="0" y="0"/>
            <a:chExt cx="9575051" cy="32131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5633593" cy="3086100"/>
            </a:xfrm>
            <a:custGeom>
              <a:avLst/>
              <a:gdLst/>
              <a:ahLst/>
              <a:cxnLst/>
              <a:rect l="l" t="t" r="r" b="b"/>
              <a:pathLst>
                <a:path w="5633593" h="3086100">
                  <a:moveTo>
                    <a:pt x="0" y="0"/>
                  </a:moveTo>
                  <a:lnTo>
                    <a:pt x="0" y="3086100"/>
                  </a:lnTo>
                  <a:lnTo>
                    <a:pt x="5633593" y="3086100"/>
                  </a:lnTo>
                  <a:lnTo>
                    <a:pt x="563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2521" y="63500"/>
              <a:ext cx="7629017" cy="1013841"/>
            </a:xfrm>
            <a:custGeom>
              <a:avLst/>
              <a:gdLst/>
              <a:ahLst/>
              <a:cxnLst/>
              <a:rect l="l" t="t" r="r" b="b"/>
              <a:pathLst>
                <a:path w="7629017" h="1013841">
                  <a:moveTo>
                    <a:pt x="0" y="0"/>
                  </a:moveTo>
                  <a:lnTo>
                    <a:pt x="7629017" y="0"/>
                  </a:lnTo>
                  <a:lnTo>
                    <a:pt x="7629017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294" y="63500"/>
              <a:ext cx="4580636" cy="3057017"/>
            </a:xfrm>
            <a:custGeom>
              <a:avLst/>
              <a:gdLst/>
              <a:ahLst/>
              <a:cxnLst/>
              <a:rect l="l" t="t" r="r" b="b"/>
              <a:pathLst>
                <a:path w="4580636" h="3057017">
                  <a:moveTo>
                    <a:pt x="0" y="0"/>
                  </a:moveTo>
                  <a:lnTo>
                    <a:pt x="0" y="3057017"/>
                  </a:lnTo>
                  <a:cubicBezTo>
                    <a:pt x="87503" y="2929763"/>
                    <a:pt x="180086" y="2806573"/>
                    <a:pt x="294132" y="2701290"/>
                  </a:cubicBezTo>
                  <a:cubicBezTo>
                    <a:pt x="837692" y="2196973"/>
                    <a:pt x="1687576" y="2229358"/>
                    <a:pt x="2325878" y="1846580"/>
                  </a:cubicBezTo>
                  <a:cubicBezTo>
                    <a:pt x="2974086" y="1457071"/>
                    <a:pt x="3308731" y="701294"/>
                    <a:pt x="3941699" y="287274"/>
                  </a:cubicBezTo>
                  <a:cubicBezTo>
                    <a:pt x="4140581" y="157353"/>
                    <a:pt x="4356481" y="68834"/>
                    <a:pt x="45806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294" y="63500"/>
              <a:ext cx="5351272" cy="1800860"/>
            </a:xfrm>
            <a:custGeom>
              <a:avLst/>
              <a:gdLst/>
              <a:ahLst/>
              <a:cxnLst/>
              <a:rect l="l" t="t" r="r" b="b"/>
              <a:pathLst>
                <a:path w="5351272" h="1800860">
                  <a:moveTo>
                    <a:pt x="0" y="0"/>
                  </a:moveTo>
                  <a:lnTo>
                    <a:pt x="0" y="1800860"/>
                  </a:lnTo>
                  <a:cubicBezTo>
                    <a:pt x="818896" y="1557147"/>
                    <a:pt x="1715008" y="1544701"/>
                    <a:pt x="2458085" y="1137412"/>
                  </a:cubicBezTo>
                  <a:cubicBezTo>
                    <a:pt x="2761996" y="971042"/>
                    <a:pt x="3028442" y="743458"/>
                    <a:pt x="3356102" y="622554"/>
                  </a:cubicBezTo>
                  <a:cubicBezTo>
                    <a:pt x="3863467" y="434848"/>
                    <a:pt x="4443984" y="531495"/>
                    <a:pt x="4930648" y="299974"/>
                  </a:cubicBezTo>
                  <a:cubicBezTo>
                    <a:pt x="5091684" y="223520"/>
                    <a:pt x="5227574" y="117983"/>
                    <a:pt x="53512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66294" y="63500"/>
              <a:ext cx="5057267" cy="1183132"/>
            </a:xfrm>
            <a:custGeom>
              <a:avLst/>
              <a:gdLst/>
              <a:ahLst/>
              <a:cxnLst/>
              <a:rect l="l" t="t" r="r" b="b"/>
              <a:pathLst>
                <a:path w="5057267" h="1183132">
                  <a:moveTo>
                    <a:pt x="0" y="0"/>
                  </a:moveTo>
                  <a:lnTo>
                    <a:pt x="0" y="1183132"/>
                  </a:lnTo>
                  <a:cubicBezTo>
                    <a:pt x="186690" y="1096899"/>
                    <a:pt x="370078" y="1005332"/>
                    <a:pt x="550164" y="908431"/>
                  </a:cubicBezTo>
                  <a:cubicBezTo>
                    <a:pt x="906526" y="716026"/>
                    <a:pt x="1259078" y="499618"/>
                    <a:pt x="1660652" y="407543"/>
                  </a:cubicBezTo>
                  <a:cubicBezTo>
                    <a:pt x="2239772" y="274320"/>
                    <a:pt x="2826385" y="418338"/>
                    <a:pt x="3415538" y="399034"/>
                  </a:cubicBezTo>
                  <a:cubicBezTo>
                    <a:pt x="3982974" y="379730"/>
                    <a:pt x="4523740" y="211836"/>
                    <a:pt x="5057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E3679145-C754-0112-55FC-03D5D469467E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Aineisto (Google) 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A3876AC-698E-C043-EDD4-C34366169E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30" y="2938058"/>
            <a:ext cx="3817317" cy="67730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261B168-652F-C6BF-B87B-BF97501F1D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068" y="2824008"/>
            <a:ext cx="3982664" cy="693624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6FDBF6C-5A6F-12A9-1D24-52D699CE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216" y="2818565"/>
            <a:ext cx="5113949" cy="653282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F2CB222B-AD9A-625A-A0DE-70F8BD342A4B}"/>
              </a:ext>
            </a:extLst>
          </p:cNvPr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3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5D2F5C9-A306-F229-B3D3-CD0C395914F3}"/>
              </a:ext>
            </a:extLst>
          </p:cNvPr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Kausityöntekijä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22260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45244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Kausityöntekijä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40323" y="6477458"/>
            <a:ext cx="2146744" cy="3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Supera Gothic 2"/>
              </a:rPr>
              <a:t>Google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025462" y="1697662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Yleisö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DDB800-8064-FBAE-57AC-EF60031D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9" y="3055715"/>
            <a:ext cx="3129233" cy="637396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0148063-EC0E-7C7F-2AE2-CC8804EF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84" y="3056227"/>
            <a:ext cx="8935268" cy="31348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D9C3842-E88F-584D-B60D-B9F81F64F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23" y="6854831"/>
            <a:ext cx="8884397" cy="25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42884" y="2610136"/>
            <a:ext cx="9215828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4. </a:t>
            </a:r>
          </a:p>
          <a:p>
            <a:pPr algn="l">
              <a:lnSpc>
                <a:spcPts val="12600"/>
              </a:lnSpc>
            </a:pPr>
            <a:r>
              <a:rPr lang="en-US" sz="10500" err="1">
                <a:solidFill>
                  <a:srgbClr val="FFFFFF"/>
                </a:solidFill>
                <a:latin typeface="Supera Gothic 1"/>
              </a:rPr>
              <a:t>Etätyö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88015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438" y="-63503"/>
            <a:ext cx="7524169" cy="9385297"/>
          </a:xfrm>
          <a:custGeom>
            <a:avLst/>
            <a:gdLst/>
            <a:ahLst/>
            <a:cxnLst/>
            <a:rect l="l" t="t" r="r" b="b"/>
            <a:pathLst>
              <a:path w="7524169" h="9385297">
                <a:moveTo>
                  <a:pt x="0" y="0"/>
                </a:moveTo>
                <a:lnTo>
                  <a:pt x="7524169" y="0"/>
                </a:lnTo>
                <a:lnTo>
                  <a:pt x="7524169" y="9385297"/>
                </a:lnTo>
                <a:lnTo>
                  <a:pt x="0" y="938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81614" y="3317586"/>
            <a:ext cx="6216425" cy="46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13 715</a:t>
            </a:r>
          </a:p>
          <a:p>
            <a:pPr marL="0" marR="0" lvl="0" indent="0" algn="ctr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Klikit</a:t>
            </a:r>
            <a:endParaRPr kumimoji="0" lang="en-US" sz="21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2"/>
              <a:ea typeface="+mn-ea"/>
              <a:cs typeface="+mn-cs"/>
            </a:endParaRPr>
          </a:p>
          <a:p>
            <a:pPr algn="ctr">
              <a:lnSpc>
                <a:spcPts val="19039"/>
              </a:lnSpc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349 743</a:t>
            </a:r>
          </a:p>
          <a:p>
            <a:pPr marL="0" marR="0" lvl="0" indent="0" algn="ctr" defTabSz="914400" rtl="0" eaLnBrk="1" fontAlgn="auto" latinLnBrk="0" hangingPunct="1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Näyttömäärät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89021" y="4346839"/>
            <a:ext cx="476237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2,6 %</a:t>
            </a:r>
          </a:p>
          <a:p>
            <a:pPr marL="0" marR="0" lvl="0" indent="0" algn="l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2"/>
                <a:ea typeface="+mn-ea"/>
                <a:cs typeface="+mn-cs"/>
              </a:rPr>
              <a:t>CTR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3279"/>
            <a:ext cx="4353201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1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pera Gothic 1"/>
                <a:ea typeface="+mn-ea"/>
                <a:cs typeface="+mn-cs"/>
              </a:rPr>
              <a:t>Etätyö</a:t>
            </a:r>
            <a:endParaRPr kumimoji="0" lang="en-US" sz="20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34223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4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pera Gothic 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4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1074" y="-63503"/>
            <a:ext cx="4725772" cy="2755678"/>
            <a:chOff x="0" y="0"/>
            <a:chExt cx="4725772" cy="275568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3936492" cy="2628646"/>
            </a:xfrm>
            <a:custGeom>
              <a:avLst/>
              <a:gdLst/>
              <a:ahLst/>
              <a:cxnLst/>
              <a:rect l="l" t="t" r="r" b="b"/>
              <a:pathLst>
                <a:path w="3936492" h="2628646">
                  <a:moveTo>
                    <a:pt x="0" y="0"/>
                  </a:moveTo>
                  <a:lnTo>
                    <a:pt x="0" y="2628646"/>
                  </a:lnTo>
                  <a:cubicBezTo>
                    <a:pt x="75184" y="2519172"/>
                    <a:pt x="154813" y="2413254"/>
                    <a:pt x="252730" y="2322703"/>
                  </a:cubicBezTo>
                  <a:cubicBezTo>
                    <a:pt x="719836" y="1888998"/>
                    <a:pt x="1450213" y="1916938"/>
                    <a:pt x="1998726" y="1587754"/>
                  </a:cubicBezTo>
                  <a:cubicBezTo>
                    <a:pt x="2555748" y="1252855"/>
                    <a:pt x="2843403" y="602996"/>
                    <a:pt x="3387344" y="247015"/>
                  </a:cubicBezTo>
                  <a:cubicBezTo>
                    <a:pt x="3558286" y="135255"/>
                    <a:pt x="3743833" y="59182"/>
                    <a:pt x="39364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4598797" cy="1548511"/>
            </a:xfrm>
            <a:custGeom>
              <a:avLst/>
              <a:gdLst/>
              <a:ahLst/>
              <a:cxnLst/>
              <a:rect l="l" t="t" r="r" b="b"/>
              <a:pathLst>
                <a:path w="4598797" h="1548511">
                  <a:moveTo>
                    <a:pt x="0" y="0"/>
                  </a:moveTo>
                  <a:lnTo>
                    <a:pt x="0" y="1548511"/>
                  </a:lnTo>
                  <a:cubicBezTo>
                    <a:pt x="703707" y="1338961"/>
                    <a:pt x="1473835" y="1328293"/>
                    <a:pt x="2112391" y="978027"/>
                  </a:cubicBezTo>
                  <a:cubicBezTo>
                    <a:pt x="2373630" y="834898"/>
                    <a:pt x="2602611" y="639318"/>
                    <a:pt x="2884170" y="535305"/>
                  </a:cubicBezTo>
                  <a:cubicBezTo>
                    <a:pt x="3320161" y="373888"/>
                    <a:pt x="3819017" y="457073"/>
                    <a:pt x="4237355" y="257937"/>
                  </a:cubicBezTo>
                  <a:cubicBezTo>
                    <a:pt x="4375658" y="192151"/>
                    <a:pt x="4492371" y="101473"/>
                    <a:pt x="45987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4346067" cy="1017397"/>
            </a:xfrm>
            <a:custGeom>
              <a:avLst/>
              <a:gdLst/>
              <a:ahLst/>
              <a:cxnLst/>
              <a:rect l="l" t="t" r="r" b="b"/>
              <a:pathLst>
                <a:path w="4346067" h="1017397">
                  <a:moveTo>
                    <a:pt x="0" y="0"/>
                  </a:moveTo>
                  <a:lnTo>
                    <a:pt x="0" y="1017397"/>
                  </a:lnTo>
                  <a:cubicBezTo>
                    <a:pt x="160401" y="943229"/>
                    <a:pt x="318008" y="864489"/>
                    <a:pt x="472821" y="781177"/>
                  </a:cubicBezTo>
                  <a:cubicBezTo>
                    <a:pt x="779145" y="615696"/>
                    <a:pt x="1082040" y="429641"/>
                    <a:pt x="1427226" y="350520"/>
                  </a:cubicBezTo>
                  <a:cubicBezTo>
                    <a:pt x="1924939" y="235966"/>
                    <a:pt x="2429129" y="359791"/>
                    <a:pt x="2935351" y="343154"/>
                  </a:cubicBezTo>
                  <a:cubicBezTo>
                    <a:pt x="3422904" y="326517"/>
                    <a:pt x="3887597" y="182245"/>
                    <a:pt x="4346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001937" y="6948783"/>
            <a:ext cx="7349566" cy="3401720"/>
            <a:chOff x="0" y="0"/>
            <a:chExt cx="7349566" cy="3401720"/>
          </a:xfrm>
        </p:grpSpPr>
        <p:sp>
          <p:nvSpPr>
            <p:cNvPr id="7" name="Freeform 7"/>
            <p:cNvSpPr/>
            <p:nvPr/>
          </p:nvSpPr>
          <p:spPr>
            <a:xfrm>
              <a:off x="136526" y="63754"/>
              <a:ext cx="7149592" cy="3274568"/>
            </a:xfrm>
            <a:custGeom>
              <a:avLst/>
              <a:gdLst/>
              <a:ahLst/>
              <a:cxnLst/>
              <a:rect l="l" t="t" r="r" b="b"/>
              <a:pathLst>
                <a:path w="7149592" h="3274568">
                  <a:moveTo>
                    <a:pt x="7149591" y="0"/>
                  </a:moveTo>
                  <a:cubicBezTo>
                    <a:pt x="7085964" y="21971"/>
                    <a:pt x="7025259" y="50292"/>
                    <a:pt x="6967347" y="84709"/>
                  </a:cubicBezTo>
                  <a:cubicBezTo>
                    <a:pt x="6688709" y="251841"/>
                    <a:pt x="6532117" y="555244"/>
                    <a:pt x="6266434" y="740664"/>
                  </a:cubicBezTo>
                  <a:cubicBezTo>
                    <a:pt x="5812409" y="1058164"/>
                    <a:pt x="5186934" y="946277"/>
                    <a:pt x="4675124" y="1163701"/>
                  </a:cubicBezTo>
                  <a:cubicBezTo>
                    <a:pt x="4155186" y="1384554"/>
                    <a:pt x="3830066" y="1909191"/>
                    <a:pt x="3319018" y="2150237"/>
                  </a:cubicBezTo>
                  <a:cubicBezTo>
                    <a:pt x="2896997" y="2349246"/>
                    <a:pt x="2417318" y="2324100"/>
                    <a:pt x="1959610" y="2383409"/>
                  </a:cubicBezTo>
                  <a:cubicBezTo>
                    <a:pt x="1242441" y="2475992"/>
                    <a:pt x="546100" y="2800985"/>
                    <a:pt x="0" y="3274568"/>
                  </a:cubicBezTo>
                  <a:lnTo>
                    <a:pt x="7149591" y="3274568"/>
                  </a:lnTo>
                  <a:lnTo>
                    <a:pt x="7149591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651891" y="1455293"/>
              <a:ext cx="6634226" cy="1882902"/>
            </a:xfrm>
            <a:custGeom>
              <a:avLst/>
              <a:gdLst/>
              <a:ahLst/>
              <a:cxnLst/>
              <a:rect l="l" t="t" r="r" b="b"/>
              <a:pathLst>
                <a:path w="6634226" h="1882902">
                  <a:moveTo>
                    <a:pt x="6634226" y="0"/>
                  </a:moveTo>
                  <a:cubicBezTo>
                    <a:pt x="5825109" y="146812"/>
                    <a:pt x="5035804" y="419608"/>
                    <a:pt x="4323969" y="803275"/>
                  </a:cubicBezTo>
                  <a:cubicBezTo>
                    <a:pt x="4056634" y="947547"/>
                    <a:pt x="3792220" y="1109980"/>
                    <a:pt x="3490722" y="1179068"/>
                  </a:cubicBezTo>
                  <a:cubicBezTo>
                    <a:pt x="3350641" y="1211199"/>
                    <a:pt x="3209925" y="1221740"/>
                    <a:pt x="3068701" y="1221740"/>
                  </a:cubicBezTo>
                  <a:cubicBezTo>
                    <a:pt x="2801493" y="1221740"/>
                    <a:pt x="2532507" y="1184021"/>
                    <a:pt x="2263013" y="1184021"/>
                  </a:cubicBezTo>
                  <a:cubicBezTo>
                    <a:pt x="2233422" y="1184021"/>
                    <a:pt x="2203831" y="1184529"/>
                    <a:pt x="2174240" y="1185545"/>
                  </a:cubicBezTo>
                  <a:cubicBezTo>
                    <a:pt x="1413129" y="1210818"/>
                    <a:pt x="716153" y="1593469"/>
                    <a:pt x="0" y="1882902"/>
                  </a:cubicBezTo>
                  <a:lnTo>
                    <a:pt x="6634226" y="1882902"/>
                  </a:lnTo>
                  <a:lnTo>
                    <a:pt x="6634226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90849" y="1905254"/>
              <a:ext cx="3795268" cy="1432941"/>
            </a:xfrm>
            <a:custGeom>
              <a:avLst/>
              <a:gdLst/>
              <a:ahLst/>
              <a:cxnLst/>
              <a:rect l="l" t="t" r="r" b="b"/>
              <a:pathLst>
                <a:path w="3795268" h="1432941">
                  <a:moveTo>
                    <a:pt x="3795268" y="0"/>
                  </a:moveTo>
                  <a:cubicBezTo>
                    <a:pt x="3296158" y="103632"/>
                    <a:pt x="2782443" y="159893"/>
                    <a:pt x="2341245" y="401701"/>
                  </a:cubicBezTo>
                  <a:cubicBezTo>
                    <a:pt x="2113154" y="526542"/>
                    <a:pt x="1913382" y="696976"/>
                    <a:pt x="1667511" y="787654"/>
                  </a:cubicBezTo>
                  <a:cubicBezTo>
                    <a:pt x="1286764" y="928116"/>
                    <a:pt x="851155" y="855726"/>
                    <a:pt x="486030" y="1029208"/>
                  </a:cubicBezTo>
                  <a:cubicBezTo>
                    <a:pt x="326771" y="1105154"/>
                    <a:pt x="200152" y="1218565"/>
                    <a:pt x="83439" y="1341628"/>
                  </a:cubicBezTo>
                  <a:lnTo>
                    <a:pt x="0" y="1432941"/>
                  </a:lnTo>
                  <a:lnTo>
                    <a:pt x="3795268" y="1432941"/>
                  </a:lnTo>
                  <a:lnTo>
                    <a:pt x="3795268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52784" y="1946634"/>
            <a:ext cx="9285679" cy="164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Kampanja aikataulu 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4BF2989-B2AC-B1B1-1A1D-8996264F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1" y="4644422"/>
            <a:ext cx="15771343" cy="2794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45244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Etätyö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4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Mainokset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19FCAF-A7AB-83E2-9AD1-24930639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5" y="2598888"/>
            <a:ext cx="9140478" cy="393270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4A7FB52-5388-BD85-0AFC-F9BBA155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7" y="6972300"/>
            <a:ext cx="8317830" cy="25146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60E3D4E-F151-D326-2476-E1A9B2A3A928}"/>
              </a:ext>
            </a:extLst>
          </p:cNvPr>
          <p:cNvSpPr txBox="1"/>
          <p:nvPr/>
        </p:nvSpPr>
        <p:spPr>
          <a:xfrm>
            <a:off x="12453540" y="2598888"/>
            <a:ext cx="49620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 err="1"/>
              <a:t>METAssa</a:t>
            </a:r>
            <a:r>
              <a:rPr lang="fi-FI" sz="2800"/>
              <a:t> valokuva video käytännössä keräsi kaikki klikit ja toimi muita selvästi paremmin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Googlessa käytössä oli usea mainosmateriaali yhdessä </a:t>
            </a:r>
            <a:r>
              <a:rPr lang="fi-FI" sz="2800" err="1"/>
              <a:t>responsiivisessa</a:t>
            </a:r>
            <a:r>
              <a:rPr lang="fi-FI" sz="2800"/>
              <a:t> mainoksessa.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50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106" y="0"/>
            <a:ext cx="9575054" cy="3213097"/>
            <a:chOff x="0" y="0"/>
            <a:chExt cx="9575051" cy="32131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5633593" cy="3086100"/>
            </a:xfrm>
            <a:custGeom>
              <a:avLst/>
              <a:gdLst/>
              <a:ahLst/>
              <a:cxnLst/>
              <a:rect l="l" t="t" r="r" b="b"/>
              <a:pathLst>
                <a:path w="5633593" h="3086100">
                  <a:moveTo>
                    <a:pt x="0" y="0"/>
                  </a:moveTo>
                  <a:lnTo>
                    <a:pt x="0" y="3086100"/>
                  </a:lnTo>
                  <a:lnTo>
                    <a:pt x="5633593" y="3086100"/>
                  </a:lnTo>
                  <a:lnTo>
                    <a:pt x="563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2521" y="63500"/>
              <a:ext cx="7629017" cy="1013841"/>
            </a:xfrm>
            <a:custGeom>
              <a:avLst/>
              <a:gdLst/>
              <a:ahLst/>
              <a:cxnLst/>
              <a:rect l="l" t="t" r="r" b="b"/>
              <a:pathLst>
                <a:path w="7629017" h="1013841">
                  <a:moveTo>
                    <a:pt x="0" y="0"/>
                  </a:moveTo>
                  <a:lnTo>
                    <a:pt x="7629017" y="0"/>
                  </a:lnTo>
                  <a:lnTo>
                    <a:pt x="7629017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294" y="63500"/>
              <a:ext cx="4580636" cy="3057017"/>
            </a:xfrm>
            <a:custGeom>
              <a:avLst/>
              <a:gdLst/>
              <a:ahLst/>
              <a:cxnLst/>
              <a:rect l="l" t="t" r="r" b="b"/>
              <a:pathLst>
                <a:path w="4580636" h="3057017">
                  <a:moveTo>
                    <a:pt x="0" y="0"/>
                  </a:moveTo>
                  <a:lnTo>
                    <a:pt x="0" y="3057017"/>
                  </a:lnTo>
                  <a:cubicBezTo>
                    <a:pt x="87503" y="2929763"/>
                    <a:pt x="180086" y="2806573"/>
                    <a:pt x="294132" y="2701290"/>
                  </a:cubicBezTo>
                  <a:cubicBezTo>
                    <a:pt x="837692" y="2196973"/>
                    <a:pt x="1687576" y="2229358"/>
                    <a:pt x="2325878" y="1846580"/>
                  </a:cubicBezTo>
                  <a:cubicBezTo>
                    <a:pt x="2974086" y="1457071"/>
                    <a:pt x="3308731" y="701294"/>
                    <a:pt x="3941699" y="287274"/>
                  </a:cubicBezTo>
                  <a:cubicBezTo>
                    <a:pt x="4140581" y="157353"/>
                    <a:pt x="4356481" y="68834"/>
                    <a:pt x="45806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294" y="63500"/>
              <a:ext cx="5351272" cy="1800860"/>
            </a:xfrm>
            <a:custGeom>
              <a:avLst/>
              <a:gdLst/>
              <a:ahLst/>
              <a:cxnLst/>
              <a:rect l="l" t="t" r="r" b="b"/>
              <a:pathLst>
                <a:path w="5351272" h="1800860">
                  <a:moveTo>
                    <a:pt x="0" y="0"/>
                  </a:moveTo>
                  <a:lnTo>
                    <a:pt x="0" y="1800860"/>
                  </a:lnTo>
                  <a:cubicBezTo>
                    <a:pt x="818896" y="1557147"/>
                    <a:pt x="1715008" y="1544701"/>
                    <a:pt x="2458085" y="1137412"/>
                  </a:cubicBezTo>
                  <a:cubicBezTo>
                    <a:pt x="2761996" y="971042"/>
                    <a:pt x="3028442" y="743458"/>
                    <a:pt x="3356102" y="622554"/>
                  </a:cubicBezTo>
                  <a:cubicBezTo>
                    <a:pt x="3863467" y="434848"/>
                    <a:pt x="4443984" y="531495"/>
                    <a:pt x="4930648" y="299974"/>
                  </a:cubicBezTo>
                  <a:cubicBezTo>
                    <a:pt x="5091684" y="223520"/>
                    <a:pt x="5227574" y="117983"/>
                    <a:pt x="53512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66294" y="63500"/>
              <a:ext cx="5057267" cy="1183132"/>
            </a:xfrm>
            <a:custGeom>
              <a:avLst/>
              <a:gdLst/>
              <a:ahLst/>
              <a:cxnLst/>
              <a:rect l="l" t="t" r="r" b="b"/>
              <a:pathLst>
                <a:path w="5057267" h="1183132">
                  <a:moveTo>
                    <a:pt x="0" y="0"/>
                  </a:moveTo>
                  <a:lnTo>
                    <a:pt x="0" y="1183132"/>
                  </a:lnTo>
                  <a:cubicBezTo>
                    <a:pt x="186690" y="1096899"/>
                    <a:pt x="370078" y="1005332"/>
                    <a:pt x="550164" y="908431"/>
                  </a:cubicBezTo>
                  <a:cubicBezTo>
                    <a:pt x="906526" y="716026"/>
                    <a:pt x="1259078" y="499618"/>
                    <a:pt x="1660652" y="407543"/>
                  </a:cubicBezTo>
                  <a:cubicBezTo>
                    <a:pt x="2239772" y="274320"/>
                    <a:pt x="2826385" y="418338"/>
                    <a:pt x="3415538" y="399034"/>
                  </a:cubicBezTo>
                  <a:cubicBezTo>
                    <a:pt x="3982974" y="379730"/>
                    <a:pt x="4523740" y="211836"/>
                    <a:pt x="5057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E3679145-C754-0112-55FC-03D5D469467E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Aineisto (Google) 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8E2490C-F342-C07F-A397-1D8AA5C7A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25" y="3179920"/>
            <a:ext cx="4348559" cy="560351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E5A4683-79CC-BBDB-81E2-7A07573DD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457" y="3179920"/>
            <a:ext cx="3580343" cy="616483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3D8D042-2DD1-B3DB-EFEF-B1768231C7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012" y="3207134"/>
            <a:ext cx="4006578" cy="597496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6CA29129-12FF-B67E-2E3F-01B02C8C38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688" y="3207134"/>
            <a:ext cx="4006578" cy="59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45244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Etätyö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4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Yleisö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645D81D-6F35-DAD8-15BD-94AFFC72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65" y="2705100"/>
            <a:ext cx="3987583" cy="681307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8C28FB2-81AA-FD3E-754E-36C76EE8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98038"/>
            <a:ext cx="7357000" cy="3366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2DDFE5C-FDBF-28DA-1A51-51915C83E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7003571"/>
            <a:ext cx="9762561" cy="251460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00CDC745-3C1D-D33A-BD8E-69DBE0D0F51F}"/>
              </a:ext>
            </a:extLst>
          </p:cNvPr>
          <p:cNvSpPr txBox="1"/>
          <p:nvPr/>
        </p:nvSpPr>
        <p:spPr>
          <a:xfrm>
            <a:off x="5713260" y="6599122"/>
            <a:ext cx="946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235020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229600" y="2324100"/>
            <a:ext cx="8392516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5. </a:t>
            </a:r>
          </a:p>
          <a:p>
            <a:pPr algn="l">
              <a:lnSpc>
                <a:spcPts val="12600"/>
              </a:lnSpc>
            </a:pPr>
            <a:r>
              <a:rPr lang="en-US" sz="10500" err="1">
                <a:solidFill>
                  <a:srgbClr val="FFFFFF"/>
                </a:solidFill>
                <a:latin typeface="Supera Gothic 1"/>
              </a:rPr>
              <a:t>Kansainvälinen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88547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438" y="-63503"/>
            <a:ext cx="7524169" cy="9385297"/>
          </a:xfrm>
          <a:custGeom>
            <a:avLst/>
            <a:gdLst/>
            <a:ahLst/>
            <a:cxnLst/>
            <a:rect l="l" t="t" r="r" b="b"/>
            <a:pathLst>
              <a:path w="7524169" h="9385297">
                <a:moveTo>
                  <a:pt x="0" y="0"/>
                </a:moveTo>
                <a:lnTo>
                  <a:pt x="7524169" y="0"/>
                </a:lnTo>
                <a:lnTo>
                  <a:pt x="7524169" y="9385297"/>
                </a:lnTo>
                <a:lnTo>
                  <a:pt x="0" y="938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781614" y="3317586"/>
            <a:ext cx="6216425" cy="46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4055</a:t>
            </a:r>
          </a:p>
          <a:p>
            <a:pPr algn="ctr">
              <a:lnSpc>
                <a:spcPts val="5499"/>
              </a:lnSpc>
            </a:pPr>
            <a:endParaRPr lang="en-US" sz="9999">
              <a:solidFill>
                <a:srgbClr val="000000"/>
              </a:solidFill>
              <a:latin typeface="Supera Gothic 1"/>
            </a:endParaRPr>
          </a:p>
          <a:p>
            <a:pPr algn="ctr">
              <a:lnSpc>
                <a:spcPts val="5499"/>
              </a:lnSpc>
            </a:pPr>
            <a:r>
              <a:rPr lang="en-US" sz="2199" err="1">
                <a:solidFill>
                  <a:srgbClr val="000000"/>
                </a:solidFill>
                <a:latin typeface="Supera Gothic 2"/>
              </a:rPr>
              <a:t>Klikit</a:t>
            </a:r>
            <a:endParaRPr lang="en-US" sz="2199">
              <a:solidFill>
                <a:srgbClr val="000000"/>
              </a:solidFill>
              <a:latin typeface="Supera Gothic 2"/>
            </a:endParaRPr>
          </a:p>
          <a:p>
            <a:pPr algn="ctr">
              <a:lnSpc>
                <a:spcPts val="1903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309 170</a:t>
            </a:r>
          </a:p>
          <a:p>
            <a:pPr algn="ctr">
              <a:lnSpc>
                <a:spcPts val="1099"/>
              </a:lnSpc>
            </a:pPr>
            <a:r>
              <a:rPr lang="en-US" sz="2199">
                <a:solidFill>
                  <a:srgbClr val="000000"/>
                </a:solidFill>
                <a:latin typeface="Supera Gothic 2"/>
              </a:rPr>
              <a:t>Näyttömäärät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89021" y="4346839"/>
            <a:ext cx="476237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10000">
                <a:solidFill>
                  <a:srgbClr val="000000"/>
                </a:solidFill>
                <a:latin typeface="Supera Gothic 1"/>
              </a:rPr>
              <a:t>1,31</a:t>
            </a:r>
          </a:p>
          <a:p>
            <a:pPr algn="l">
              <a:lnSpc>
                <a:spcPts val="5499"/>
              </a:lnSpc>
            </a:pPr>
            <a:endParaRPr lang="en-US" sz="10000">
              <a:solidFill>
                <a:srgbClr val="000000"/>
              </a:solidFill>
              <a:latin typeface="Supera Gothic 1"/>
            </a:endParaRPr>
          </a:p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Supera Gothic 2"/>
              </a:rPr>
              <a:t>CTR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3279"/>
            <a:ext cx="4353201" cy="35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>
                <a:solidFill>
                  <a:srgbClr val="000000"/>
                </a:solidFill>
                <a:latin typeface="Supera Gothic 1"/>
              </a:rPr>
              <a:t>Lorem Ipsum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34223" cy="78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083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9575054" cy="3213097"/>
            <a:chOff x="0" y="0"/>
            <a:chExt cx="9575051" cy="32131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5633593" cy="3086100"/>
            </a:xfrm>
            <a:custGeom>
              <a:avLst/>
              <a:gdLst/>
              <a:ahLst/>
              <a:cxnLst/>
              <a:rect l="l" t="t" r="r" b="b"/>
              <a:pathLst>
                <a:path w="5633593" h="3086100">
                  <a:moveTo>
                    <a:pt x="0" y="0"/>
                  </a:moveTo>
                  <a:lnTo>
                    <a:pt x="0" y="3086100"/>
                  </a:lnTo>
                  <a:lnTo>
                    <a:pt x="5633593" y="3086100"/>
                  </a:lnTo>
                  <a:lnTo>
                    <a:pt x="563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2521" y="63500"/>
              <a:ext cx="7629017" cy="1013841"/>
            </a:xfrm>
            <a:custGeom>
              <a:avLst/>
              <a:gdLst/>
              <a:ahLst/>
              <a:cxnLst/>
              <a:rect l="l" t="t" r="r" b="b"/>
              <a:pathLst>
                <a:path w="7629017" h="1013841">
                  <a:moveTo>
                    <a:pt x="0" y="0"/>
                  </a:moveTo>
                  <a:lnTo>
                    <a:pt x="7629017" y="0"/>
                  </a:lnTo>
                  <a:lnTo>
                    <a:pt x="7629017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294" y="63500"/>
              <a:ext cx="4580636" cy="3057017"/>
            </a:xfrm>
            <a:custGeom>
              <a:avLst/>
              <a:gdLst/>
              <a:ahLst/>
              <a:cxnLst/>
              <a:rect l="l" t="t" r="r" b="b"/>
              <a:pathLst>
                <a:path w="4580636" h="3057017">
                  <a:moveTo>
                    <a:pt x="0" y="0"/>
                  </a:moveTo>
                  <a:lnTo>
                    <a:pt x="0" y="3057017"/>
                  </a:lnTo>
                  <a:cubicBezTo>
                    <a:pt x="87503" y="2929763"/>
                    <a:pt x="180086" y="2806573"/>
                    <a:pt x="294132" y="2701290"/>
                  </a:cubicBezTo>
                  <a:cubicBezTo>
                    <a:pt x="837692" y="2196973"/>
                    <a:pt x="1687576" y="2229358"/>
                    <a:pt x="2325878" y="1846580"/>
                  </a:cubicBezTo>
                  <a:cubicBezTo>
                    <a:pt x="2974086" y="1457071"/>
                    <a:pt x="3308731" y="701294"/>
                    <a:pt x="3941699" y="287274"/>
                  </a:cubicBezTo>
                  <a:cubicBezTo>
                    <a:pt x="4140581" y="157353"/>
                    <a:pt x="4356481" y="68834"/>
                    <a:pt x="45806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294" y="63500"/>
              <a:ext cx="5351272" cy="1800860"/>
            </a:xfrm>
            <a:custGeom>
              <a:avLst/>
              <a:gdLst/>
              <a:ahLst/>
              <a:cxnLst/>
              <a:rect l="l" t="t" r="r" b="b"/>
              <a:pathLst>
                <a:path w="5351272" h="1800860">
                  <a:moveTo>
                    <a:pt x="0" y="0"/>
                  </a:moveTo>
                  <a:lnTo>
                    <a:pt x="0" y="1800860"/>
                  </a:lnTo>
                  <a:cubicBezTo>
                    <a:pt x="818896" y="1557147"/>
                    <a:pt x="1715008" y="1544701"/>
                    <a:pt x="2458085" y="1137412"/>
                  </a:cubicBezTo>
                  <a:cubicBezTo>
                    <a:pt x="2761996" y="971042"/>
                    <a:pt x="3028442" y="743458"/>
                    <a:pt x="3356102" y="622554"/>
                  </a:cubicBezTo>
                  <a:cubicBezTo>
                    <a:pt x="3863467" y="434848"/>
                    <a:pt x="4443984" y="531495"/>
                    <a:pt x="4930648" y="299974"/>
                  </a:cubicBezTo>
                  <a:cubicBezTo>
                    <a:pt x="5091684" y="223520"/>
                    <a:pt x="5227574" y="117983"/>
                    <a:pt x="53512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66294" y="63500"/>
              <a:ext cx="5057267" cy="1183132"/>
            </a:xfrm>
            <a:custGeom>
              <a:avLst/>
              <a:gdLst/>
              <a:ahLst/>
              <a:cxnLst/>
              <a:rect l="l" t="t" r="r" b="b"/>
              <a:pathLst>
                <a:path w="5057267" h="1183132">
                  <a:moveTo>
                    <a:pt x="0" y="0"/>
                  </a:moveTo>
                  <a:lnTo>
                    <a:pt x="0" y="1183132"/>
                  </a:lnTo>
                  <a:cubicBezTo>
                    <a:pt x="186690" y="1096899"/>
                    <a:pt x="370078" y="1005332"/>
                    <a:pt x="550164" y="908431"/>
                  </a:cubicBezTo>
                  <a:cubicBezTo>
                    <a:pt x="906526" y="716026"/>
                    <a:pt x="1259078" y="499618"/>
                    <a:pt x="1660652" y="407543"/>
                  </a:cubicBezTo>
                  <a:cubicBezTo>
                    <a:pt x="2239772" y="274320"/>
                    <a:pt x="2826385" y="418338"/>
                    <a:pt x="3415538" y="399034"/>
                  </a:cubicBezTo>
                  <a:cubicBezTo>
                    <a:pt x="3982974" y="379730"/>
                    <a:pt x="4523740" y="211836"/>
                    <a:pt x="5057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8" name="Kuva 7">
            <a:extLst>
              <a:ext uri="{FF2B5EF4-FFF2-40B4-BE49-F238E27FC236}">
                <a16:creationId xmlns:a16="http://schemas.microsoft.com/office/drawing/2014/main" id="{0ECD6DD3-7BA1-3FF6-D9B8-C93327D3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50" y="1686438"/>
            <a:ext cx="12708575" cy="75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106" y="0"/>
            <a:ext cx="9575054" cy="3213097"/>
            <a:chOff x="0" y="0"/>
            <a:chExt cx="9575051" cy="32131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5633593" cy="3086100"/>
            </a:xfrm>
            <a:custGeom>
              <a:avLst/>
              <a:gdLst/>
              <a:ahLst/>
              <a:cxnLst/>
              <a:rect l="l" t="t" r="r" b="b"/>
              <a:pathLst>
                <a:path w="5633593" h="3086100">
                  <a:moveTo>
                    <a:pt x="0" y="0"/>
                  </a:moveTo>
                  <a:lnTo>
                    <a:pt x="0" y="3086100"/>
                  </a:lnTo>
                  <a:lnTo>
                    <a:pt x="5633593" y="3086100"/>
                  </a:lnTo>
                  <a:lnTo>
                    <a:pt x="563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2521" y="63500"/>
              <a:ext cx="7629017" cy="1013841"/>
            </a:xfrm>
            <a:custGeom>
              <a:avLst/>
              <a:gdLst/>
              <a:ahLst/>
              <a:cxnLst/>
              <a:rect l="l" t="t" r="r" b="b"/>
              <a:pathLst>
                <a:path w="7629017" h="1013841">
                  <a:moveTo>
                    <a:pt x="0" y="0"/>
                  </a:moveTo>
                  <a:lnTo>
                    <a:pt x="7629017" y="0"/>
                  </a:lnTo>
                  <a:lnTo>
                    <a:pt x="7629017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294" y="63500"/>
              <a:ext cx="4580636" cy="3057017"/>
            </a:xfrm>
            <a:custGeom>
              <a:avLst/>
              <a:gdLst/>
              <a:ahLst/>
              <a:cxnLst/>
              <a:rect l="l" t="t" r="r" b="b"/>
              <a:pathLst>
                <a:path w="4580636" h="3057017">
                  <a:moveTo>
                    <a:pt x="0" y="0"/>
                  </a:moveTo>
                  <a:lnTo>
                    <a:pt x="0" y="3057017"/>
                  </a:lnTo>
                  <a:cubicBezTo>
                    <a:pt x="87503" y="2929763"/>
                    <a:pt x="180086" y="2806573"/>
                    <a:pt x="294132" y="2701290"/>
                  </a:cubicBezTo>
                  <a:cubicBezTo>
                    <a:pt x="837692" y="2196973"/>
                    <a:pt x="1687576" y="2229358"/>
                    <a:pt x="2325878" y="1846580"/>
                  </a:cubicBezTo>
                  <a:cubicBezTo>
                    <a:pt x="2974086" y="1457071"/>
                    <a:pt x="3308731" y="701294"/>
                    <a:pt x="3941699" y="287274"/>
                  </a:cubicBezTo>
                  <a:cubicBezTo>
                    <a:pt x="4140581" y="157353"/>
                    <a:pt x="4356481" y="68834"/>
                    <a:pt x="45806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294" y="63500"/>
              <a:ext cx="5351272" cy="1800860"/>
            </a:xfrm>
            <a:custGeom>
              <a:avLst/>
              <a:gdLst/>
              <a:ahLst/>
              <a:cxnLst/>
              <a:rect l="l" t="t" r="r" b="b"/>
              <a:pathLst>
                <a:path w="5351272" h="1800860">
                  <a:moveTo>
                    <a:pt x="0" y="0"/>
                  </a:moveTo>
                  <a:lnTo>
                    <a:pt x="0" y="1800860"/>
                  </a:lnTo>
                  <a:cubicBezTo>
                    <a:pt x="818896" y="1557147"/>
                    <a:pt x="1715008" y="1544701"/>
                    <a:pt x="2458085" y="1137412"/>
                  </a:cubicBezTo>
                  <a:cubicBezTo>
                    <a:pt x="2761996" y="971042"/>
                    <a:pt x="3028442" y="743458"/>
                    <a:pt x="3356102" y="622554"/>
                  </a:cubicBezTo>
                  <a:cubicBezTo>
                    <a:pt x="3863467" y="434848"/>
                    <a:pt x="4443984" y="531495"/>
                    <a:pt x="4930648" y="299974"/>
                  </a:cubicBezTo>
                  <a:cubicBezTo>
                    <a:pt x="5091684" y="223520"/>
                    <a:pt x="5227574" y="117983"/>
                    <a:pt x="53512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66294" y="63500"/>
              <a:ext cx="5057267" cy="1183132"/>
            </a:xfrm>
            <a:custGeom>
              <a:avLst/>
              <a:gdLst/>
              <a:ahLst/>
              <a:cxnLst/>
              <a:rect l="l" t="t" r="r" b="b"/>
              <a:pathLst>
                <a:path w="5057267" h="1183132">
                  <a:moveTo>
                    <a:pt x="0" y="0"/>
                  </a:moveTo>
                  <a:lnTo>
                    <a:pt x="0" y="1183132"/>
                  </a:lnTo>
                  <a:cubicBezTo>
                    <a:pt x="186690" y="1096899"/>
                    <a:pt x="370078" y="1005332"/>
                    <a:pt x="550164" y="908431"/>
                  </a:cubicBezTo>
                  <a:cubicBezTo>
                    <a:pt x="906526" y="716026"/>
                    <a:pt x="1259078" y="499618"/>
                    <a:pt x="1660652" y="407543"/>
                  </a:cubicBezTo>
                  <a:cubicBezTo>
                    <a:pt x="2239772" y="274320"/>
                    <a:pt x="2826385" y="418338"/>
                    <a:pt x="3415538" y="399034"/>
                  </a:cubicBezTo>
                  <a:cubicBezTo>
                    <a:pt x="3982974" y="379730"/>
                    <a:pt x="4523740" y="211836"/>
                    <a:pt x="5057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E3679145-C754-0112-55FC-03D5D469467E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Aineisto (</a:t>
            </a:r>
            <a:r>
              <a:rPr lang="fi-FI" sz="9600" err="1"/>
              <a:t>Adfrom</a:t>
            </a:r>
            <a:r>
              <a:rPr lang="fi-FI" sz="9600"/>
              <a:t>) 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FEB380A-B4DC-BC45-18B8-F942AF9091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2" y="2915952"/>
            <a:ext cx="2704618" cy="546369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9DA7DFF-BD4B-D4A1-7258-347DFA9D8D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814" y="2960096"/>
            <a:ext cx="2715822" cy="544987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AED2183-51BA-7071-7854-EC016CA8E3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656621"/>
            <a:ext cx="3298072" cy="275334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63147BF-7472-C816-2FCD-AECD1B387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324" y="2960096"/>
            <a:ext cx="7733930" cy="246623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AA27014-010A-1635-04FE-A5BA1B080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377" y="6093785"/>
            <a:ext cx="7382180" cy="23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5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9575054" cy="3213097"/>
            <a:chOff x="0" y="0"/>
            <a:chExt cx="9575051" cy="32131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5633593" cy="3086100"/>
            </a:xfrm>
            <a:custGeom>
              <a:avLst/>
              <a:gdLst/>
              <a:ahLst/>
              <a:cxnLst/>
              <a:rect l="l" t="t" r="r" b="b"/>
              <a:pathLst>
                <a:path w="5633593" h="3086100">
                  <a:moveTo>
                    <a:pt x="0" y="0"/>
                  </a:moveTo>
                  <a:lnTo>
                    <a:pt x="0" y="3086100"/>
                  </a:lnTo>
                  <a:lnTo>
                    <a:pt x="5633593" y="3086100"/>
                  </a:lnTo>
                  <a:lnTo>
                    <a:pt x="563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2521" y="63500"/>
              <a:ext cx="7629017" cy="1013841"/>
            </a:xfrm>
            <a:custGeom>
              <a:avLst/>
              <a:gdLst/>
              <a:ahLst/>
              <a:cxnLst/>
              <a:rect l="l" t="t" r="r" b="b"/>
              <a:pathLst>
                <a:path w="7629017" h="1013841">
                  <a:moveTo>
                    <a:pt x="0" y="0"/>
                  </a:moveTo>
                  <a:lnTo>
                    <a:pt x="7629017" y="0"/>
                  </a:lnTo>
                  <a:lnTo>
                    <a:pt x="7629017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294" y="63500"/>
              <a:ext cx="4580636" cy="3057017"/>
            </a:xfrm>
            <a:custGeom>
              <a:avLst/>
              <a:gdLst/>
              <a:ahLst/>
              <a:cxnLst/>
              <a:rect l="l" t="t" r="r" b="b"/>
              <a:pathLst>
                <a:path w="4580636" h="3057017">
                  <a:moveTo>
                    <a:pt x="0" y="0"/>
                  </a:moveTo>
                  <a:lnTo>
                    <a:pt x="0" y="3057017"/>
                  </a:lnTo>
                  <a:cubicBezTo>
                    <a:pt x="87503" y="2929763"/>
                    <a:pt x="180086" y="2806573"/>
                    <a:pt x="294132" y="2701290"/>
                  </a:cubicBezTo>
                  <a:cubicBezTo>
                    <a:pt x="837692" y="2196973"/>
                    <a:pt x="1687576" y="2229358"/>
                    <a:pt x="2325878" y="1846580"/>
                  </a:cubicBezTo>
                  <a:cubicBezTo>
                    <a:pt x="2974086" y="1457071"/>
                    <a:pt x="3308731" y="701294"/>
                    <a:pt x="3941699" y="287274"/>
                  </a:cubicBezTo>
                  <a:cubicBezTo>
                    <a:pt x="4140581" y="157353"/>
                    <a:pt x="4356481" y="68834"/>
                    <a:pt x="45806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294" y="63500"/>
              <a:ext cx="5351272" cy="1800860"/>
            </a:xfrm>
            <a:custGeom>
              <a:avLst/>
              <a:gdLst/>
              <a:ahLst/>
              <a:cxnLst/>
              <a:rect l="l" t="t" r="r" b="b"/>
              <a:pathLst>
                <a:path w="5351272" h="1800860">
                  <a:moveTo>
                    <a:pt x="0" y="0"/>
                  </a:moveTo>
                  <a:lnTo>
                    <a:pt x="0" y="1800860"/>
                  </a:lnTo>
                  <a:cubicBezTo>
                    <a:pt x="818896" y="1557147"/>
                    <a:pt x="1715008" y="1544701"/>
                    <a:pt x="2458085" y="1137412"/>
                  </a:cubicBezTo>
                  <a:cubicBezTo>
                    <a:pt x="2761996" y="971042"/>
                    <a:pt x="3028442" y="743458"/>
                    <a:pt x="3356102" y="622554"/>
                  </a:cubicBezTo>
                  <a:cubicBezTo>
                    <a:pt x="3863467" y="434848"/>
                    <a:pt x="4443984" y="531495"/>
                    <a:pt x="4930648" y="299974"/>
                  </a:cubicBezTo>
                  <a:cubicBezTo>
                    <a:pt x="5091684" y="223520"/>
                    <a:pt x="5227574" y="117983"/>
                    <a:pt x="53512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66294" y="63500"/>
              <a:ext cx="5057267" cy="1183132"/>
            </a:xfrm>
            <a:custGeom>
              <a:avLst/>
              <a:gdLst/>
              <a:ahLst/>
              <a:cxnLst/>
              <a:rect l="l" t="t" r="r" b="b"/>
              <a:pathLst>
                <a:path w="5057267" h="1183132">
                  <a:moveTo>
                    <a:pt x="0" y="0"/>
                  </a:moveTo>
                  <a:lnTo>
                    <a:pt x="0" y="1183132"/>
                  </a:lnTo>
                  <a:cubicBezTo>
                    <a:pt x="186690" y="1096899"/>
                    <a:pt x="370078" y="1005332"/>
                    <a:pt x="550164" y="908431"/>
                  </a:cubicBezTo>
                  <a:cubicBezTo>
                    <a:pt x="906526" y="716026"/>
                    <a:pt x="1259078" y="499618"/>
                    <a:pt x="1660652" y="407543"/>
                  </a:cubicBezTo>
                  <a:cubicBezTo>
                    <a:pt x="2239772" y="274320"/>
                    <a:pt x="2826385" y="418338"/>
                    <a:pt x="3415538" y="399034"/>
                  </a:cubicBezTo>
                  <a:cubicBezTo>
                    <a:pt x="3982974" y="379730"/>
                    <a:pt x="4523740" y="211836"/>
                    <a:pt x="5057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13DDC6C0-EC52-E5C5-1CB4-8C9A1606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19" y="1464103"/>
            <a:ext cx="10576915" cy="569870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668299A-2488-F3DA-BE0D-0779CE44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19" y="7505700"/>
            <a:ext cx="129417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0973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Kansainvälinen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082" y="1444733"/>
            <a:ext cx="4617544" cy="75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9" err="1">
                <a:solidFill>
                  <a:srgbClr val="000000"/>
                </a:solidFill>
                <a:latin typeface="Supera Gothic 1"/>
              </a:rPr>
              <a:t>Adfrom</a:t>
            </a:r>
            <a:endParaRPr lang="en-US" sz="4499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512B03-C80D-39B3-BEAC-BFF0E7C2A382}"/>
              </a:ext>
            </a:extLst>
          </p:cNvPr>
          <p:cNvSpPr txBox="1"/>
          <p:nvPr/>
        </p:nvSpPr>
        <p:spPr>
          <a:xfrm>
            <a:off x="1630312" y="2822967"/>
            <a:ext cx="97996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Ohjelmallinen mainonta kohdennettu </a:t>
            </a:r>
            <a:r>
              <a:rPr lang="fi-FI" sz="2800" err="1"/>
              <a:t>Munchenin</a:t>
            </a:r>
            <a:r>
              <a:rPr lang="fi-FI" sz="2800"/>
              <a:t> alueelle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Datakohdennuksina: Kiinnostunut etätöistä, Kiinnostunut talviurheilusta &amp; Suomalaisia </a:t>
            </a:r>
            <a:r>
              <a:rPr lang="fi-FI" sz="2800" err="1"/>
              <a:t>Munchenissä</a:t>
            </a:r>
            <a:r>
              <a:rPr lang="fi-FI" sz="2800"/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CTR todella korkea 1,31% (aiempi kevät kampanja CTR 0,65%)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Kampanja kerää hurjasti näyttöjä kohderyhmältä. Korkea klikkiprosentti osoittaa myös, että mainokset kiinnostaa ihmisiä</a:t>
            </a:r>
          </a:p>
        </p:txBody>
      </p:sp>
    </p:spTree>
    <p:extLst>
      <p:ext uri="{BB962C8B-B14F-4D97-AF65-F5344CB8AC3E}">
        <p14:creationId xmlns:p14="http://schemas.microsoft.com/office/powerpoint/2010/main" val="257213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9144000" y="2610136"/>
            <a:ext cx="76962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 err="1">
                <a:solidFill>
                  <a:srgbClr val="FFFFFF"/>
                </a:solidFill>
                <a:latin typeface="Supera Gothic 1"/>
              </a:rPr>
              <a:t>Havainnot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078860" cy="5504831"/>
            <a:chOff x="0" y="0"/>
            <a:chExt cx="2078863" cy="5504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8863" cy="5504815"/>
            </a:xfrm>
            <a:custGeom>
              <a:avLst/>
              <a:gdLst/>
              <a:ahLst/>
              <a:cxnLst/>
              <a:rect l="l" t="t" r="r" b="b"/>
              <a:pathLst>
                <a:path w="2078863" h="5504815">
                  <a:moveTo>
                    <a:pt x="0" y="0"/>
                  </a:moveTo>
                  <a:lnTo>
                    <a:pt x="0" y="5504815"/>
                  </a:lnTo>
                  <a:lnTo>
                    <a:pt x="2078863" y="5504815"/>
                  </a:lnTo>
                  <a:lnTo>
                    <a:pt x="2078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623255" y="642728"/>
            <a:ext cx="4728239" cy="9707775"/>
            <a:chOff x="0" y="0"/>
            <a:chExt cx="4728248" cy="9707766"/>
          </a:xfrm>
        </p:grpSpPr>
        <p:sp>
          <p:nvSpPr>
            <p:cNvPr id="5" name="Freeform 5"/>
            <p:cNvSpPr/>
            <p:nvPr/>
          </p:nvSpPr>
          <p:spPr>
            <a:xfrm>
              <a:off x="2850642" y="63500"/>
              <a:ext cx="1814068" cy="9580753"/>
            </a:xfrm>
            <a:custGeom>
              <a:avLst/>
              <a:gdLst/>
              <a:ahLst/>
              <a:cxnLst/>
              <a:rect l="l" t="t" r="r" b="b"/>
              <a:pathLst>
                <a:path w="1814068" h="9580753">
                  <a:moveTo>
                    <a:pt x="0" y="0"/>
                  </a:moveTo>
                  <a:lnTo>
                    <a:pt x="0" y="9580753"/>
                  </a:lnTo>
                  <a:lnTo>
                    <a:pt x="1814068" y="9580753"/>
                  </a:lnTo>
                  <a:lnTo>
                    <a:pt x="181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60271" y="6015101"/>
              <a:ext cx="2593213" cy="3629152"/>
            </a:xfrm>
            <a:custGeom>
              <a:avLst/>
              <a:gdLst/>
              <a:ahLst/>
              <a:cxnLst/>
              <a:rect l="l" t="t" r="r" b="b"/>
              <a:pathLst>
                <a:path w="2593213" h="3629152">
                  <a:moveTo>
                    <a:pt x="0" y="0"/>
                  </a:moveTo>
                  <a:lnTo>
                    <a:pt x="0" y="3629152"/>
                  </a:lnTo>
                  <a:lnTo>
                    <a:pt x="2593213" y="3629152"/>
                  </a:lnTo>
                  <a:lnTo>
                    <a:pt x="2593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926084" y="7714996"/>
              <a:ext cx="2593213" cy="1929257"/>
            </a:xfrm>
            <a:custGeom>
              <a:avLst/>
              <a:gdLst/>
              <a:ahLst/>
              <a:cxnLst/>
              <a:rect l="l" t="t" r="r" b="b"/>
              <a:pathLst>
                <a:path w="2593213" h="1929257">
                  <a:moveTo>
                    <a:pt x="0" y="0"/>
                  </a:moveTo>
                  <a:lnTo>
                    <a:pt x="0" y="1929257"/>
                  </a:lnTo>
                  <a:lnTo>
                    <a:pt x="2593213" y="1929257"/>
                  </a:lnTo>
                  <a:lnTo>
                    <a:pt x="2593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954532" y="7099300"/>
              <a:ext cx="3705860" cy="2544953"/>
            </a:xfrm>
            <a:custGeom>
              <a:avLst/>
              <a:gdLst/>
              <a:ahLst/>
              <a:cxnLst/>
              <a:rect l="l" t="t" r="r" b="b"/>
              <a:pathLst>
                <a:path w="3705860" h="2544953">
                  <a:moveTo>
                    <a:pt x="3705860" y="0"/>
                  </a:moveTo>
                  <a:cubicBezTo>
                    <a:pt x="3631184" y="108458"/>
                    <a:pt x="3552190" y="213360"/>
                    <a:pt x="3454908" y="303149"/>
                  </a:cubicBezTo>
                  <a:cubicBezTo>
                    <a:pt x="2987802" y="736854"/>
                    <a:pt x="2257425" y="708914"/>
                    <a:pt x="1708912" y="1038098"/>
                  </a:cubicBezTo>
                  <a:cubicBezTo>
                    <a:pt x="1151890" y="1372997"/>
                    <a:pt x="864235" y="2022856"/>
                    <a:pt x="320294" y="2378837"/>
                  </a:cubicBezTo>
                  <a:cubicBezTo>
                    <a:pt x="218186" y="2445639"/>
                    <a:pt x="110871" y="2499614"/>
                    <a:pt x="0" y="2544953"/>
                  </a:cubicBezTo>
                  <a:lnTo>
                    <a:pt x="3705860" y="2544953"/>
                  </a:lnTo>
                  <a:lnTo>
                    <a:pt x="370586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3670" y="8177276"/>
              <a:ext cx="4506722" cy="1466977"/>
            </a:xfrm>
            <a:custGeom>
              <a:avLst/>
              <a:gdLst/>
              <a:ahLst/>
              <a:cxnLst/>
              <a:rect l="l" t="t" r="r" b="b"/>
              <a:pathLst>
                <a:path w="4506722" h="1466977">
                  <a:moveTo>
                    <a:pt x="4506722" y="0"/>
                  </a:moveTo>
                  <a:cubicBezTo>
                    <a:pt x="3803523" y="209042"/>
                    <a:pt x="3034157" y="219964"/>
                    <a:pt x="2396109" y="569849"/>
                  </a:cubicBezTo>
                  <a:cubicBezTo>
                    <a:pt x="2134870" y="712978"/>
                    <a:pt x="1905889" y="908558"/>
                    <a:pt x="1624330" y="1012571"/>
                  </a:cubicBezTo>
                  <a:cubicBezTo>
                    <a:pt x="1188339" y="1173988"/>
                    <a:pt x="689483" y="1090802"/>
                    <a:pt x="271145" y="1289939"/>
                  </a:cubicBezTo>
                  <a:cubicBezTo>
                    <a:pt x="170815" y="1337691"/>
                    <a:pt x="81788" y="1398524"/>
                    <a:pt x="0" y="1466977"/>
                  </a:cubicBezTo>
                  <a:lnTo>
                    <a:pt x="4506722" y="1466977"/>
                  </a:lnTo>
                  <a:lnTo>
                    <a:pt x="4506722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28066" y="8708771"/>
              <a:ext cx="4132326" cy="935482"/>
            </a:xfrm>
            <a:custGeom>
              <a:avLst/>
              <a:gdLst/>
              <a:ahLst/>
              <a:cxnLst/>
              <a:rect l="l" t="t" r="r" b="b"/>
              <a:pathLst>
                <a:path w="4132326" h="935482">
                  <a:moveTo>
                    <a:pt x="4132326" y="0"/>
                  </a:moveTo>
                  <a:cubicBezTo>
                    <a:pt x="3972560" y="73914"/>
                    <a:pt x="3815588" y="152273"/>
                    <a:pt x="3661410" y="235331"/>
                  </a:cubicBezTo>
                  <a:cubicBezTo>
                    <a:pt x="3355213" y="400812"/>
                    <a:pt x="3052191" y="586867"/>
                    <a:pt x="2707005" y="665988"/>
                  </a:cubicBezTo>
                  <a:cubicBezTo>
                    <a:pt x="2546096" y="703072"/>
                    <a:pt x="2384552" y="715137"/>
                    <a:pt x="2222500" y="715137"/>
                  </a:cubicBezTo>
                  <a:cubicBezTo>
                    <a:pt x="1915795" y="715137"/>
                    <a:pt x="1607312" y="671830"/>
                    <a:pt x="1297813" y="671830"/>
                  </a:cubicBezTo>
                  <a:cubicBezTo>
                    <a:pt x="1264920" y="671830"/>
                    <a:pt x="1231900" y="672338"/>
                    <a:pt x="1199007" y="673354"/>
                  </a:cubicBezTo>
                  <a:cubicBezTo>
                    <a:pt x="786257" y="687451"/>
                    <a:pt x="390017" y="792988"/>
                    <a:pt x="0" y="935482"/>
                  </a:cubicBezTo>
                  <a:lnTo>
                    <a:pt x="4132326" y="935482"/>
                  </a:lnTo>
                  <a:lnTo>
                    <a:pt x="4132326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72111" y="913415"/>
            <a:ext cx="464068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800" err="1">
                <a:solidFill>
                  <a:srgbClr val="000000"/>
                </a:solidFill>
                <a:latin typeface="Supera Gothic 1"/>
              </a:rPr>
              <a:t>Kampanjakooste</a:t>
            </a:r>
            <a:endParaRPr lang="en-US" sz="2800">
              <a:solidFill>
                <a:srgbClr val="000000"/>
              </a:solidFill>
              <a:latin typeface="Supera Gothic 1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95EFBDE-6431-6225-DD3D-89752E8FC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45103"/>
              </p:ext>
            </p:extLst>
          </p:nvPr>
        </p:nvGraphicFramePr>
        <p:xfrm>
          <a:off x="872111" y="1480075"/>
          <a:ext cx="12705806" cy="753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454">
                  <a:extLst>
                    <a:ext uri="{9D8B030D-6E8A-4147-A177-3AD203B41FA5}">
                      <a16:colId xmlns:a16="http://schemas.microsoft.com/office/drawing/2014/main" val="3439973186"/>
                    </a:ext>
                  </a:extLst>
                </a:gridCol>
                <a:gridCol w="1797424">
                  <a:extLst>
                    <a:ext uri="{9D8B030D-6E8A-4147-A177-3AD203B41FA5}">
                      <a16:colId xmlns:a16="http://schemas.microsoft.com/office/drawing/2014/main" val="2235148530"/>
                    </a:ext>
                  </a:extLst>
                </a:gridCol>
                <a:gridCol w="1507852">
                  <a:extLst>
                    <a:ext uri="{9D8B030D-6E8A-4147-A177-3AD203B41FA5}">
                      <a16:colId xmlns:a16="http://schemas.microsoft.com/office/drawing/2014/main" val="1938709917"/>
                    </a:ext>
                  </a:extLst>
                </a:gridCol>
                <a:gridCol w="1615024">
                  <a:extLst>
                    <a:ext uri="{9D8B030D-6E8A-4147-A177-3AD203B41FA5}">
                      <a16:colId xmlns:a16="http://schemas.microsoft.com/office/drawing/2014/main" val="3486554335"/>
                    </a:ext>
                  </a:extLst>
                </a:gridCol>
                <a:gridCol w="1694894">
                  <a:extLst>
                    <a:ext uri="{9D8B030D-6E8A-4147-A177-3AD203B41FA5}">
                      <a16:colId xmlns:a16="http://schemas.microsoft.com/office/drawing/2014/main" val="1740226626"/>
                    </a:ext>
                  </a:extLst>
                </a:gridCol>
                <a:gridCol w="1478214">
                  <a:extLst>
                    <a:ext uri="{9D8B030D-6E8A-4147-A177-3AD203B41FA5}">
                      <a16:colId xmlns:a16="http://schemas.microsoft.com/office/drawing/2014/main" val="2260822681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val="841128543"/>
                    </a:ext>
                  </a:extLst>
                </a:gridCol>
              </a:tblGrid>
              <a:tr h="891320">
                <a:tc>
                  <a:txBody>
                    <a:bodyPr/>
                    <a:lstStyle/>
                    <a:p>
                      <a:r>
                        <a:rPr lang="fi-FI" sz="2400"/>
                        <a:t>Kampanja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Kattavuus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Klikit (linkki)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CTR %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CPC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CPM 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Hinta</a:t>
                      </a:r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38824"/>
                  </a:ext>
                </a:extLst>
              </a:tr>
              <a:tr h="710405">
                <a:tc>
                  <a:txBody>
                    <a:bodyPr/>
                    <a:lstStyle/>
                    <a:p>
                      <a:r>
                        <a:rPr lang="fi-FI" sz="2400"/>
                        <a:t>Kilpailu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207 606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10 248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1,59%</a:t>
                      </a:r>
                    </a:p>
                    <a:p>
                      <a:pPr fontAlgn="t"/>
                      <a:endParaRPr lang="fi-FI" sz="2400" b="0" i="0" u="none" strike="noStrike" cap="non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0,27 €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4,25 €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2 748,84 €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19739"/>
                  </a:ext>
                </a:extLst>
              </a:tr>
              <a:tr h="1096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2400"/>
                        <a:t>Muuttajatarinat</a:t>
                      </a:r>
                    </a:p>
                    <a:p>
                      <a:r>
                        <a:rPr lang="fi-FI" sz="2400"/>
                        <a:t>(REMA)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34 409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2 178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2,12%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0,18 €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3,88 €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400 €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44385"/>
                  </a:ext>
                </a:extLst>
              </a:tr>
              <a:tr h="864841">
                <a:tc>
                  <a:txBody>
                    <a:bodyPr/>
                    <a:lstStyle/>
                    <a:p>
                      <a:r>
                        <a:rPr lang="fi-FI" sz="2400"/>
                        <a:t>Muuttajatarinat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107 137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5 663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2,11%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0,15 €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3,88 €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1 040,00 €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807062"/>
                  </a:ext>
                </a:extLst>
              </a:tr>
              <a:tr h="501058">
                <a:tc>
                  <a:txBody>
                    <a:bodyPr/>
                    <a:lstStyle/>
                    <a:p>
                      <a:r>
                        <a:rPr lang="fi-FI" sz="2400"/>
                        <a:t>Kausityö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76 400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4 685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1,80%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0,27 €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4,81 €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1 250,00 €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75875"/>
                  </a:ext>
                </a:extLst>
              </a:tr>
              <a:tr h="864841">
                <a:tc>
                  <a:txBody>
                    <a:bodyPr/>
                    <a:lstStyle/>
                    <a:p>
                      <a:r>
                        <a:rPr lang="fi-FI" sz="2400"/>
                        <a:t>Etätyö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94 095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6 396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2,53 %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0,22 €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4,96 </a:t>
                      </a:r>
                      <a:r>
                        <a:rPr lang="fi-FI" sz="2400"/>
                        <a:t>€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1 400,00 €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19324"/>
                  </a:ext>
                </a:extLst>
              </a:tr>
              <a:tr h="501058">
                <a:tc>
                  <a:txBody>
                    <a:bodyPr/>
                    <a:lstStyle/>
                    <a:p>
                      <a:r>
                        <a:rPr lang="fi-FI" sz="2400"/>
                        <a:t>Kilpailu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612 731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14 014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2,29 %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0,09 €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2,13 €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1 306,90 €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67369"/>
                  </a:ext>
                </a:extLst>
              </a:tr>
              <a:tr h="501058">
                <a:tc>
                  <a:txBody>
                    <a:bodyPr/>
                    <a:lstStyle/>
                    <a:p>
                      <a:r>
                        <a:rPr lang="fi-FI" sz="2400"/>
                        <a:t>Kausityö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675 942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10 227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1,51 %</a:t>
                      </a:r>
                      <a:r>
                        <a:rPr lang="fi-FI" sz="2400"/>
                        <a:t> 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0,12</a:t>
                      </a:r>
                      <a:r>
                        <a:rPr lang="fi-FI" sz="2400"/>
                        <a:t> €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1,84 €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1 243,38 €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17556"/>
                  </a:ext>
                </a:extLst>
              </a:tr>
              <a:tr h="531027">
                <a:tc>
                  <a:txBody>
                    <a:bodyPr/>
                    <a:lstStyle/>
                    <a:p>
                      <a:r>
                        <a:rPr lang="fi-FI" sz="2400"/>
                        <a:t>Etätyö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255 648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7 319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2,67 %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0,19 €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5,54 €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1 416,84 €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82042"/>
                  </a:ext>
                </a:extLst>
              </a:tr>
              <a:tr h="929299">
                <a:tc>
                  <a:txBody>
                    <a:bodyPr/>
                    <a:lstStyle/>
                    <a:p>
                      <a:r>
                        <a:rPr lang="fi-FI" sz="2400"/>
                        <a:t>Kansainvälinen (Saksa)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309 172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4 056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1,31 %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0,37 €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4,85 €</a:t>
                      </a:r>
                      <a:endParaRPr lang="fi-FI" sz="240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/>
                        <a:t>1500 €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52639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C7E13A03-EE64-5EC0-6263-5DC2030E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52573"/>
              </p:ext>
            </p:extLst>
          </p:nvPr>
        </p:nvGraphicFramePr>
        <p:xfrm>
          <a:off x="797943" y="9187132"/>
          <a:ext cx="12756577" cy="60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583">
                  <a:extLst>
                    <a:ext uri="{9D8B030D-6E8A-4147-A177-3AD203B41FA5}">
                      <a16:colId xmlns:a16="http://schemas.microsoft.com/office/drawing/2014/main" val="3275924212"/>
                    </a:ext>
                  </a:extLst>
                </a:gridCol>
                <a:gridCol w="1783076">
                  <a:extLst>
                    <a:ext uri="{9D8B030D-6E8A-4147-A177-3AD203B41FA5}">
                      <a16:colId xmlns:a16="http://schemas.microsoft.com/office/drawing/2014/main" val="836459620"/>
                    </a:ext>
                  </a:extLst>
                </a:gridCol>
                <a:gridCol w="1508758">
                  <a:extLst>
                    <a:ext uri="{9D8B030D-6E8A-4147-A177-3AD203B41FA5}">
                      <a16:colId xmlns:a16="http://schemas.microsoft.com/office/drawing/2014/main" val="3199436495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1170779598"/>
                    </a:ext>
                  </a:extLst>
                </a:gridCol>
                <a:gridCol w="1755647">
                  <a:extLst>
                    <a:ext uri="{9D8B030D-6E8A-4147-A177-3AD203B41FA5}">
                      <a16:colId xmlns:a16="http://schemas.microsoft.com/office/drawing/2014/main" val="2867916410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509096487"/>
                    </a:ext>
                  </a:extLst>
                </a:gridCol>
                <a:gridCol w="2250129">
                  <a:extLst>
                    <a:ext uri="{9D8B030D-6E8A-4147-A177-3AD203B41FA5}">
                      <a16:colId xmlns:a16="http://schemas.microsoft.com/office/drawing/2014/main" val="2381315757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r>
                        <a:rPr lang="fi-FI" sz="240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2 373 140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64 786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1,99 %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0,20 €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4,01 €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12305,9 €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414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4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50082" y="2721169"/>
            <a:ext cx="9347330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Kampanjat keräsivät hurjan määrän näyttöjä ja klikkejä kohderyhmästä.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Selvästi suurin osa näytöistä meni pääkaupunkiseudulle kun katsotaan kaikkia kampanjoita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8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800"/>
              <a:t>Kampanjoiden korkeat klikkiprosentit kertoo siitä, että aineistot olivat kiinnostavia. Aiempiin tilien kampanjoihin verrattuna myös CTR% keskitasoa korkeampi. Googlessa tilin keskimääräinen interaktioprosentti 1,24% ja viimeisimmillä kampanjoilla yli 2%. </a:t>
            </a:r>
            <a:r>
              <a:rPr lang="fi-FI" sz="2800" err="1"/>
              <a:t>METAssa</a:t>
            </a:r>
            <a:r>
              <a:rPr lang="fi-FI" sz="2800"/>
              <a:t> aiemman kevät kampanjan CTR oli 1,7% kun se nyt oli n.2%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082" y="1444733"/>
            <a:ext cx="4617544" cy="75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9" err="1">
                <a:solidFill>
                  <a:srgbClr val="000000"/>
                </a:solidFill>
                <a:latin typeface="Supera Gothic 1"/>
              </a:rPr>
              <a:t>Analyysi</a:t>
            </a:r>
            <a:endParaRPr lang="en-US" sz="4499">
              <a:solidFill>
                <a:srgbClr val="000000"/>
              </a:solidFill>
              <a:latin typeface="Supera Gothic 1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52400" y="-63499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50082" y="2721169"/>
            <a:ext cx="9347330" cy="689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3200"/>
              <a:t>Googlen </a:t>
            </a:r>
            <a:r>
              <a:rPr lang="fi-FI" sz="3200" err="1"/>
              <a:t>display</a:t>
            </a:r>
            <a:r>
              <a:rPr lang="fi-FI" sz="3200"/>
              <a:t> tuo lukujen valossa paljon klikkejä, mutta liikenteen laatu tuntuu olevan heikkoa. Johtuu pitkälti siitä, että mainokset näkyy suuriltaosin erilaisilla Googlen kumppanisivustoilla. </a:t>
            </a:r>
            <a:endParaRPr lang="fi-FI"/>
          </a:p>
          <a:p>
            <a:pPr marL="380365" indent="-380365">
              <a:buFont typeface="Arial" panose="020B0604020202020204" pitchFamily="34" charset="0"/>
              <a:buChar char="•"/>
            </a:pPr>
            <a:endParaRPr lang="fi-FI" sz="32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3200"/>
              <a:t>Jatkossa käyttäisin Googlea siinä tapauksessa, jos voidaan hyödyntää Googlen hakua ja/tai käytössä </a:t>
            </a:r>
            <a:r>
              <a:rPr lang="fi-FI" sz="3200" err="1"/>
              <a:t>Youtubeen</a:t>
            </a:r>
            <a:r>
              <a:rPr lang="fi-FI" sz="3200"/>
              <a:t> sopiva video. </a:t>
            </a:r>
            <a:r>
              <a:rPr lang="fi-FI" sz="3200" err="1"/>
              <a:t>Display</a:t>
            </a:r>
            <a:r>
              <a:rPr lang="fi-FI" sz="3200"/>
              <a:t> aineistot kannattaa keskittää some kanaviin. Ehkä </a:t>
            </a:r>
            <a:r>
              <a:rPr lang="fi-FI" sz="3200" err="1"/>
              <a:t>Tiktok</a:t>
            </a:r>
            <a:r>
              <a:rPr lang="fi-FI" sz="3200"/>
              <a:t> voisi tulla uutena mukaan?</a:t>
            </a:r>
            <a:endParaRPr lang="fi-FI" sz="32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fi-FI" sz="3200"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i-FI" sz="3200"/>
              <a:t>Jatkossa voitaisiin </a:t>
            </a:r>
            <a:r>
              <a:rPr lang="fi-FI" sz="3200" err="1"/>
              <a:t>Adformin</a:t>
            </a:r>
            <a:r>
              <a:rPr lang="fi-FI" sz="3200"/>
              <a:t> sijaan käyttää </a:t>
            </a:r>
            <a:r>
              <a:rPr lang="fi-FI" sz="3200" err="1"/>
              <a:t>Readpeakia</a:t>
            </a:r>
            <a:r>
              <a:rPr lang="fi-FI" sz="3200"/>
              <a:t> kansainvälisessä mainonnassa, jolloin liikenteen laadun voi paremmin todentaa. </a:t>
            </a:r>
            <a:endParaRPr lang="fi-FI" sz="3200"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50082" y="1444733"/>
            <a:ext cx="6884318" cy="75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9" err="1">
                <a:solidFill>
                  <a:srgbClr val="000000"/>
                </a:solidFill>
                <a:latin typeface="Supera Gothic 1"/>
              </a:rPr>
              <a:t>Huomioita</a:t>
            </a:r>
            <a:r>
              <a:rPr lang="en-US" sz="4499">
                <a:solidFill>
                  <a:srgbClr val="000000"/>
                </a:solidFill>
                <a:latin typeface="Supera Gothic 1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Supera Gothic 1"/>
              </a:rPr>
              <a:t>tulevaan</a:t>
            </a:r>
            <a:endParaRPr lang="en-US" sz="4499">
              <a:solidFill>
                <a:srgbClr val="000000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94327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5305245" y="4335419"/>
            <a:ext cx="76962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Kiitos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61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1074" y="-63503"/>
            <a:ext cx="4725772" cy="2755678"/>
            <a:chOff x="0" y="0"/>
            <a:chExt cx="4725772" cy="275568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3936492" cy="2628646"/>
            </a:xfrm>
            <a:custGeom>
              <a:avLst/>
              <a:gdLst/>
              <a:ahLst/>
              <a:cxnLst/>
              <a:rect l="l" t="t" r="r" b="b"/>
              <a:pathLst>
                <a:path w="3936492" h="2628646">
                  <a:moveTo>
                    <a:pt x="0" y="0"/>
                  </a:moveTo>
                  <a:lnTo>
                    <a:pt x="0" y="2628646"/>
                  </a:lnTo>
                  <a:cubicBezTo>
                    <a:pt x="75184" y="2519172"/>
                    <a:pt x="154813" y="2413254"/>
                    <a:pt x="252730" y="2322703"/>
                  </a:cubicBezTo>
                  <a:cubicBezTo>
                    <a:pt x="719836" y="1888998"/>
                    <a:pt x="1450213" y="1916938"/>
                    <a:pt x="1998726" y="1587754"/>
                  </a:cubicBezTo>
                  <a:cubicBezTo>
                    <a:pt x="2555748" y="1252855"/>
                    <a:pt x="2843403" y="602996"/>
                    <a:pt x="3387344" y="247015"/>
                  </a:cubicBezTo>
                  <a:cubicBezTo>
                    <a:pt x="3558286" y="135255"/>
                    <a:pt x="3743833" y="59182"/>
                    <a:pt x="39364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4598797" cy="1548511"/>
            </a:xfrm>
            <a:custGeom>
              <a:avLst/>
              <a:gdLst/>
              <a:ahLst/>
              <a:cxnLst/>
              <a:rect l="l" t="t" r="r" b="b"/>
              <a:pathLst>
                <a:path w="4598797" h="1548511">
                  <a:moveTo>
                    <a:pt x="0" y="0"/>
                  </a:moveTo>
                  <a:lnTo>
                    <a:pt x="0" y="1548511"/>
                  </a:lnTo>
                  <a:cubicBezTo>
                    <a:pt x="703707" y="1338961"/>
                    <a:pt x="1473835" y="1328293"/>
                    <a:pt x="2112391" y="978027"/>
                  </a:cubicBezTo>
                  <a:cubicBezTo>
                    <a:pt x="2373630" y="834898"/>
                    <a:pt x="2602611" y="639318"/>
                    <a:pt x="2884170" y="535305"/>
                  </a:cubicBezTo>
                  <a:cubicBezTo>
                    <a:pt x="3320161" y="373888"/>
                    <a:pt x="3819017" y="457073"/>
                    <a:pt x="4237355" y="257937"/>
                  </a:cubicBezTo>
                  <a:cubicBezTo>
                    <a:pt x="4375658" y="192151"/>
                    <a:pt x="4492371" y="101473"/>
                    <a:pt x="45987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4346067" cy="1017397"/>
            </a:xfrm>
            <a:custGeom>
              <a:avLst/>
              <a:gdLst/>
              <a:ahLst/>
              <a:cxnLst/>
              <a:rect l="l" t="t" r="r" b="b"/>
              <a:pathLst>
                <a:path w="4346067" h="1017397">
                  <a:moveTo>
                    <a:pt x="0" y="0"/>
                  </a:moveTo>
                  <a:lnTo>
                    <a:pt x="0" y="1017397"/>
                  </a:lnTo>
                  <a:cubicBezTo>
                    <a:pt x="160401" y="943229"/>
                    <a:pt x="318008" y="864489"/>
                    <a:pt x="472821" y="781177"/>
                  </a:cubicBezTo>
                  <a:cubicBezTo>
                    <a:pt x="779145" y="615696"/>
                    <a:pt x="1082040" y="429641"/>
                    <a:pt x="1427226" y="350520"/>
                  </a:cubicBezTo>
                  <a:cubicBezTo>
                    <a:pt x="1924939" y="235966"/>
                    <a:pt x="2429129" y="359791"/>
                    <a:pt x="2935351" y="343154"/>
                  </a:cubicBezTo>
                  <a:cubicBezTo>
                    <a:pt x="3422904" y="326517"/>
                    <a:pt x="3887597" y="182245"/>
                    <a:pt x="4346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001937" y="6948783"/>
            <a:ext cx="7349566" cy="3401720"/>
            <a:chOff x="0" y="0"/>
            <a:chExt cx="7349566" cy="3401720"/>
          </a:xfrm>
        </p:grpSpPr>
        <p:sp>
          <p:nvSpPr>
            <p:cNvPr id="7" name="Freeform 7"/>
            <p:cNvSpPr/>
            <p:nvPr/>
          </p:nvSpPr>
          <p:spPr>
            <a:xfrm>
              <a:off x="136526" y="63754"/>
              <a:ext cx="7149592" cy="3274568"/>
            </a:xfrm>
            <a:custGeom>
              <a:avLst/>
              <a:gdLst/>
              <a:ahLst/>
              <a:cxnLst/>
              <a:rect l="l" t="t" r="r" b="b"/>
              <a:pathLst>
                <a:path w="7149592" h="3274568">
                  <a:moveTo>
                    <a:pt x="7149591" y="0"/>
                  </a:moveTo>
                  <a:cubicBezTo>
                    <a:pt x="7085964" y="21971"/>
                    <a:pt x="7025259" y="50292"/>
                    <a:pt x="6967347" y="84709"/>
                  </a:cubicBezTo>
                  <a:cubicBezTo>
                    <a:pt x="6688709" y="251841"/>
                    <a:pt x="6532117" y="555244"/>
                    <a:pt x="6266434" y="740664"/>
                  </a:cubicBezTo>
                  <a:cubicBezTo>
                    <a:pt x="5812409" y="1058164"/>
                    <a:pt x="5186934" y="946277"/>
                    <a:pt x="4675124" y="1163701"/>
                  </a:cubicBezTo>
                  <a:cubicBezTo>
                    <a:pt x="4155186" y="1384554"/>
                    <a:pt x="3830066" y="1909191"/>
                    <a:pt x="3319018" y="2150237"/>
                  </a:cubicBezTo>
                  <a:cubicBezTo>
                    <a:pt x="2896997" y="2349246"/>
                    <a:pt x="2417318" y="2324100"/>
                    <a:pt x="1959610" y="2383409"/>
                  </a:cubicBezTo>
                  <a:cubicBezTo>
                    <a:pt x="1242441" y="2475992"/>
                    <a:pt x="546100" y="2800985"/>
                    <a:pt x="0" y="3274568"/>
                  </a:cubicBezTo>
                  <a:lnTo>
                    <a:pt x="7149591" y="3274568"/>
                  </a:lnTo>
                  <a:lnTo>
                    <a:pt x="7149591" y="0"/>
                  </a:lnTo>
                  <a:close/>
                </a:path>
              </a:pathLst>
            </a:custGeom>
            <a:solidFill>
              <a:srgbClr val="48CC9A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651891" y="1455293"/>
              <a:ext cx="6634226" cy="1882902"/>
            </a:xfrm>
            <a:custGeom>
              <a:avLst/>
              <a:gdLst/>
              <a:ahLst/>
              <a:cxnLst/>
              <a:rect l="l" t="t" r="r" b="b"/>
              <a:pathLst>
                <a:path w="6634226" h="1882902">
                  <a:moveTo>
                    <a:pt x="6634226" y="0"/>
                  </a:moveTo>
                  <a:cubicBezTo>
                    <a:pt x="5825109" y="146812"/>
                    <a:pt x="5035804" y="419608"/>
                    <a:pt x="4323969" y="803275"/>
                  </a:cubicBezTo>
                  <a:cubicBezTo>
                    <a:pt x="4056634" y="947547"/>
                    <a:pt x="3792220" y="1109980"/>
                    <a:pt x="3490722" y="1179068"/>
                  </a:cubicBezTo>
                  <a:cubicBezTo>
                    <a:pt x="3350641" y="1211199"/>
                    <a:pt x="3209925" y="1221740"/>
                    <a:pt x="3068701" y="1221740"/>
                  </a:cubicBezTo>
                  <a:cubicBezTo>
                    <a:pt x="2801493" y="1221740"/>
                    <a:pt x="2532507" y="1184021"/>
                    <a:pt x="2263013" y="1184021"/>
                  </a:cubicBezTo>
                  <a:cubicBezTo>
                    <a:pt x="2233422" y="1184021"/>
                    <a:pt x="2203831" y="1184529"/>
                    <a:pt x="2174240" y="1185545"/>
                  </a:cubicBezTo>
                  <a:cubicBezTo>
                    <a:pt x="1413129" y="1210818"/>
                    <a:pt x="716153" y="1593469"/>
                    <a:pt x="0" y="1882902"/>
                  </a:cubicBezTo>
                  <a:lnTo>
                    <a:pt x="6634226" y="1882902"/>
                  </a:lnTo>
                  <a:lnTo>
                    <a:pt x="6634226" y="0"/>
                  </a:lnTo>
                  <a:close/>
                </a:path>
              </a:pathLst>
            </a:custGeom>
            <a:solidFill>
              <a:srgbClr val="92E0C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90849" y="1905254"/>
              <a:ext cx="3795268" cy="1432941"/>
            </a:xfrm>
            <a:custGeom>
              <a:avLst/>
              <a:gdLst/>
              <a:ahLst/>
              <a:cxnLst/>
              <a:rect l="l" t="t" r="r" b="b"/>
              <a:pathLst>
                <a:path w="3795268" h="1432941">
                  <a:moveTo>
                    <a:pt x="3795268" y="0"/>
                  </a:moveTo>
                  <a:cubicBezTo>
                    <a:pt x="3296158" y="103632"/>
                    <a:pt x="2782443" y="159893"/>
                    <a:pt x="2341245" y="401701"/>
                  </a:cubicBezTo>
                  <a:cubicBezTo>
                    <a:pt x="2113154" y="526542"/>
                    <a:pt x="1913382" y="696976"/>
                    <a:pt x="1667511" y="787654"/>
                  </a:cubicBezTo>
                  <a:cubicBezTo>
                    <a:pt x="1286764" y="928116"/>
                    <a:pt x="851155" y="855726"/>
                    <a:pt x="486030" y="1029208"/>
                  </a:cubicBezTo>
                  <a:cubicBezTo>
                    <a:pt x="326771" y="1105154"/>
                    <a:pt x="200152" y="1218565"/>
                    <a:pt x="83439" y="1341628"/>
                  </a:cubicBezTo>
                  <a:lnTo>
                    <a:pt x="0" y="1432941"/>
                  </a:lnTo>
                  <a:lnTo>
                    <a:pt x="3795268" y="1432941"/>
                  </a:lnTo>
                  <a:lnTo>
                    <a:pt x="3795268" y="0"/>
                  </a:lnTo>
                  <a:close/>
                </a:path>
              </a:pathLst>
            </a:custGeom>
            <a:solidFill>
              <a:srgbClr val="B6EBD5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400" y="1544492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Alueet </a:t>
            </a:r>
            <a:r>
              <a:rPr lang="fi-FI" sz="2000"/>
              <a:t>(Kaikki kampanjat)</a:t>
            </a:r>
            <a:endParaRPr lang="en-US" sz="20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07F1206-D32F-5C6C-120D-C96D0B82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7" y="3706727"/>
            <a:ext cx="6859041" cy="56388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D0F7A53-8126-088E-F0E7-6731626A6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805" y="3706538"/>
            <a:ext cx="2762990" cy="559196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06DEF33-D0E1-3CC6-4D92-CB2285E0F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375" y="3728104"/>
            <a:ext cx="1295400" cy="555844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01519B-1390-FF7D-9EF3-443361CB90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88" y="3728293"/>
            <a:ext cx="976425" cy="557501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C417B1E-363C-7175-8D59-DDC7367E68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0967" y="3737722"/>
            <a:ext cx="1082461" cy="5560778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7C4B304A-03B1-BC63-06A6-A7FE66CEC61B}"/>
              </a:ext>
            </a:extLst>
          </p:cNvPr>
          <p:cNvSpPr txBox="1"/>
          <p:nvPr/>
        </p:nvSpPr>
        <p:spPr>
          <a:xfrm>
            <a:off x="1090863" y="3224463"/>
            <a:ext cx="72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META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5E74C66-918B-82D8-23B7-157DB38CEAC9}"/>
              </a:ext>
            </a:extLst>
          </p:cNvPr>
          <p:cNvSpPr txBox="1"/>
          <p:nvPr/>
        </p:nvSpPr>
        <p:spPr>
          <a:xfrm>
            <a:off x="8341895" y="3239976"/>
            <a:ext cx="11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58819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42884" y="2610136"/>
            <a:ext cx="9215828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1.</a:t>
            </a:r>
            <a:br>
              <a:rPr lang="en-US" sz="10500">
                <a:solidFill>
                  <a:srgbClr val="FFFFFF"/>
                </a:solidFill>
                <a:latin typeface="Supera Gothic 1"/>
              </a:rPr>
            </a:br>
            <a:r>
              <a:rPr lang="en-US" sz="10500" err="1">
                <a:solidFill>
                  <a:srgbClr val="FFFFFF"/>
                </a:solidFill>
                <a:latin typeface="Supera Gothic 1"/>
              </a:rPr>
              <a:t>Kilpailu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438" y="-63503"/>
            <a:ext cx="7524169" cy="9385297"/>
          </a:xfrm>
          <a:custGeom>
            <a:avLst/>
            <a:gdLst/>
            <a:ahLst/>
            <a:cxnLst/>
            <a:rect l="l" t="t" r="r" b="b"/>
            <a:pathLst>
              <a:path w="7524169" h="9385297">
                <a:moveTo>
                  <a:pt x="0" y="0"/>
                </a:moveTo>
                <a:lnTo>
                  <a:pt x="7524169" y="0"/>
                </a:lnTo>
                <a:lnTo>
                  <a:pt x="7524169" y="9385297"/>
                </a:lnTo>
                <a:lnTo>
                  <a:pt x="0" y="938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781614" y="3317586"/>
            <a:ext cx="6216425" cy="46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24 262</a:t>
            </a:r>
          </a:p>
          <a:p>
            <a:pPr algn="ctr">
              <a:lnSpc>
                <a:spcPts val="5499"/>
              </a:lnSpc>
            </a:pPr>
            <a:endParaRPr lang="en-US" sz="9999">
              <a:solidFill>
                <a:srgbClr val="000000"/>
              </a:solidFill>
              <a:latin typeface="Supera Gothic 1"/>
            </a:endParaRPr>
          </a:p>
          <a:p>
            <a:pPr algn="ctr">
              <a:lnSpc>
                <a:spcPts val="5499"/>
              </a:lnSpc>
            </a:pPr>
            <a:r>
              <a:rPr lang="en-US" sz="2199" err="1">
                <a:solidFill>
                  <a:srgbClr val="000000"/>
                </a:solidFill>
                <a:latin typeface="Supera Gothic 2"/>
              </a:rPr>
              <a:t>Klikit</a:t>
            </a:r>
            <a:endParaRPr lang="en-US" sz="2199">
              <a:solidFill>
                <a:srgbClr val="000000"/>
              </a:solidFill>
              <a:latin typeface="Supera Gothic 2"/>
            </a:endParaRPr>
          </a:p>
          <a:p>
            <a:pPr algn="ctr">
              <a:lnSpc>
                <a:spcPts val="19039"/>
              </a:lnSpc>
            </a:pPr>
            <a:r>
              <a:rPr lang="en-US" sz="9999">
                <a:solidFill>
                  <a:srgbClr val="000000"/>
                </a:solidFill>
                <a:latin typeface="Supera Gothic 1"/>
              </a:rPr>
              <a:t>820 337</a:t>
            </a:r>
          </a:p>
          <a:p>
            <a:pPr algn="ctr">
              <a:lnSpc>
                <a:spcPts val="1099"/>
              </a:lnSpc>
            </a:pPr>
            <a:r>
              <a:rPr lang="en-US" sz="2199">
                <a:solidFill>
                  <a:srgbClr val="000000"/>
                </a:solidFill>
                <a:latin typeface="Supera Gothic 2"/>
              </a:rPr>
              <a:t>Näyttömäärät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89021" y="4346839"/>
            <a:ext cx="476237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10000">
                <a:solidFill>
                  <a:srgbClr val="000000"/>
                </a:solidFill>
                <a:latin typeface="Supera Gothic 1"/>
              </a:rPr>
              <a:t>1,94 %</a:t>
            </a:r>
          </a:p>
          <a:p>
            <a:pPr algn="l">
              <a:lnSpc>
                <a:spcPts val="5499"/>
              </a:lnSpc>
            </a:pPr>
            <a:endParaRPr lang="en-US" sz="10000">
              <a:solidFill>
                <a:srgbClr val="000000"/>
              </a:solidFill>
              <a:latin typeface="Supera Gothic 1"/>
            </a:endParaRPr>
          </a:p>
          <a:p>
            <a:pPr algn="l"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Supera Gothic 2"/>
              </a:rPr>
              <a:t>CTR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3279"/>
            <a:ext cx="4353201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Kilpailu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34223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1496" y="-55076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Kilapilu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1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Mainokset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DD4B3A0-C085-2755-4972-8F4CFD71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3" y="3041705"/>
            <a:ext cx="6671412" cy="437709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4FF8D64-DD46-EA24-2F37-AD5684D9D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63" y="3047766"/>
            <a:ext cx="4953000" cy="671593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0887DAE-DF96-AC1A-2DBB-1B7CBEBC1785}"/>
              </a:ext>
            </a:extLst>
          </p:cNvPr>
          <p:cNvSpPr txBox="1"/>
          <p:nvPr/>
        </p:nvSpPr>
        <p:spPr>
          <a:xfrm>
            <a:off x="12972942" y="3050157"/>
            <a:ext cx="37910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400" err="1"/>
              <a:t>METAn</a:t>
            </a:r>
            <a:r>
              <a:rPr lang="fi-FI" sz="2400"/>
              <a:t> osalta valokuvaus- ja metsästysaineistot olivat tehokkaimmat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sz="240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400"/>
              <a:t>Googlessa kalastus ja keräsin selvästi eniten klikkejä ja reagointeja.</a:t>
            </a:r>
            <a:br>
              <a:rPr lang="fi-FI" sz="2400"/>
            </a:br>
            <a:r>
              <a:rPr lang="fi-FI" sz="2400"/>
              <a:t>Myös juoksu ja metsästys –aineistot keräsi hyvin klikkejä </a:t>
            </a:r>
            <a:br>
              <a:rPr lang="fi-FI" sz="2400"/>
            </a:br>
            <a:br>
              <a:rPr lang="fi-FI" sz="2400"/>
            </a:br>
            <a:r>
              <a:rPr lang="fi-FI" sz="2400"/>
              <a:t>Kaikilla aineistoilla hyvät CTR luvut</a:t>
            </a:r>
          </a:p>
        </p:txBody>
      </p:sp>
    </p:spTree>
    <p:extLst>
      <p:ext uri="{BB962C8B-B14F-4D97-AF65-F5344CB8AC3E}">
        <p14:creationId xmlns:p14="http://schemas.microsoft.com/office/powerpoint/2010/main" val="83425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89332" y="-36542"/>
            <a:ext cx="12662259" cy="10413997"/>
            <a:chOff x="0" y="0"/>
            <a:chExt cx="12662256" cy="10414000"/>
          </a:xfrm>
        </p:grpSpPr>
        <p:sp>
          <p:nvSpPr>
            <p:cNvPr id="3" name="Freeform 3"/>
            <p:cNvSpPr/>
            <p:nvPr/>
          </p:nvSpPr>
          <p:spPr>
            <a:xfrm>
              <a:off x="2247646" y="63500"/>
              <a:ext cx="10351135" cy="10286873"/>
            </a:xfrm>
            <a:custGeom>
              <a:avLst/>
              <a:gdLst/>
              <a:ahLst/>
              <a:cxnLst/>
              <a:rect l="l" t="t" r="r" b="b"/>
              <a:pathLst>
                <a:path w="10351135" h="10286873">
                  <a:moveTo>
                    <a:pt x="10123805" y="5387086"/>
                  </a:moveTo>
                  <a:cubicBezTo>
                    <a:pt x="10047732" y="6425184"/>
                    <a:pt x="9326372" y="7370318"/>
                    <a:pt x="9465564" y="8398002"/>
                  </a:cubicBezTo>
                  <a:cubicBezTo>
                    <a:pt x="9546971" y="8999347"/>
                    <a:pt x="9917938" y="9519793"/>
                    <a:pt x="9957816" y="10126726"/>
                  </a:cubicBezTo>
                  <a:lnTo>
                    <a:pt x="9960864" y="10286873"/>
                  </a:lnTo>
                  <a:lnTo>
                    <a:pt x="0" y="10286873"/>
                  </a:lnTo>
                  <a:lnTo>
                    <a:pt x="0" y="0"/>
                  </a:lnTo>
                  <a:lnTo>
                    <a:pt x="10351135" y="0"/>
                  </a:lnTo>
                  <a:cubicBezTo>
                    <a:pt x="10060559" y="749046"/>
                    <a:pt x="9669907" y="1475613"/>
                    <a:pt x="9641967" y="2284730"/>
                  </a:cubicBezTo>
                  <a:cubicBezTo>
                    <a:pt x="9605899" y="3341624"/>
                    <a:pt x="10201021" y="4332605"/>
                    <a:pt x="10123678" y="5387086"/>
                  </a:cubicBezTo>
                  <a:lnTo>
                    <a:pt x="10123678" y="5387086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0" y="0"/>
                  </a:moveTo>
                  <a:lnTo>
                    <a:pt x="3086100" y="0"/>
                  </a:lnTo>
                  <a:lnTo>
                    <a:pt x="3086100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D3FFE9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83279"/>
            <a:ext cx="3756269" cy="3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 err="1">
                <a:solidFill>
                  <a:srgbClr val="000000"/>
                </a:solidFill>
                <a:latin typeface="Supera Gothic 1"/>
              </a:rPr>
              <a:t>Kilpailu</a:t>
            </a:r>
            <a:endParaRPr lang="en-US" sz="2001">
              <a:solidFill>
                <a:srgbClr val="000000"/>
              </a:solidFill>
              <a:latin typeface="Supera Gothic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764" y="226247"/>
            <a:ext cx="300361" cy="71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Supera Gothic 1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40323" y="6477458"/>
            <a:ext cx="2146744" cy="3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Supera Gothic 2"/>
              </a:rPr>
              <a:t>Google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DF50DBC-EE7F-AF1C-9624-BBB4CE21ECE2}"/>
              </a:ext>
            </a:extLst>
          </p:cNvPr>
          <p:cNvSpPr txBox="1"/>
          <p:nvPr/>
        </p:nvSpPr>
        <p:spPr>
          <a:xfrm>
            <a:off x="1543047" y="1503568"/>
            <a:ext cx="9285679" cy="888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38"/>
              </a:lnSpc>
            </a:pPr>
            <a:r>
              <a:rPr lang="fi-FI" sz="9600"/>
              <a:t>Yleisö</a:t>
            </a:r>
            <a:endParaRPr lang="en-US" sz="4300">
              <a:solidFill>
                <a:srgbClr val="000000"/>
              </a:solidFill>
              <a:latin typeface="Supera Gothic 1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714DB8-DD88-E14F-435C-C7AC42D0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6" y="2707893"/>
            <a:ext cx="3323602" cy="68373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DC5ABCC-9F9A-EA9D-E1B2-D74CE078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03" y="2705100"/>
            <a:ext cx="8338824" cy="36010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5231430-A8D2-5863-06A1-3CE396EE7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427" y="6842163"/>
            <a:ext cx="9328816" cy="26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839200" y="2324100"/>
            <a:ext cx="86106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0"/>
              </a:lnSpc>
            </a:pPr>
            <a:r>
              <a:rPr lang="en-US" sz="10500">
                <a:solidFill>
                  <a:srgbClr val="FFFFFF"/>
                </a:solidFill>
                <a:latin typeface="Supera Gothic 1"/>
              </a:rPr>
              <a:t>2.</a:t>
            </a:r>
          </a:p>
          <a:p>
            <a:pPr algn="l">
              <a:lnSpc>
                <a:spcPts val="12600"/>
              </a:lnSpc>
            </a:pPr>
            <a:r>
              <a:rPr lang="en-US" sz="10500" err="1">
                <a:solidFill>
                  <a:srgbClr val="FFFFFF"/>
                </a:solidFill>
                <a:latin typeface="Supera Gothic 1"/>
              </a:rPr>
              <a:t>Muuttaja-tarinat</a:t>
            </a:r>
            <a:endParaRPr lang="en-US" sz="10500">
              <a:solidFill>
                <a:srgbClr val="FFFFFF"/>
              </a:solidFill>
              <a:latin typeface="Supera Gothic 1"/>
            </a:endParaRPr>
          </a:p>
        </p:txBody>
      </p:sp>
    </p:spTree>
    <p:extLst>
      <p:ext uri="{BB962C8B-B14F-4D97-AF65-F5344CB8AC3E}">
        <p14:creationId xmlns:p14="http://schemas.microsoft.com/office/powerpoint/2010/main" val="277641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616</Words>
  <Application>Microsoft Office PowerPoint</Application>
  <PresentationFormat>Mukautettu</PresentationFormat>
  <Paragraphs>219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8" baseType="lpstr">
      <vt:lpstr>Aptos</vt:lpstr>
      <vt:lpstr>Supera Gothic 1</vt:lpstr>
      <vt:lpstr>Calibri</vt:lpstr>
      <vt:lpstr>Supera Gothic 2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 pinnalla PP-pohja</dc:title>
  <dc:creator>Kilpijärvi Laura Naturpolis Oy</dc:creator>
  <cp:lastModifiedBy>Kilpijärvi Laura Naturpolis Oy</cp:lastModifiedBy>
  <cp:revision>3</cp:revision>
  <dcterms:created xsi:type="dcterms:W3CDTF">2006-08-16T00:00:00Z</dcterms:created>
  <dcterms:modified xsi:type="dcterms:W3CDTF">2024-11-13T13:38:19Z</dcterms:modified>
  <dc:identifier>DAF-EOyaCHI</dc:identifier>
</cp:coreProperties>
</file>